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99" r:id="rId10"/>
    <p:sldId id="265" r:id="rId11"/>
    <p:sldId id="266" r:id="rId12"/>
    <p:sldId id="267" r:id="rId13"/>
    <p:sldId id="268" r:id="rId14"/>
    <p:sldId id="297" r:id="rId15"/>
    <p:sldId id="269" r:id="rId16"/>
    <p:sldId id="270" r:id="rId17"/>
    <p:sldId id="298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82" r:id="rId27"/>
    <p:sldId id="279" r:id="rId28"/>
    <p:sldId id="281" r:id="rId29"/>
    <p:sldId id="280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2" r:id="rId39"/>
    <p:sldId id="291" r:id="rId40"/>
    <p:sldId id="293" r:id="rId41"/>
    <p:sldId id="294" r:id="rId42"/>
    <p:sldId id="295" r:id="rId43"/>
    <p:sldId id="296" r:id="rId44"/>
    <p:sldId id="301" r:id="rId45"/>
    <p:sldId id="302" r:id="rId46"/>
    <p:sldId id="303" r:id="rId47"/>
    <p:sldId id="304" r:id="rId48"/>
    <p:sldId id="305" r:id="rId49"/>
    <p:sldId id="306" r:id="rId50"/>
    <p:sldId id="307" r:id="rId51"/>
  </p:sldIdLst>
  <p:sldSz cx="9906000" cy="6858000" type="A4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22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868FA-6C4F-4141-8283-7164B79C7AB9}" type="datetimeFigureOut">
              <a:rPr kumimoji="1" lang="ja-JP" altLang="en-US" smtClean="0"/>
              <a:t>2020/8/25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8C640-E6A9-4C84-838E-0A5CA9BD309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7867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868FA-6C4F-4141-8283-7164B79C7AB9}" type="datetimeFigureOut">
              <a:rPr kumimoji="1" lang="ja-JP" altLang="en-US" smtClean="0"/>
              <a:t>2020/8/25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8C640-E6A9-4C84-838E-0A5CA9BD309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205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868FA-6C4F-4141-8283-7164B79C7AB9}" type="datetimeFigureOut">
              <a:rPr kumimoji="1" lang="ja-JP" altLang="en-US" smtClean="0"/>
              <a:t>2020/8/25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8C640-E6A9-4C84-838E-0A5CA9BD309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4977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868FA-6C4F-4141-8283-7164B79C7AB9}" type="datetimeFigureOut">
              <a:rPr kumimoji="1" lang="ja-JP" altLang="en-US" smtClean="0"/>
              <a:t>2020/8/25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8C640-E6A9-4C84-838E-0A5CA9BD309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6459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868FA-6C4F-4141-8283-7164B79C7AB9}" type="datetimeFigureOut">
              <a:rPr kumimoji="1" lang="ja-JP" altLang="en-US" smtClean="0"/>
              <a:t>2020/8/25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8C640-E6A9-4C84-838E-0A5CA9BD309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4379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868FA-6C4F-4141-8283-7164B79C7AB9}" type="datetimeFigureOut">
              <a:rPr kumimoji="1" lang="ja-JP" altLang="en-US" smtClean="0"/>
              <a:t>2020/8/25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8C640-E6A9-4C84-838E-0A5CA9BD309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6097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868FA-6C4F-4141-8283-7164B79C7AB9}" type="datetimeFigureOut">
              <a:rPr kumimoji="1" lang="ja-JP" altLang="en-US" smtClean="0"/>
              <a:t>2020/8/25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8C640-E6A9-4C84-838E-0A5CA9BD309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018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868FA-6C4F-4141-8283-7164B79C7AB9}" type="datetimeFigureOut">
              <a:rPr kumimoji="1" lang="ja-JP" altLang="en-US" smtClean="0"/>
              <a:t>2020/8/25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8C640-E6A9-4C84-838E-0A5CA9BD309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8955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868FA-6C4F-4141-8283-7164B79C7AB9}" type="datetimeFigureOut">
              <a:rPr kumimoji="1" lang="ja-JP" altLang="en-US" smtClean="0"/>
              <a:t>2020/8/25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8C640-E6A9-4C84-838E-0A5CA9BD309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7884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868FA-6C4F-4141-8283-7164B79C7AB9}" type="datetimeFigureOut">
              <a:rPr kumimoji="1" lang="ja-JP" altLang="en-US" smtClean="0"/>
              <a:t>2020/8/25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8C640-E6A9-4C84-838E-0A5CA9BD309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078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868FA-6C4F-4141-8283-7164B79C7AB9}" type="datetimeFigureOut">
              <a:rPr kumimoji="1" lang="ja-JP" altLang="en-US" smtClean="0"/>
              <a:t>2020/8/25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8C640-E6A9-4C84-838E-0A5CA9BD309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4861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868FA-6C4F-4141-8283-7164B79C7AB9}" type="datetimeFigureOut">
              <a:rPr kumimoji="1" lang="ja-JP" altLang="en-US" smtClean="0"/>
              <a:t>2020/8/25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8C640-E6A9-4C84-838E-0A5CA9BD309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124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emf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emf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30BD3C7C-ACC4-4CB2-9391-0B98A186DE26}"/>
              </a:ext>
            </a:extLst>
          </p:cNvPr>
          <p:cNvSpPr/>
          <p:nvPr/>
        </p:nvSpPr>
        <p:spPr>
          <a:xfrm>
            <a:off x="0" y="0"/>
            <a:ext cx="9906000" cy="545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BE8662B4-A59A-4F0F-B26F-715FBF60DCA3}"/>
              </a:ext>
            </a:extLst>
          </p:cNvPr>
          <p:cNvSpPr txBox="1"/>
          <p:nvPr/>
        </p:nvSpPr>
        <p:spPr>
          <a:xfrm>
            <a:off x="813132" y="84271"/>
            <a:ext cx="8279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群馬県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板倉町立小学校　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防災教育学習指導計画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(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案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)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　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解説編　図面集</a:t>
            </a:r>
            <a:endParaRPr kumimoji="1" lang="ja-JP" altLang="en-US" sz="2000" b="1" dirty="0">
              <a:solidFill>
                <a:schemeClr val="bg1"/>
              </a:solidFill>
              <a:latin typeface="HGS教科書体" panose="02020600000000000000" pitchFamily="18" charset="-128"/>
              <a:ea typeface="HGS教科書体" panose="02020600000000000000" pitchFamily="18" charset="-128"/>
            </a:endParaRPr>
          </a:p>
        </p:txBody>
      </p:sp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xmlns="" id="{5E579C1E-5032-407F-B23C-8E651BE8B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338519"/>
              </p:ext>
            </p:extLst>
          </p:nvPr>
        </p:nvGraphicFramePr>
        <p:xfrm>
          <a:off x="183659" y="686585"/>
          <a:ext cx="4402666" cy="754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500">
                  <a:extLst>
                    <a:ext uri="{9D8B030D-6E8A-4147-A177-3AD203B41FA5}">
                      <a16:colId xmlns:a16="http://schemas.microsoft.com/office/drawing/2014/main" xmlns="" val="1295237371"/>
                    </a:ext>
                  </a:extLst>
                </a:gridCol>
                <a:gridCol w="3450166">
                  <a:extLst>
                    <a:ext uri="{9D8B030D-6E8A-4147-A177-3AD203B41FA5}">
                      <a16:colId xmlns:a16="http://schemas.microsoft.com/office/drawing/2014/main" xmlns="" val="1877838156"/>
                    </a:ext>
                  </a:extLst>
                </a:gridCol>
              </a:tblGrid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掲載ページ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</a:rPr>
                        <a:t>1</a:t>
                      </a:r>
                      <a:endParaRPr kumimoji="1" lang="ja-JP" alt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2119303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大項目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1.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利根川流域の特徴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335105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(1)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 流域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4741792"/>
                  </a:ext>
                </a:extLst>
              </a:tr>
            </a:tbl>
          </a:graphicData>
        </a:graphic>
      </p:graphicFrame>
      <p:sp>
        <p:nvSpPr>
          <p:cNvPr id="29" name="テキスト ボックス 2">
            <a:extLst>
              <a:ext uri="{FF2B5EF4-FFF2-40B4-BE49-F238E27FC236}">
                <a16:creationId xmlns:a16="http://schemas.microsoft.com/office/drawing/2014/main" xmlns="" id="{750122D5-45E6-4B9D-B7B6-3E059EE03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3145" y="6333267"/>
            <a:ext cx="4443730" cy="55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※出典：関東地方整備局利根川上流河川事務所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HP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http://www.ktr.mlit.go.jp/tonejo/tonejo00189.html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http://www.ktr.mlit.go.jp/ktr_content/content/000669685.pdf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xmlns="" id="{D3747626-4F83-45E1-A19F-4DB5E85F2473}"/>
              </a:ext>
            </a:extLst>
          </p:cNvPr>
          <p:cNvSpPr txBox="1"/>
          <p:nvPr/>
        </p:nvSpPr>
        <p:spPr>
          <a:xfrm>
            <a:off x="851848" y="5724202"/>
            <a:ext cx="673261" cy="1795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ts val="1400"/>
              </a:lnSpc>
              <a:spcAft>
                <a:spcPts val="0"/>
              </a:spcAft>
            </a:pPr>
            <a:r>
              <a:rPr lang="ja-JP" altLang="en-US" sz="1050" kern="100" dirty="0">
                <a:latin typeface="+mn-ea"/>
                <a:cs typeface="Times New Roman" panose="02020603050405020304" pitchFamily="18" charset="0"/>
              </a:rPr>
              <a:t>利根川流域</a:t>
            </a:r>
            <a:endParaRPr lang="ja-JP" altLang="ja-JP" sz="1050" kern="100" dirty="0">
              <a:latin typeface="+mn-ea"/>
              <a:cs typeface="Times New Roman" panose="02020603050405020304" pitchFamily="18" charset="0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813132" y="1729543"/>
            <a:ext cx="5287645" cy="3850743"/>
            <a:chOff x="2309177" y="1428329"/>
            <a:chExt cx="5287645" cy="3850743"/>
          </a:xfrm>
        </p:grpSpPr>
        <p:grpSp>
          <p:nvGrpSpPr>
            <p:cNvPr id="45" name="グループ化 44"/>
            <p:cNvGrpSpPr/>
            <p:nvPr/>
          </p:nvGrpSpPr>
          <p:grpSpPr>
            <a:xfrm>
              <a:off x="2309177" y="1578927"/>
              <a:ext cx="5287645" cy="3700145"/>
              <a:chOff x="0" y="0"/>
              <a:chExt cx="6096000" cy="4290682"/>
            </a:xfrm>
          </p:grpSpPr>
          <p:grpSp>
            <p:nvGrpSpPr>
              <p:cNvPr id="46" name="グループ化 45"/>
              <p:cNvGrpSpPr/>
              <p:nvPr/>
            </p:nvGrpSpPr>
            <p:grpSpPr>
              <a:xfrm>
                <a:off x="0" y="0"/>
                <a:ext cx="6096000" cy="4290682"/>
                <a:chOff x="0" y="0"/>
                <a:chExt cx="6096000" cy="4290683"/>
              </a:xfrm>
            </p:grpSpPr>
            <p:pic>
              <p:nvPicPr>
                <p:cNvPr id="49" name="図 48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50" t="1138" r="8861" b="7678"/>
                <a:stretch/>
              </p:blipFill>
              <p:spPr>
                <a:xfrm>
                  <a:off x="0" y="0"/>
                  <a:ext cx="6096000" cy="4290683"/>
                </a:xfrm>
                <a:prstGeom prst="rect">
                  <a:avLst/>
                </a:prstGeom>
              </p:spPr>
            </p:pic>
            <p:sp>
              <p:nvSpPr>
                <p:cNvPr id="50" name="正方形/長方形 49"/>
                <p:cNvSpPr/>
                <p:nvPr/>
              </p:nvSpPr>
              <p:spPr>
                <a:xfrm>
                  <a:off x="1257411" y="1541239"/>
                  <a:ext cx="265063" cy="110836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1" tIns="45720" rIns="91441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ja-JP" altLang="en-US"/>
                </a:p>
              </p:txBody>
            </p:sp>
          </p:grpSp>
          <p:sp>
            <p:nvSpPr>
              <p:cNvPr id="47" name="フローチャート: 手作業 46"/>
              <p:cNvSpPr/>
              <p:nvPr/>
            </p:nvSpPr>
            <p:spPr>
              <a:xfrm rot="14694884">
                <a:off x="1357553" y="1354356"/>
                <a:ext cx="114812" cy="45719"/>
              </a:xfrm>
              <a:prstGeom prst="flowChartManualOperation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ja-JP" altLang="en-US"/>
              </a:p>
            </p:txBody>
          </p:sp>
          <p:sp>
            <p:nvSpPr>
              <p:cNvPr id="48" name="フリーフォーム 47"/>
              <p:cNvSpPr/>
              <p:nvPr/>
            </p:nvSpPr>
            <p:spPr>
              <a:xfrm>
                <a:off x="2169864" y="539290"/>
                <a:ext cx="660054" cy="2003898"/>
              </a:xfrm>
              <a:custGeom>
                <a:avLst/>
                <a:gdLst>
                  <a:gd name="connsiteX0" fmla="*/ 68093 w 530939"/>
                  <a:gd name="connsiteY0" fmla="*/ 1522480 h 1522480"/>
                  <a:gd name="connsiteX1" fmla="*/ 72957 w 530939"/>
                  <a:gd name="connsiteY1" fmla="*/ 1498161 h 1522480"/>
                  <a:gd name="connsiteX2" fmla="*/ 77821 w 530939"/>
                  <a:gd name="connsiteY2" fmla="*/ 1396020 h 1522480"/>
                  <a:gd name="connsiteX3" fmla="*/ 87549 w 530939"/>
                  <a:gd name="connsiteY3" fmla="*/ 1366837 h 1522480"/>
                  <a:gd name="connsiteX4" fmla="*/ 92413 w 530939"/>
                  <a:gd name="connsiteY4" fmla="*/ 1352246 h 1522480"/>
                  <a:gd name="connsiteX5" fmla="*/ 97276 w 530939"/>
                  <a:gd name="connsiteY5" fmla="*/ 1337654 h 1522480"/>
                  <a:gd name="connsiteX6" fmla="*/ 155642 w 530939"/>
                  <a:gd name="connsiteY6" fmla="*/ 1289016 h 1522480"/>
                  <a:gd name="connsiteX7" fmla="*/ 189689 w 530939"/>
                  <a:gd name="connsiteY7" fmla="*/ 1279288 h 1522480"/>
                  <a:gd name="connsiteX8" fmla="*/ 179962 w 530939"/>
                  <a:gd name="connsiteY8" fmla="*/ 1225786 h 1522480"/>
                  <a:gd name="connsiteX9" fmla="*/ 165370 w 530939"/>
                  <a:gd name="connsiteY9" fmla="*/ 1196603 h 1522480"/>
                  <a:gd name="connsiteX10" fmla="*/ 136187 w 530939"/>
                  <a:gd name="connsiteY10" fmla="*/ 1177148 h 1522480"/>
                  <a:gd name="connsiteX11" fmla="*/ 107004 w 530939"/>
                  <a:gd name="connsiteY11" fmla="*/ 1167420 h 1522480"/>
                  <a:gd name="connsiteX12" fmla="*/ 97276 w 530939"/>
                  <a:gd name="connsiteY12" fmla="*/ 1152829 h 1522480"/>
                  <a:gd name="connsiteX13" fmla="*/ 72957 w 530939"/>
                  <a:gd name="connsiteY13" fmla="*/ 1109054 h 1522480"/>
                  <a:gd name="connsiteX14" fmla="*/ 43774 w 530939"/>
                  <a:gd name="connsiteY14" fmla="*/ 1094463 h 1522480"/>
                  <a:gd name="connsiteX15" fmla="*/ 34047 w 530939"/>
                  <a:gd name="connsiteY15" fmla="*/ 1075007 h 1522480"/>
                  <a:gd name="connsiteX16" fmla="*/ 24319 w 530939"/>
                  <a:gd name="connsiteY16" fmla="*/ 1045824 h 1522480"/>
                  <a:gd name="connsiteX17" fmla="*/ 0 w 530939"/>
                  <a:gd name="connsiteY17" fmla="*/ 1002050 h 1522480"/>
                  <a:gd name="connsiteX18" fmla="*/ 4864 w 530939"/>
                  <a:gd name="connsiteY18" fmla="*/ 929092 h 1522480"/>
                  <a:gd name="connsiteX19" fmla="*/ 29183 w 530939"/>
                  <a:gd name="connsiteY19" fmla="*/ 909637 h 1522480"/>
                  <a:gd name="connsiteX20" fmla="*/ 48638 w 530939"/>
                  <a:gd name="connsiteY20" fmla="*/ 904773 h 1522480"/>
                  <a:gd name="connsiteX21" fmla="*/ 63230 w 530939"/>
                  <a:gd name="connsiteY21" fmla="*/ 899909 h 1522480"/>
                  <a:gd name="connsiteX22" fmla="*/ 121596 w 530939"/>
                  <a:gd name="connsiteY22" fmla="*/ 909637 h 1522480"/>
                  <a:gd name="connsiteX23" fmla="*/ 136187 w 530939"/>
                  <a:gd name="connsiteY23" fmla="*/ 919365 h 1522480"/>
                  <a:gd name="connsiteX24" fmla="*/ 141051 w 530939"/>
                  <a:gd name="connsiteY24" fmla="*/ 899909 h 1522480"/>
                  <a:gd name="connsiteX25" fmla="*/ 150779 w 530939"/>
                  <a:gd name="connsiteY25" fmla="*/ 865863 h 1522480"/>
                  <a:gd name="connsiteX26" fmla="*/ 150779 w 530939"/>
                  <a:gd name="connsiteY26" fmla="*/ 763722 h 1522480"/>
                  <a:gd name="connsiteX27" fmla="*/ 194553 w 530939"/>
                  <a:gd name="connsiteY27" fmla="*/ 724812 h 1522480"/>
                  <a:gd name="connsiteX28" fmla="*/ 214008 w 530939"/>
                  <a:gd name="connsiteY28" fmla="*/ 681037 h 1522480"/>
                  <a:gd name="connsiteX29" fmla="*/ 218872 w 530939"/>
                  <a:gd name="connsiteY29" fmla="*/ 666446 h 1522480"/>
                  <a:gd name="connsiteX30" fmla="*/ 243191 w 530939"/>
                  <a:gd name="connsiteY30" fmla="*/ 632399 h 1522480"/>
                  <a:gd name="connsiteX31" fmla="*/ 252919 w 530939"/>
                  <a:gd name="connsiteY31" fmla="*/ 617807 h 1522480"/>
                  <a:gd name="connsiteX32" fmla="*/ 257783 w 530939"/>
                  <a:gd name="connsiteY32" fmla="*/ 603216 h 1522480"/>
                  <a:gd name="connsiteX33" fmla="*/ 267510 w 530939"/>
                  <a:gd name="connsiteY33" fmla="*/ 583761 h 1522480"/>
                  <a:gd name="connsiteX34" fmla="*/ 291830 w 530939"/>
                  <a:gd name="connsiteY34" fmla="*/ 539986 h 1522480"/>
                  <a:gd name="connsiteX35" fmla="*/ 345332 w 530939"/>
                  <a:gd name="connsiteY35" fmla="*/ 515667 h 1522480"/>
                  <a:gd name="connsiteX36" fmla="*/ 374515 w 530939"/>
                  <a:gd name="connsiteY36" fmla="*/ 496212 h 1522480"/>
                  <a:gd name="connsiteX37" fmla="*/ 393970 w 530939"/>
                  <a:gd name="connsiteY37" fmla="*/ 467029 h 1522480"/>
                  <a:gd name="connsiteX38" fmla="*/ 403698 w 530939"/>
                  <a:gd name="connsiteY38" fmla="*/ 452437 h 1522480"/>
                  <a:gd name="connsiteX39" fmla="*/ 418289 w 530939"/>
                  <a:gd name="connsiteY39" fmla="*/ 408663 h 1522480"/>
                  <a:gd name="connsiteX40" fmla="*/ 423153 w 530939"/>
                  <a:gd name="connsiteY40" fmla="*/ 394071 h 1522480"/>
                  <a:gd name="connsiteX41" fmla="*/ 432881 w 530939"/>
                  <a:gd name="connsiteY41" fmla="*/ 360024 h 1522480"/>
                  <a:gd name="connsiteX42" fmla="*/ 457200 w 530939"/>
                  <a:gd name="connsiteY42" fmla="*/ 316250 h 1522480"/>
                  <a:gd name="connsiteX43" fmla="*/ 437745 w 530939"/>
                  <a:gd name="connsiteY43" fmla="*/ 287067 h 1522480"/>
                  <a:gd name="connsiteX44" fmla="*/ 432881 w 530939"/>
                  <a:gd name="connsiteY44" fmla="*/ 272475 h 1522480"/>
                  <a:gd name="connsiteX45" fmla="*/ 452336 w 530939"/>
                  <a:gd name="connsiteY45" fmla="*/ 243292 h 1522480"/>
                  <a:gd name="connsiteX46" fmla="*/ 491247 w 530939"/>
                  <a:gd name="connsiteY46" fmla="*/ 199518 h 1522480"/>
                  <a:gd name="connsiteX47" fmla="*/ 520430 w 530939"/>
                  <a:gd name="connsiteY47" fmla="*/ 180063 h 1522480"/>
                  <a:gd name="connsiteX48" fmla="*/ 530157 w 530939"/>
                  <a:gd name="connsiteY48" fmla="*/ 165471 h 1522480"/>
                  <a:gd name="connsiteX49" fmla="*/ 462064 w 530939"/>
                  <a:gd name="connsiteY49" fmla="*/ 150880 h 1522480"/>
                  <a:gd name="connsiteX50" fmla="*/ 447472 w 530939"/>
                  <a:gd name="connsiteY50" fmla="*/ 141152 h 1522480"/>
                  <a:gd name="connsiteX51" fmla="*/ 423153 w 530939"/>
                  <a:gd name="connsiteY51" fmla="*/ 136288 h 1522480"/>
                  <a:gd name="connsiteX52" fmla="*/ 418289 w 530939"/>
                  <a:gd name="connsiteY52" fmla="*/ 121697 h 1522480"/>
                  <a:gd name="connsiteX53" fmla="*/ 423153 w 530939"/>
                  <a:gd name="connsiteY53" fmla="*/ 73058 h 1522480"/>
                  <a:gd name="connsiteX54" fmla="*/ 447472 w 530939"/>
                  <a:gd name="connsiteY54" fmla="*/ 48739 h 1522480"/>
                  <a:gd name="connsiteX55" fmla="*/ 462064 w 530939"/>
                  <a:gd name="connsiteY55" fmla="*/ 43875 h 1522480"/>
                  <a:gd name="connsiteX56" fmla="*/ 491247 w 530939"/>
                  <a:gd name="connsiteY56" fmla="*/ 19556 h 1522480"/>
                  <a:gd name="connsiteX57" fmla="*/ 505838 w 530939"/>
                  <a:gd name="connsiteY57" fmla="*/ 9829 h 1522480"/>
                  <a:gd name="connsiteX58" fmla="*/ 481519 w 530939"/>
                  <a:gd name="connsiteY58" fmla="*/ 101 h 1522480"/>
                  <a:gd name="connsiteX0" fmla="*/ 81989 w 544835"/>
                  <a:gd name="connsiteY0" fmla="*/ 1522480 h 1522480"/>
                  <a:gd name="connsiteX1" fmla="*/ 86853 w 544835"/>
                  <a:gd name="connsiteY1" fmla="*/ 1498161 h 1522480"/>
                  <a:gd name="connsiteX2" fmla="*/ 91717 w 544835"/>
                  <a:gd name="connsiteY2" fmla="*/ 1396020 h 1522480"/>
                  <a:gd name="connsiteX3" fmla="*/ 101445 w 544835"/>
                  <a:gd name="connsiteY3" fmla="*/ 1366837 h 1522480"/>
                  <a:gd name="connsiteX4" fmla="*/ 106309 w 544835"/>
                  <a:gd name="connsiteY4" fmla="*/ 1352246 h 1522480"/>
                  <a:gd name="connsiteX5" fmla="*/ 111172 w 544835"/>
                  <a:gd name="connsiteY5" fmla="*/ 1337654 h 1522480"/>
                  <a:gd name="connsiteX6" fmla="*/ 169538 w 544835"/>
                  <a:gd name="connsiteY6" fmla="*/ 1289016 h 1522480"/>
                  <a:gd name="connsiteX7" fmla="*/ 203585 w 544835"/>
                  <a:gd name="connsiteY7" fmla="*/ 1279288 h 1522480"/>
                  <a:gd name="connsiteX8" fmla="*/ 193858 w 544835"/>
                  <a:gd name="connsiteY8" fmla="*/ 1225786 h 1522480"/>
                  <a:gd name="connsiteX9" fmla="*/ 179266 w 544835"/>
                  <a:gd name="connsiteY9" fmla="*/ 1196603 h 1522480"/>
                  <a:gd name="connsiteX10" fmla="*/ 150083 w 544835"/>
                  <a:gd name="connsiteY10" fmla="*/ 1177148 h 1522480"/>
                  <a:gd name="connsiteX11" fmla="*/ 120900 w 544835"/>
                  <a:gd name="connsiteY11" fmla="*/ 1167420 h 1522480"/>
                  <a:gd name="connsiteX12" fmla="*/ 111172 w 544835"/>
                  <a:gd name="connsiteY12" fmla="*/ 1152829 h 1522480"/>
                  <a:gd name="connsiteX13" fmla="*/ 86853 w 544835"/>
                  <a:gd name="connsiteY13" fmla="*/ 1109054 h 1522480"/>
                  <a:gd name="connsiteX14" fmla="*/ 57670 w 544835"/>
                  <a:gd name="connsiteY14" fmla="*/ 1094463 h 1522480"/>
                  <a:gd name="connsiteX15" fmla="*/ 47943 w 544835"/>
                  <a:gd name="connsiteY15" fmla="*/ 1075007 h 1522480"/>
                  <a:gd name="connsiteX16" fmla="*/ 38215 w 544835"/>
                  <a:gd name="connsiteY16" fmla="*/ 1045824 h 1522480"/>
                  <a:gd name="connsiteX17" fmla="*/ 13896 w 544835"/>
                  <a:gd name="connsiteY17" fmla="*/ 1002050 h 1522480"/>
                  <a:gd name="connsiteX18" fmla="*/ 18760 w 544835"/>
                  <a:gd name="connsiteY18" fmla="*/ 929092 h 1522480"/>
                  <a:gd name="connsiteX19" fmla="*/ 2886 w 544835"/>
                  <a:gd name="connsiteY19" fmla="*/ 904612 h 1522480"/>
                  <a:gd name="connsiteX20" fmla="*/ 62534 w 544835"/>
                  <a:gd name="connsiteY20" fmla="*/ 904773 h 1522480"/>
                  <a:gd name="connsiteX21" fmla="*/ 77126 w 544835"/>
                  <a:gd name="connsiteY21" fmla="*/ 899909 h 1522480"/>
                  <a:gd name="connsiteX22" fmla="*/ 135492 w 544835"/>
                  <a:gd name="connsiteY22" fmla="*/ 909637 h 1522480"/>
                  <a:gd name="connsiteX23" fmla="*/ 150083 w 544835"/>
                  <a:gd name="connsiteY23" fmla="*/ 919365 h 1522480"/>
                  <a:gd name="connsiteX24" fmla="*/ 154947 w 544835"/>
                  <a:gd name="connsiteY24" fmla="*/ 899909 h 1522480"/>
                  <a:gd name="connsiteX25" fmla="*/ 164675 w 544835"/>
                  <a:gd name="connsiteY25" fmla="*/ 865863 h 1522480"/>
                  <a:gd name="connsiteX26" fmla="*/ 164675 w 544835"/>
                  <a:gd name="connsiteY26" fmla="*/ 763722 h 1522480"/>
                  <a:gd name="connsiteX27" fmla="*/ 208449 w 544835"/>
                  <a:gd name="connsiteY27" fmla="*/ 724812 h 1522480"/>
                  <a:gd name="connsiteX28" fmla="*/ 227904 w 544835"/>
                  <a:gd name="connsiteY28" fmla="*/ 681037 h 1522480"/>
                  <a:gd name="connsiteX29" fmla="*/ 232768 w 544835"/>
                  <a:gd name="connsiteY29" fmla="*/ 666446 h 1522480"/>
                  <a:gd name="connsiteX30" fmla="*/ 257087 w 544835"/>
                  <a:gd name="connsiteY30" fmla="*/ 632399 h 1522480"/>
                  <a:gd name="connsiteX31" fmla="*/ 266815 w 544835"/>
                  <a:gd name="connsiteY31" fmla="*/ 617807 h 1522480"/>
                  <a:gd name="connsiteX32" fmla="*/ 271679 w 544835"/>
                  <a:gd name="connsiteY32" fmla="*/ 603216 h 1522480"/>
                  <a:gd name="connsiteX33" fmla="*/ 281406 w 544835"/>
                  <a:gd name="connsiteY33" fmla="*/ 583761 h 1522480"/>
                  <a:gd name="connsiteX34" fmla="*/ 305726 w 544835"/>
                  <a:gd name="connsiteY34" fmla="*/ 539986 h 1522480"/>
                  <a:gd name="connsiteX35" fmla="*/ 359228 w 544835"/>
                  <a:gd name="connsiteY35" fmla="*/ 515667 h 1522480"/>
                  <a:gd name="connsiteX36" fmla="*/ 388411 w 544835"/>
                  <a:gd name="connsiteY36" fmla="*/ 496212 h 1522480"/>
                  <a:gd name="connsiteX37" fmla="*/ 407866 w 544835"/>
                  <a:gd name="connsiteY37" fmla="*/ 467029 h 1522480"/>
                  <a:gd name="connsiteX38" fmla="*/ 417594 w 544835"/>
                  <a:gd name="connsiteY38" fmla="*/ 452437 h 1522480"/>
                  <a:gd name="connsiteX39" fmla="*/ 432185 w 544835"/>
                  <a:gd name="connsiteY39" fmla="*/ 408663 h 1522480"/>
                  <a:gd name="connsiteX40" fmla="*/ 437049 w 544835"/>
                  <a:gd name="connsiteY40" fmla="*/ 394071 h 1522480"/>
                  <a:gd name="connsiteX41" fmla="*/ 446777 w 544835"/>
                  <a:gd name="connsiteY41" fmla="*/ 360024 h 1522480"/>
                  <a:gd name="connsiteX42" fmla="*/ 471096 w 544835"/>
                  <a:gd name="connsiteY42" fmla="*/ 316250 h 1522480"/>
                  <a:gd name="connsiteX43" fmla="*/ 451641 w 544835"/>
                  <a:gd name="connsiteY43" fmla="*/ 287067 h 1522480"/>
                  <a:gd name="connsiteX44" fmla="*/ 446777 w 544835"/>
                  <a:gd name="connsiteY44" fmla="*/ 272475 h 1522480"/>
                  <a:gd name="connsiteX45" fmla="*/ 466232 w 544835"/>
                  <a:gd name="connsiteY45" fmla="*/ 243292 h 1522480"/>
                  <a:gd name="connsiteX46" fmla="*/ 505143 w 544835"/>
                  <a:gd name="connsiteY46" fmla="*/ 199518 h 1522480"/>
                  <a:gd name="connsiteX47" fmla="*/ 534326 w 544835"/>
                  <a:gd name="connsiteY47" fmla="*/ 180063 h 1522480"/>
                  <a:gd name="connsiteX48" fmla="*/ 544053 w 544835"/>
                  <a:gd name="connsiteY48" fmla="*/ 165471 h 1522480"/>
                  <a:gd name="connsiteX49" fmla="*/ 475960 w 544835"/>
                  <a:gd name="connsiteY49" fmla="*/ 150880 h 1522480"/>
                  <a:gd name="connsiteX50" fmla="*/ 461368 w 544835"/>
                  <a:gd name="connsiteY50" fmla="*/ 141152 h 1522480"/>
                  <a:gd name="connsiteX51" fmla="*/ 437049 w 544835"/>
                  <a:gd name="connsiteY51" fmla="*/ 136288 h 1522480"/>
                  <a:gd name="connsiteX52" fmla="*/ 432185 w 544835"/>
                  <a:gd name="connsiteY52" fmla="*/ 121697 h 1522480"/>
                  <a:gd name="connsiteX53" fmla="*/ 437049 w 544835"/>
                  <a:gd name="connsiteY53" fmla="*/ 73058 h 1522480"/>
                  <a:gd name="connsiteX54" fmla="*/ 461368 w 544835"/>
                  <a:gd name="connsiteY54" fmla="*/ 48739 h 1522480"/>
                  <a:gd name="connsiteX55" fmla="*/ 475960 w 544835"/>
                  <a:gd name="connsiteY55" fmla="*/ 43875 h 1522480"/>
                  <a:gd name="connsiteX56" fmla="*/ 505143 w 544835"/>
                  <a:gd name="connsiteY56" fmla="*/ 19556 h 1522480"/>
                  <a:gd name="connsiteX57" fmla="*/ 519734 w 544835"/>
                  <a:gd name="connsiteY57" fmla="*/ 9829 h 1522480"/>
                  <a:gd name="connsiteX58" fmla="*/ 495415 w 544835"/>
                  <a:gd name="connsiteY58" fmla="*/ 101 h 1522480"/>
                  <a:gd name="connsiteX0" fmla="*/ 81989 w 544835"/>
                  <a:gd name="connsiteY0" fmla="*/ 1522480 h 1522480"/>
                  <a:gd name="connsiteX1" fmla="*/ 86853 w 544835"/>
                  <a:gd name="connsiteY1" fmla="*/ 1498161 h 1522480"/>
                  <a:gd name="connsiteX2" fmla="*/ 91717 w 544835"/>
                  <a:gd name="connsiteY2" fmla="*/ 1396020 h 1522480"/>
                  <a:gd name="connsiteX3" fmla="*/ 101445 w 544835"/>
                  <a:gd name="connsiteY3" fmla="*/ 1366837 h 1522480"/>
                  <a:gd name="connsiteX4" fmla="*/ 106309 w 544835"/>
                  <a:gd name="connsiteY4" fmla="*/ 1352246 h 1522480"/>
                  <a:gd name="connsiteX5" fmla="*/ 111172 w 544835"/>
                  <a:gd name="connsiteY5" fmla="*/ 1337654 h 1522480"/>
                  <a:gd name="connsiteX6" fmla="*/ 169538 w 544835"/>
                  <a:gd name="connsiteY6" fmla="*/ 1289016 h 1522480"/>
                  <a:gd name="connsiteX7" fmla="*/ 203585 w 544835"/>
                  <a:gd name="connsiteY7" fmla="*/ 1279288 h 1522480"/>
                  <a:gd name="connsiteX8" fmla="*/ 193858 w 544835"/>
                  <a:gd name="connsiteY8" fmla="*/ 1225786 h 1522480"/>
                  <a:gd name="connsiteX9" fmla="*/ 179266 w 544835"/>
                  <a:gd name="connsiteY9" fmla="*/ 1196603 h 1522480"/>
                  <a:gd name="connsiteX10" fmla="*/ 150083 w 544835"/>
                  <a:gd name="connsiteY10" fmla="*/ 1177148 h 1522480"/>
                  <a:gd name="connsiteX11" fmla="*/ 120900 w 544835"/>
                  <a:gd name="connsiteY11" fmla="*/ 1167420 h 1522480"/>
                  <a:gd name="connsiteX12" fmla="*/ 111172 w 544835"/>
                  <a:gd name="connsiteY12" fmla="*/ 1152829 h 1522480"/>
                  <a:gd name="connsiteX13" fmla="*/ 86853 w 544835"/>
                  <a:gd name="connsiteY13" fmla="*/ 1109054 h 1522480"/>
                  <a:gd name="connsiteX14" fmla="*/ 57670 w 544835"/>
                  <a:gd name="connsiteY14" fmla="*/ 1094463 h 1522480"/>
                  <a:gd name="connsiteX15" fmla="*/ 27847 w 544835"/>
                  <a:gd name="connsiteY15" fmla="*/ 1080031 h 1522480"/>
                  <a:gd name="connsiteX16" fmla="*/ 38215 w 544835"/>
                  <a:gd name="connsiteY16" fmla="*/ 1045824 h 1522480"/>
                  <a:gd name="connsiteX17" fmla="*/ 13896 w 544835"/>
                  <a:gd name="connsiteY17" fmla="*/ 1002050 h 1522480"/>
                  <a:gd name="connsiteX18" fmla="*/ 18760 w 544835"/>
                  <a:gd name="connsiteY18" fmla="*/ 929092 h 1522480"/>
                  <a:gd name="connsiteX19" fmla="*/ 2886 w 544835"/>
                  <a:gd name="connsiteY19" fmla="*/ 904612 h 1522480"/>
                  <a:gd name="connsiteX20" fmla="*/ 62534 w 544835"/>
                  <a:gd name="connsiteY20" fmla="*/ 904773 h 1522480"/>
                  <a:gd name="connsiteX21" fmla="*/ 77126 w 544835"/>
                  <a:gd name="connsiteY21" fmla="*/ 899909 h 1522480"/>
                  <a:gd name="connsiteX22" fmla="*/ 135492 w 544835"/>
                  <a:gd name="connsiteY22" fmla="*/ 909637 h 1522480"/>
                  <a:gd name="connsiteX23" fmla="*/ 150083 w 544835"/>
                  <a:gd name="connsiteY23" fmla="*/ 919365 h 1522480"/>
                  <a:gd name="connsiteX24" fmla="*/ 154947 w 544835"/>
                  <a:gd name="connsiteY24" fmla="*/ 899909 h 1522480"/>
                  <a:gd name="connsiteX25" fmla="*/ 164675 w 544835"/>
                  <a:gd name="connsiteY25" fmla="*/ 865863 h 1522480"/>
                  <a:gd name="connsiteX26" fmla="*/ 164675 w 544835"/>
                  <a:gd name="connsiteY26" fmla="*/ 763722 h 1522480"/>
                  <a:gd name="connsiteX27" fmla="*/ 208449 w 544835"/>
                  <a:gd name="connsiteY27" fmla="*/ 724812 h 1522480"/>
                  <a:gd name="connsiteX28" fmla="*/ 227904 w 544835"/>
                  <a:gd name="connsiteY28" fmla="*/ 681037 h 1522480"/>
                  <a:gd name="connsiteX29" fmla="*/ 232768 w 544835"/>
                  <a:gd name="connsiteY29" fmla="*/ 666446 h 1522480"/>
                  <a:gd name="connsiteX30" fmla="*/ 257087 w 544835"/>
                  <a:gd name="connsiteY30" fmla="*/ 632399 h 1522480"/>
                  <a:gd name="connsiteX31" fmla="*/ 266815 w 544835"/>
                  <a:gd name="connsiteY31" fmla="*/ 617807 h 1522480"/>
                  <a:gd name="connsiteX32" fmla="*/ 271679 w 544835"/>
                  <a:gd name="connsiteY32" fmla="*/ 603216 h 1522480"/>
                  <a:gd name="connsiteX33" fmla="*/ 281406 w 544835"/>
                  <a:gd name="connsiteY33" fmla="*/ 583761 h 1522480"/>
                  <a:gd name="connsiteX34" fmla="*/ 305726 w 544835"/>
                  <a:gd name="connsiteY34" fmla="*/ 539986 h 1522480"/>
                  <a:gd name="connsiteX35" fmla="*/ 359228 w 544835"/>
                  <a:gd name="connsiteY35" fmla="*/ 515667 h 1522480"/>
                  <a:gd name="connsiteX36" fmla="*/ 388411 w 544835"/>
                  <a:gd name="connsiteY36" fmla="*/ 496212 h 1522480"/>
                  <a:gd name="connsiteX37" fmla="*/ 407866 w 544835"/>
                  <a:gd name="connsiteY37" fmla="*/ 467029 h 1522480"/>
                  <a:gd name="connsiteX38" fmla="*/ 417594 w 544835"/>
                  <a:gd name="connsiteY38" fmla="*/ 452437 h 1522480"/>
                  <a:gd name="connsiteX39" fmla="*/ 432185 w 544835"/>
                  <a:gd name="connsiteY39" fmla="*/ 408663 h 1522480"/>
                  <a:gd name="connsiteX40" fmla="*/ 437049 w 544835"/>
                  <a:gd name="connsiteY40" fmla="*/ 394071 h 1522480"/>
                  <a:gd name="connsiteX41" fmla="*/ 446777 w 544835"/>
                  <a:gd name="connsiteY41" fmla="*/ 360024 h 1522480"/>
                  <a:gd name="connsiteX42" fmla="*/ 471096 w 544835"/>
                  <a:gd name="connsiteY42" fmla="*/ 316250 h 1522480"/>
                  <a:gd name="connsiteX43" fmla="*/ 451641 w 544835"/>
                  <a:gd name="connsiteY43" fmla="*/ 287067 h 1522480"/>
                  <a:gd name="connsiteX44" fmla="*/ 446777 w 544835"/>
                  <a:gd name="connsiteY44" fmla="*/ 272475 h 1522480"/>
                  <a:gd name="connsiteX45" fmla="*/ 466232 w 544835"/>
                  <a:gd name="connsiteY45" fmla="*/ 243292 h 1522480"/>
                  <a:gd name="connsiteX46" fmla="*/ 505143 w 544835"/>
                  <a:gd name="connsiteY46" fmla="*/ 199518 h 1522480"/>
                  <a:gd name="connsiteX47" fmla="*/ 534326 w 544835"/>
                  <a:gd name="connsiteY47" fmla="*/ 180063 h 1522480"/>
                  <a:gd name="connsiteX48" fmla="*/ 544053 w 544835"/>
                  <a:gd name="connsiteY48" fmla="*/ 165471 h 1522480"/>
                  <a:gd name="connsiteX49" fmla="*/ 475960 w 544835"/>
                  <a:gd name="connsiteY49" fmla="*/ 150880 h 1522480"/>
                  <a:gd name="connsiteX50" fmla="*/ 461368 w 544835"/>
                  <a:gd name="connsiteY50" fmla="*/ 141152 h 1522480"/>
                  <a:gd name="connsiteX51" fmla="*/ 437049 w 544835"/>
                  <a:gd name="connsiteY51" fmla="*/ 136288 h 1522480"/>
                  <a:gd name="connsiteX52" fmla="*/ 432185 w 544835"/>
                  <a:gd name="connsiteY52" fmla="*/ 121697 h 1522480"/>
                  <a:gd name="connsiteX53" fmla="*/ 437049 w 544835"/>
                  <a:gd name="connsiteY53" fmla="*/ 73058 h 1522480"/>
                  <a:gd name="connsiteX54" fmla="*/ 461368 w 544835"/>
                  <a:gd name="connsiteY54" fmla="*/ 48739 h 1522480"/>
                  <a:gd name="connsiteX55" fmla="*/ 475960 w 544835"/>
                  <a:gd name="connsiteY55" fmla="*/ 43875 h 1522480"/>
                  <a:gd name="connsiteX56" fmla="*/ 505143 w 544835"/>
                  <a:gd name="connsiteY56" fmla="*/ 19556 h 1522480"/>
                  <a:gd name="connsiteX57" fmla="*/ 519734 w 544835"/>
                  <a:gd name="connsiteY57" fmla="*/ 9829 h 1522480"/>
                  <a:gd name="connsiteX58" fmla="*/ 495415 w 544835"/>
                  <a:gd name="connsiteY58" fmla="*/ 101 h 1522480"/>
                  <a:gd name="connsiteX0" fmla="*/ 81989 w 544835"/>
                  <a:gd name="connsiteY0" fmla="*/ 1522480 h 1522480"/>
                  <a:gd name="connsiteX1" fmla="*/ 86853 w 544835"/>
                  <a:gd name="connsiteY1" fmla="*/ 1498161 h 1522480"/>
                  <a:gd name="connsiteX2" fmla="*/ 91717 w 544835"/>
                  <a:gd name="connsiteY2" fmla="*/ 1396020 h 1522480"/>
                  <a:gd name="connsiteX3" fmla="*/ 101445 w 544835"/>
                  <a:gd name="connsiteY3" fmla="*/ 1366837 h 1522480"/>
                  <a:gd name="connsiteX4" fmla="*/ 106309 w 544835"/>
                  <a:gd name="connsiteY4" fmla="*/ 1352246 h 1522480"/>
                  <a:gd name="connsiteX5" fmla="*/ 111172 w 544835"/>
                  <a:gd name="connsiteY5" fmla="*/ 1337654 h 1522480"/>
                  <a:gd name="connsiteX6" fmla="*/ 169538 w 544835"/>
                  <a:gd name="connsiteY6" fmla="*/ 1289016 h 1522480"/>
                  <a:gd name="connsiteX7" fmla="*/ 203585 w 544835"/>
                  <a:gd name="connsiteY7" fmla="*/ 1279288 h 1522480"/>
                  <a:gd name="connsiteX8" fmla="*/ 193858 w 544835"/>
                  <a:gd name="connsiteY8" fmla="*/ 1225786 h 1522480"/>
                  <a:gd name="connsiteX9" fmla="*/ 179266 w 544835"/>
                  <a:gd name="connsiteY9" fmla="*/ 1196603 h 1522480"/>
                  <a:gd name="connsiteX10" fmla="*/ 150083 w 544835"/>
                  <a:gd name="connsiteY10" fmla="*/ 1177148 h 1522480"/>
                  <a:gd name="connsiteX11" fmla="*/ 120900 w 544835"/>
                  <a:gd name="connsiteY11" fmla="*/ 1167420 h 1522480"/>
                  <a:gd name="connsiteX12" fmla="*/ 111172 w 544835"/>
                  <a:gd name="connsiteY12" fmla="*/ 1152829 h 1522480"/>
                  <a:gd name="connsiteX13" fmla="*/ 86853 w 544835"/>
                  <a:gd name="connsiteY13" fmla="*/ 1109054 h 1522480"/>
                  <a:gd name="connsiteX14" fmla="*/ 57670 w 544835"/>
                  <a:gd name="connsiteY14" fmla="*/ 1094463 h 1522480"/>
                  <a:gd name="connsiteX15" fmla="*/ 27847 w 544835"/>
                  <a:gd name="connsiteY15" fmla="*/ 1080031 h 1522480"/>
                  <a:gd name="connsiteX16" fmla="*/ 18119 w 544835"/>
                  <a:gd name="connsiteY16" fmla="*/ 1050848 h 1522480"/>
                  <a:gd name="connsiteX17" fmla="*/ 13896 w 544835"/>
                  <a:gd name="connsiteY17" fmla="*/ 1002050 h 1522480"/>
                  <a:gd name="connsiteX18" fmla="*/ 18760 w 544835"/>
                  <a:gd name="connsiteY18" fmla="*/ 929092 h 1522480"/>
                  <a:gd name="connsiteX19" fmla="*/ 2886 w 544835"/>
                  <a:gd name="connsiteY19" fmla="*/ 904612 h 1522480"/>
                  <a:gd name="connsiteX20" fmla="*/ 62534 w 544835"/>
                  <a:gd name="connsiteY20" fmla="*/ 904773 h 1522480"/>
                  <a:gd name="connsiteX21" fmla="*/ 77126 w 544835"/>
                  <a:gd name="connsiteY21" fmla="*/ 899909 h 1522480"/>
                  <a:gd name="connsiteX22" fmla="*/ 135492 w 544835"/>
                  <a:gd name="connsiteY22" fmla="*/ 909637 h 1522480"/>
                  <a:gd name="connsiteX23" fmla="*/ 150083 w 544835"/>
                  <a:gd name="connsiteY23" fmla="*/ 919365 h 1522480"/>
                  <a:gd name="connsiteX24" fmla="*/ 154947 w 544835"/>
                  <a:gd name="connsiteY24" fmla="*/ 899909 h 1522480"/>
                  <a:gd name="connsiteX25" fmla="*/ 164675 w 544835"/>
                  <a:gd name="connsiteY25" fmla="*/ 865863 h 1522480"/>
                  <a:gd name="connsiteX26" fmla="*/ 164675 w 544835"/>
                  <a:gd name="connsiteY26" fmla="*/ 763722 h 1522480"/>
                  <a:gd name="connsiteX27" fmla="*/ 208449 w 544835"/>
                  <a:gd name="connsiteY27" fmla="*/ 724812 h 1522480"/>
                  <a:gd name="connsiteX28" fmla="*/ 227904 w 544835"/>
                  <a:gd name="connsiteY28" fmla="*/ 681037 h 1522480"/>
                  <a:gd name="connsiteX29" fmla="*/ 232768 w 544835"/>
                  <a:gd name="connsiteY29" fmla="*/ 666446 h 1522480"/>
                  <a:gd name="connsiteX30" fmla="*/ 257087 w 544835"/>
                  <a:gd name="connsiteY30" fmla="*/ 632399 h 1522480"/>
                  <a:gd name="connsiteX31" fmla="*/ 266815 w 544835"/>
                  <a:gd name="connsiteY31" fmla="*/ 617807 h 1522480"/>
                  <a:gd name="connsiteX32" fmla="*/ 271679 w 544835"/>
                  <a:gd name="connsiteY32" fmla="*/ 603216 h 1522480"/>
                  <a:gd name="connsiteX33" fmla="*/ 281406 w 544835"/>
                  <a:gd name="connsiteY33" fmla="*/ 583761 h 1522480"/>
                  <a:gd name="connsiteX34" fmla="*/ 305726 w 544835"/>
                  <a:gd name="connsiteY34" fmla="*/ 539986 h 1522480"/>
                  <a:gd name="connsiteX35" fmla="*/ 359228 w 544835"/>
                  <a:gd name="connsiteY35" fmla="*/ 515667 h 1522480"/>
                  <a:gd name="connsiteX36" fmla="*/ 388411 w 544835"/>
                  <a:gd name="connsiteY36" fmla="*/ 496212 h 1522480"/>
                  <a:gd name="connsiteX37" fmla="*/ 407866 w 544835"/>
                  <a:gd name="connsiteY37" fmla="*/ 467029 h 1522480"/>
                  <a:gd name="connsiteX38" fmla="*/ 417594 w 544835"/>
                  <a:gd name="connsiteY38" fmla="*/ 452437 h 1522480"/>
                  <a:gd name="connsiteX39" fmla="*/ 432185 w 544835"/>
                  <a:gd name="connsiteY39" fmla="*/ 408663 h 1522480"/>
                  <a:gd name="connsiteX40" fmla="*/ 437049 w 544835"/>
                  <a:gd name="connsiteY40" fmla="*/ 394071 h 1522480"/>
                  <a:gd name="connsiteX41" fmla="*/ 446777 w 544835"/>
                  <a:gd name="connsiteY41" fmla="*/ 360024 h 1522480"/>
                  <a:gd name="connsiteX42" fmla="*/ 471096 w 544835"/>
                  <a:gd name="connsiteY42" fmla="*/ 316250 h 1522480"/>
                  <a:gd name="connsiteX43" fmla="*/ 451641 w 544835"/>
                  <a:gd name="connsiteY43" fmla="*/ 287067 h 1522480"/>
                  <a:gd name="connsiteX44" fmla="*/ 446777 w 544835"/>
                  <a:gd name="connsiteY44" fmla="*/ 272475 h 1522480"/>
                  <a:gd name="connsiteX45" fmla="*/ 466232 w 544835"/>
                  <a:gd name="connsiteY45" fmla="*/ 243292 h 1522480"/>
                  <a:gd name="connsiteX46" fmla="*/ 505143 w 544835"/>
                  <a:gd name="connsiteY46" fmla="*/ 199518 h 1522480"/>
                  <a:gd name="connsiteX47" fmla="*/ 534326 w 544835"/>
                  <a:gd name="connsiteY47" fmla="*/ 180063 h 1522480"/>
                  <a:gd name="connsiteX48" fmla="*/ 544053 w 544835"/>
                  <a:gd name="connsiteY48" fmla="*/ 165471 h 1522480"/>
                  <a:gd name="connsiteX49" fmla="*/ 475960 w 544835"/>
                  <a:gd name="connsiteY49" fmla="*/ 150880 h 1522480"/>
                  <a:gd name="connsiteX50" fmla="*/ 461368 w 544835"/>
                  <a:gd name="connsiteY50" fmla="*/ 141152 h 1522480"/>
                  <a:gd name="connsiteX51" fmla="*/ 437049 w 544835"/>
                  <a:gd name="connsiteY51" fmla="*/ 136288 h 1522480"/>
                  <a:gd name="connsiteX52" fmla="*/ 432185 w 544835"/>
                  <a:gd name="connsiteY52" fmla="*/ 121697 h 1522480"/>
                  <a:gd name="connsiteX53" fmla="*/ 437049 w 544835"/>
                  <a:gd name="connsiteY53" fmla="*/ 73058 h 1522480"/>
                  <a:gd name="connsiteX54" fmla="*/ 461368 w 544835"/>
                  <a:gd name="connsiteY54" fmla="*/ 48739 h 1522480"/>
                  <a:gd name="connsiteX55" fmla="*/ 475960 w 544835"/>
                  <a:gd name="connsiteY55" fmla="*/ 43875 h 1522480"/>
                  <a:gd name="connsiteX56" fmla="*/ 505143 w 544835"/>
                  <a:gd name="connsiteY56" fmla="*/ 19556 h 1522480"/>
                  <a:gd name="connsiteX57" fmla="*/ 519734 w 544835"/>
                  <a:gd name="connsiteY57" fmla="*/ 9829 h 1522480"/>
                  <a:gd name="connsiteX58" fmla="*/ 495415 w 544835"/>
                  <a:gd name="connsiteY58" fmla="*/ 101 h 1522480"/>
                  <a:gd name="connsiteX0" fmla="*/ 81989 w 544835"/>
                  <a:gd name="connsiteY0" fmla="*/ 1522480 h 1522480"/>
                  <a:gd name="connsiteX1" fmla="*/ 86853 w 544835"/>
                  <a:gd name="connsiteY1" fmla="*/ 1498161 h 1522480"/>
                  <a:gd name="connsiteX2" fmla="*/ 91717 w 544835"/>
                  <a:gd name="connsiteY2" fmla="*/ 1396020 h 1522480"/>
                  <a:gd name="connsiteX3" fmla="*/ 101445 w 544835"/>
                  <a:gd name="connsiteY3" fmla="*/ 1366837 h 1522480"/>
                  <a:gd name="connsiteX4" fmla="*/ 106309 w 544835"/>
                  <a:gd name="connsiteY4" fmla="*/ 1352246 h 1522480"/>
                  <a:gd name="connsiteX5" fmla="*/ 111172 w 544835"/>
                  <a:gd name="connsiteY5" fmla="*/ 1337654 h 1522480"/>
                  <a:gd name="connsiteX6" fmla="*/ 169538 w 544835"/>
                  <a:gd name="connsiteY6" fmla="*/ 1289016 h 1522480"/>
                  <a:gd name="connsiteX7" fmla="*/ 203585 w 544835"/>
                  <a:gd name="connsiteY7" fmla="*/ 1279288 h 1522480"/>
                  <a:gd name="connsiteX8" fmla="*/ 193858 w 544835"/>
                  <a:gd name="connsiteY8" fmla="*/ 1225786 h 1522480"/>
                  <a:gd name="connsiteX9" fmla="*/ 179266 w 544835"/>
                  <a:gd name="connsiteY9" fmla="*/ 1196603 h 1522480"/>
                  <a:gd name="connsiteX10" fmla="*/ 150083 w 544835"/>
                  <a:gd name="connsiteY10" fmla="*/ 1177148 h 1522480"/>
                  <a:gd name="connsiteX11" fmla="*/ 120900 w 544835"/>
                  <a:gd name="connsiteY11" fmla="*/ 1167420 h 1522480"/>
                  <a:gd name="connsiteX12" fmla="*/ 111172 w 544835"/>
                  <a:gd name="connsiteY12" fmla="*/ 1172925 h 1522480"/>
                  <a:gd name="connsiteX13" fmla="*/ 86853 w 544835"/>
                  <a:gd name="connsiteY13" fmla="*/ 1109054 h 1522480"/>
                  <a:gd name="connsiteX14" fmla="*/ 57670 w 544835"/>
                  <a:gd name="connsiteY14" fmla="*/ 1094463 h 1522480"/>
                  <a:gd name="connsiteX15" fmla="*/ 27847 w 544835"/>
                  <a:gd name="connsiteY15" fmla="*/ 1080031 h 1522480"/>
                  <a:gd name="connsiteX16" fmla="*/ 18119 w 544835"/>
                  <a:gd name="connsiteY16" fmla="*/ 1050848 h 1522480"/>
                  <a:gd name="connsiteX17" fmla="*/ 13896 w 544835"/>
                  <a:gd name="connsiteY17" fmla="*/ 1002050 h 1522480"/>
                  <a:gd name="connsiteX18" fmla="*/ 18760 w 544835"/>
                  <a:gd name="connsiteY18" fmla="*/ 929092 h 1522480"/>
                  <a:gd name="connsiteX19" fmla="*/ 2886 w 544835"/>
                  <a:gd name="connsiteY19" fmla="*/ 904612 h 1522480"/>
                  <a:gd name="connsiteX20" fmla="*/ 62534 w 544835"/>
                  <a:gd name="connsiteY20" fmla="*/ 904773 h 1522480"/>
                  <a:gd name="connsiteX21" fmla="*/ 77126 w 544835"/>
                  <a:gd name="connsiteY21" fmla="*/ 899909 h 1522480"/>
                  <a:gd name="connsiteX22" fmla="*/ 135492 w 544835"/>
                  <a:gd name="connsiteY22" fmla="*/ 909637 h 1522480"/>
                  <a:gd name="connsiteX23" fmla="*/ 150083 w 544835"/>
                  <a:gd name="connsiteY23" fmla="*/ 919365 h 1522480"/>
                  <a:gd name="connsiteX24" fmla="*/ 154947 w 544835"/>
                  <a:gd name="connsiteY24" fmla="*/ 899909 h 1522480"/>
                  <a:gd name="connsiteX25" fmla="*/ 164675 w 544835"/>
                  <a:gd name="connsiteY25" fmla="*/ 865863 h 1522480"/>
                  <a:gd name="connsiteX26" fmla="*/ 164675 w 544835"/>
                  <a:gd name="connsiteY26" fmla="*/ 763722 h 1522480"/>
                  <a:gd name="connsiteX27" fmla="*/ 208449 w 544835"/>
                  <a:gd name="connsiteY27" fmla="*/ 724812 h 1522480"/>
                  <a:gd name="connsiteX28" fmla="*/ 227904 w 544835"/>
                  <a:gd name="connsiteY28" fmla="*/ 681037 h 1522480"/>
                  <a:gd name="connsiteX29" fmla="*/ 232768 w 544835"/>
                  <a:gd name="connsiteY29" fmla="*/ 666446 h 1522480"/>
                  <a:gd name="connsiteX30" fmla="*/ 257087 w 544835"/>
                  <a:gd name="connsiteY30" fmla="*/ 632399 h 1522480"/>
                  <a:gd name="connsiteX31" fmla="*/ 266815 w 544835"/>
                  <a:gd name="connsiteY31" fmla="*/ 617807 h 1522480"/>
                  <a:gd name="connsiteX32" fmla="*/ 271679 w 544835"/>
                  <a:gd name="connsiteY32" fmla="*/ 603216 h 1522480"/>
                  <a:gd name="connsiteX33" fmla="*/ 281406 w 544835"/>
                  <a:gd name="connsiteY33" fmla="*/ 583761 h 1522480"/>
                  <a:gd name="connsiteX34" fmla="*/ 305726 w 544835"/>
                  <a:gd name="connsiteY34" fmla="*/ 539986 h 1522480"/>
                  <a:gd name="connsiteX35" fmla="*/ 359228 w 544835"/>
                  <a:gd name="connsiteY35" fmla="*/ 515667 h 1522480"/>
                  <a:gd name="connsiteX36" fmla="*/ 388411 w 544835"/>
                  <a:gd name="connsiteY36" fmla="*/ 496212 h 1522480"/>
                  <a:gd name="connsiteX37" fmla="*/ 407866 w 544835"/>
                  <a:gd name="connsiteY37" fmla="*/ 467029 h 1522480"/>
                  <a:gd name="connsiteX38" fmla="*/ 417594 w 544835"/>
                  <a:gd name="connsiteY38" fmla="*/ 452437 h 1522480"/>
                  <a:gd name="connsiteX39" fmla="*/ 432185 w 544835"/>
                  <a:gd name="connsiteY39" fmla="*/ 408663 h 1522480"/>
                  <a:gd name="connsiteX40" fmla="*/ 437049 w 544835"/>
                  <a:gd name="connsiteY40" fmla="*/ 394071 h 1522480"/>
                  <a:gd name="connsiteX41" fmla="*/ 446777 w 544835"/>
                  <a:gd name="connsiteY41" fmla="*/ 360024 h 1522480"/>
                  <a:gd name="connsiteX42" fmla="*/ 471096 w 544835"/>
                  <a:gd name="connsiteY42" fmla="*/ 316250 h 1522480"/>
                  <a:gd name="connsiteX43" fmla="*/ 451641 w 544835"/>
                  <a:gd name="connsiteY43" fmla="*/ 287067 h 1522480"/>
                  <a:gd name="connsiteX44" fmla="*/ 446777 w 544835"/>
                  <a:gd name="connsiteY44" fmla="*/ 272475 h 1522480"/>
                  <a:gd name="connsiteX45" fmla="*/ 466232 w 544835"/>
                  <a:gd name="connsiteY45" fmla="*/ 243292 h 1522480"/>
                  <a:gd name="connsiteX46" fmla="*/ 505143 w 544835"/>
                  <a:gd name="connsiteY46" fmla="*/ 199518 h 1522480"/>
                  <a:gd name="connsiteX47" fmla="*/ 534326 w 544835"/>
                  <a:gd name="connsiteY47" fmla="*/ 180063 h 1522480"/>
                  <a:gd name="connsiteX48" fmla="*/ 544053 w 544835"/>
                  <a:gd name="connsiteY48" fmla="*/ 165471 h 1522480"/>
                  <a:gd name="connsiteX49" fmla="*/ 475960 w 544835"/>
                  <a:gd name="connsiteY49" fmla="*/ 150880 h 1522480"/>
                  <a:gd name="connsiteX50" fmla="*/ 461368 w 544835"/>
                  <a:gd name="connsiteY50" fmla="*/ 141152 h 1522480"/>
                  <a:gd name="connsiteX51" fmla="*/ 437049 w 544835"/>
                  <a:gd name="connsiteY51" fmla="*/ 136288 h 1522480"/>
                  <a:gd name="connsiteX52" fmla="*/ 432185 w 544835"/>
                  <a:gd name="connsiteY52" fmla="*/ 121697 h 1522480"/>
                  <a:gd name="connsiteX53" fmla="*/ 437049 w 544835"/>
                  <a:gd name="connsiteY53" fmla="*/ 73058 h 1522480"/>
                  <a:gd name="connsiteX54" fmla="*/ 461368 w 544835"/>
                  <a:gd name="connsiteY54" fmla="*/ 48739 h 1522480"/>
                  <a:gd name="connsiteX55" fmla="*/ 475960 w 544835"/>
                  <a:gd name="connsiteY55" fmla="*/ 43875 h 1522480"/>
                  <a:gd name="connsiteX56" fmla="*/ 505143 w 544835"/>
                  <a:gd name="connsiteY56" fmla="*/ 19556 h 1522480"/>
                  <a:gd name="connsiteX57" fmla="*/ 519734 w 544835"/>
                  <a:gd name="connsiteY57" fmla="*/ 9829 h 1522480"/>
                  <a:gd name="connsiteX58" fmla="*/ 495415 w 544835"/>
                  <a:gd name="connsiteY58" fmla="*/ 101 h 1522480"/>
                  <a:gd name="connsiteX0" fmla="*/ 81989 w 544835"/>
                  <a:gd name="connsiteY0" fmla="*/ 1522480 h 1522480"/>
                  <a:gd name="connsiteX1" fmla="*/ 86853 w 544835"/>
                  <a:gd name="connsiteY1" fmla="*/ 1498161 h 1522480"/>
                  <a:gd name="connsiteX2" fmla="*/ 91717 w 544835"/>
                  <a:gd name="connsiteY2" fmla="*/ 1396020 h 1522480"/>
                  <a:gd name="connsiteX3" fmla="*/ 101445 w 544835"/>
                  <a:gd name="connsiteY3" fmla="*/ 1366837 h 1522480"/>
                  <a:gd name="connsiteX4" fmla="*/ 106309 w 544835"/>
                  <a:gd name="connsiteY4" fmla="*/ 1352246 h 1522480"/>
                  <a:gd name="connsiteX5" fmla="*/ 111172 w 544835"/>
                  <a:gd name="connsiteY5" fmla="*/ 1337654 h 1522480"/>
                  <a:gd name="connsiteX6" fmla="*/ 169538 w 544835"/>
                  <a:gd name="connsiteY6" fmla="*/ 1289016 h 1522480"/>
                  <a:gd name="connsiteX7" fmla="*/ 203585 w 544835"/>
                  <a:gd name="connsiteY7" fmla="*/ 1279288 h 1522480"/>
                  <a:gd name="connsiteX8" fmla="*/ 193858 w 544835"/>
                  <a:gd name="connsiteY8" fmla="*/ 1225786 h 1522480"/>
                  <a:gd name="connsiteX9" fmla="*/ 179266 w 544835"/>
                  <a:gd name="connsiteY9" fmla="*/ 1196603 h 1522480"/>
                  <a:gd name="connsiteX10" fmla="*/ 150083 w 544835"/>
                  <a:gd name="connsiteY10" fmla="*/ 1177148 h 1522480"/>
                  <a:gd name="connsiteX11" fmla="*/ 120900 w 544835"/>
                  <a:gd name="connsiteY11" fmla="*/ 1167420 h 1522480"/>
                  <a:gd name="connsiteX12" fmla="*/ 111172 w 544835"/>
                  <a:gd name="connsiteY12" fmla="*/ 1172925 h 1522480"/>
                  <a:gd name="connsiteX13" fmla="*/ 86853 w 544835"/>
                  <a:gd name="connsiteY13" fmla="*/ 1109054 h 1522480"/>
                  <a:gd name="connsiteX14" fmla="*/ 47622 w 544835"/>
                  <a:gd name="connsiteY14" fmla="*/ 1124608 h 1522480"/>
                  <a:gd name="connsiteX15" fmla="*/ 27847 w 544835"/>
                  <a:gd name="connsiteY15" fmla="*/ 1080031 h 1522480"/>
                  <a:gd name="connsiteX16" fmla="*/ 18119 w 544835"/>
                  <a:gd name="connsiteY16" fmla="*/ 1050848 h 1522480"/>
                  <a:gd name="connsiteX17" fmla="*/ 13896 w 544835"/>
                  <a:gd name="connsiteY17" fmla="*/ 1002050 h 1522480"/>
                  <a:gd name="connsiteX18" fmla="*/ 18760 w 544835"/>
                  <a:gd name="connsiteY18" fmla="*/ 929092 h 1522480"/>
                  <a:gd name="connsiteX19" fmla="*/ 2886 w 544835"/>
                  <a:gd name="connsiteY19" fmla="*/ 904612 h 1522480"/>
                  <a:gd name="connsiteX20" fmla="*/ 62534 w 544835"/>
                  <a:gd name="connsiteY20" fmla="*/ 904773 h 1522480"/>
                  <a:gd name="connsiteX21" fmla="*/ 77126 w 544835"/>
                  <a:gd name="connsiteY21" fmla="*/ 899909 h 1522480"/>
                  <a:gd name="connsiteX22" fmla="*/ 135492 w 544835"/>
                  <a:gd name="connsiteY22" fmla="*/ 909637 h 1522480"/>
                  <a:gd name="connsiteX23" fmla="*/ 150083 w 544835"/>
                  <a:gd name="connsiteY23" fmla="*/ 919365 h 1522480"/>
                  <a:gd name="connsiteX24" fmla="*/ 154947 w 544835"/>
                  <a:gd name="connsiteY24" fmla="*/ 899909 h 1522480"/>
                  <a:gd name="connsiteX25" fmla="*/ 164675 w 544835"/>
                  <a:gd name="connsiteY25" fmla="*/ 865863 h 1522480"/>
                  <a:gd name="connsiteX26" fmla="*/ 164675 w 544835"/>
                  <a:gd name="connsiteY26" fmla="*/ 763722 h 1522480"/>
                  <a:gd name="connsiteX27" fmla="*/ 208449 w 544835"/>
                  <a:gd name="connsiteY27" fmla="*/ 724812 h 1522480"/>
                  <a:gd name="connsiteX28" fmla="*/ 227904 w 544835"/>
                  <a:gd name="connsiteY28" fmla="*/ 681037 h 1522480"/>
                  <a:gd name="connsiteX29" fmla="*/ 232768 w 544835"/>
                  <a:gd name="connsiteY29" fmla="*/ 666446 h 1522480"/>
                  <a:gd name="connsiteX30" fmla="*/ 257087 w 544835"/>
                  <a:gd name="connsiteY30" fmla="*/ 632399 h 1522480"/>
                  <a:gd name="connsiteX31" fmla="*/ 266815 w 544835"/>
                  <a:gd name="connsiteY31" fmla="*/ 617807 h 1522480"/>
                  <a:gd name="connsiteX32" fmla="*/ 271679 w 544835"/>
                  <a:gd name="connsiteY32" fmla="*/ 603216 h 1522480"/>
                  <a:gd name="connsiteX33" fmla="*/ 281406 w 544835"/>
                  <a:gd name="connsiteY33" fmla="*/ 583761 h 1522480"/>
                  <a:gd name="connsiteX34" fmla="*/ 305726 w 544835"/>
                  <a:gd name="connsiteY34" fmla="*/ 539986 h 1522480"/>
                  <a:gd name="connsiteX35" fmla="*/ 359228 w 544835"/>
                  <a:gd name="connsiteY35" fmla="*/ 515667 h 1522480"/>
                  <a:gd name="connsiteX36" fmla="*/ 388411 w 544835"/>
                  <a:gd name="connsiteY36" fmla="*/ 496212 h 1522480"/>
                  <a:gd name="connsiteX37" fmla="*/ 407866 w 544835"/>
                  <a:gd name="connsiteY37" fmla="*/ 467029 h 1522480"/>
                  <a:gd name="connsiteX38" fmla="*/ 417594 w 544835"/>
                  <a:gd name="connsiteY38" fmla="*/ 452437 h 1522480"/>
                  <a:gd name="connsiteX39" fmla="*/ 432185 w 544835"/>
                  <a:gd name="connsiteY39" fmla="*/ 408663 h 1522480"/>
                  <a:gd name="connsiteX40" fmla="*/ 437049 w 544835"/>
                  <a:gd name="connsiteY40" fmla="*/ 394071 h 1522480"/>
                  <a:gd name="connsiteX41" fmla="*/ 446777 w 544835"/>
                  <a:gd name="connsiteY41" fmla="*/ 360024 h 1522480"/>
                  <a:gd name="connsiteX42" fmla="*/ 471096 w 544835"/>
                  <a:gd name="connsiteY42" fmla="*/ 316250 h 1522480"/>
                  <a:gd name="connsiteX43" fmla="*/ 451641 w 544835"/>
                  <a:gd name="connsiteY43" fmla="*/ 287067 h 1522480"/>
                  <a:gd name="connsiteX44" fmla="*/ 446777 w 544835"/>
                  <a:gd name="connsiteY44" fmla="*/ 272475 h 1522480"/>
                  <a:gd name="connsiteX45" fmla="*/ 466232 w 544835"/>
                  <a:gd name="connsiteY45" fmla="*/ 243292 h 1522480"/>
                  <a:gd name="connsiteX46" fmla="*/ 505143 w 544835"/>
                  <a:gd name="connsiteY46" fmla="*/ 199518 h 1522480"/>
                  <a:gd name="connsiteX47" fmla="*/ 534326 w 544835"/>
                  <a:gd name="connsiteY47" fmla="*/ 180063 h 1522480"/>
                  <a:gd name="connsiteX48" fmla="*/ 544053 w 544835"/>
                  <a:gd name="connsiteY48" fmla="*/ 165471 h 1522480"/>
                  <a:gd name="connsiteX49" fmla="*/ 475960 w 544835"/>
                  <a:gd name="connsiteY49" fmla="*/ 150880 h 1522480"/>
                  <a:gd name="connsiteX50" fmla="*/ 461368 w 544835"/>
                  <a:gd name="connsiteY50" fmla="*/ 141152 h 1522480"/>
                  <a:gd name="connsiteX51" fmla="*/ 437049 w 544835"/>
                  <a:gd name="connsiteY51" fmla="*/ 136288 h 1522480"/>
                  <a:gd name="connsiteX52" fmla="*/ 432185 w 544835"/>
                  <a:gd name="connsiteY52" fmla="*/ 121697 h 1522480"/>
                  <a:gd name="connsiteX53" fmla="*/ 437049 w 544835"/>
                  <a:gd name="connsiteY53" fmla="*/ 73058 h 1522480"/>
                  <a:gd name="connsiteX54" fmla="*/ 461368 w 544835"/>
                  <a:gd name="connsiteY54" fmla="*/ 48739 h 1522480"/>
                  <a:gd name="connsiteX55" fmla="*/ 475960 w 544835"/>
                  <a:gd name="connsiteY55" fmla="*/ 43875 h 1522480"/>
                  <a:gd name="connsiteX56" fmla="*/ 505143 w 544835"/>
                  <a:gd name="connsiteY56" fmla="*/ 19556 h 1522480"/>
                  <a:gd name="connsiteX57" fmla="*/ 519734 w 544835"/>
                  <a:gd name="connsiteY57" fmla="*/ 9829 h 1522480"/>
                  <a:gd name="connsiteX58" fmla="*/ 495415 w 544835"/>
                  <a:gd name="connsiteY58" fmla="*/ 101 h 1522480"/>
                  <a:gd name="connsiteX0" fmla="*/ 81989 w 544835"/>
                  <a:gd name="connsiteY0" fmla="*/ 1522480 h 1522480"/>
                  <a:gd name="connsiteX1" fmla="*/ 86853 w 544835"/>
                  <a:gd name="connsiteY1" fmla="*/ 1498161 h 1522480"/>
                  <a:gd name="connsiteX2" fmla="*/ 91717 w 544835"/>
                  <a:gd name="connsiteY2" fmla="*/ 1396020 h 1522480"/>
                  <a:gd name="connsiteX3" fmla="*/ 101445 w 544835"/>
                  <a:gd name="connsiteY3" fmla="*/ 1366837 h 1522480"/>
                  <a:gd name="connsiteX4" fmla="*/ 106309 w 544835"/>
                  <a:gd name="connsiteY4" fmla="*/ 1352246 h 1522480"/>
                  <a:gd name="connsiteX5" fmla="*/ 111172 w 544835"/>
                  <a:gd name="connsiteY5" fmla="*/ 1337654 h 1522480"/>
                  <a:gd name="connsiteX6" fmla="*/ 169538 w 544835"/>
                  <a:gd name="connsiteY6" fmla="*/ 1289016 h 1522480"/>
                  <a:gd name="connsiteX7" fmla="*/ 203585 w 544835"/>
                  <a:gd name="connsiteY7" fmla="*/ 1279288 h 1522480"/>
                  <a:gd name="connsiteX8" fmla="*/ 193858 w 544835"/>
                  <a:gd name="connsiteY8" fmla="*/ 1225786 h 1522480"/>
                  <a:gd name="connsiteX9" fmla="*/ 179266 w 544835"/>
                  <a:gd name="connsiteY9" fmla="*/ 1196603 h 1522480"/>
                  <a:gd name="connsiteX10" fmla="*/ 150083 w 544835"/>
                  <a:gd name="connsiteY10" fmla="*/ 1177148 h 1522480"/>
                  <a:gd name="connsiteX11" fmla="*/ 120900 w 544835"/>
                  <a:gd name="connsiteY11" fmla="*/ 1167420 h 1522480"/>
                  <a:gd name="connsiteX12" fmla="*/ 111172 w 544835"/>
                  <a:gd name="connsiteY12" fmla="*/ 1172925 h 1522480"/>
                  <a:gd name="connsiteX13" fmla="*/ 76804 w 544835"/>
                  <a:gd name="connsiteY13" fmla="*/ 1159296 h 1522480"/>
                  <a:gd name="connsiteX14" fmla="*/ 47622 w 544835"/>
                  <a:gd name="connsiteY14" fmla="*/ 1124608 h 1522480"/>
                  <a:gd name="connsiteX15" fmla="*/ 27847 w 544835"/>
                  <a:gd name="connsiteY15" fmla="*/ 1080031 h 1522480"/>
                  <a:gd name="connsiteX16" fmla="*/ 18119 w 544835"/>
                  <a:gd name="connsiteY16" fmla="*/ 1050848 h 1522480"/>
                  <a:gd name="connsiteX17" fmla="*/ 13896 w 544835"/>
                  <a:gd name="connsiteY17" fmla="*/ 1002050 h 1522480"/>
                  <a:gd name="connsiteX18" fmla="*/ 18760 w 544835"/>
                  <a:gd name="connsiteY18" fmla="*/ 929092 h 1522480"/>
                  <a:gd name="connsiteX19" fmla="*/ 2886 w 544835"/>
                  <a:gd name="connsiteY19" fmla="*/ 904612 h 1522480"/>
                  <a:gd name="connsiteX20" fmla="*/ 62534 w 544835"/>
                  <a:gd name="connsiteY20" fmla="*/ 904773 h 1522480"/>
                  <a:gd name="connsiteX21" fmla="*/ 77126 w 544835"/>
                  <a:gd name="connsiteY21" fmla="*/ 899909 h 1522480"/>
                  <a:gd name="connsiteX22" fmla="*/ 135492 w 544835"/>
                  <a:gd name="connsiteY22" fmla="*/ 909637 h 1522480"/>
                  <a:gd name="connsiteX23" fmla="*/ 150083 w 544835"/>
                  <a:gd name="connsiteY23" fmla="*/ 919365 h 1522480"/>
                  <a:gd name="connsiteX24" fmla="*/ 154947 w 544835"/>
                  <a:gd name="connsiteY24" fmla="*/ 899909 h 1522480"/>
                  <a:gd name="connsiteX25" fmla="*/ 164675 w 544835"/>
                  <a:gd name="connsiteY25" fmla="*/ 865863 h 1522480"/>
                  <a:gd name="connsiteX26" fmla="*/ 164675 w 544835"/>
                  <a:gd name="connsiteY26" fmla="*/ 763722 h 1522480"/>
                  <a:gd name="connsiteX27" fmla="*/ 208449 w 544835"/>
                  <a:gd name="connsiteY27" fmla="*/ 724812 h 1522480"/>
                  <a:gd name="connsiteX28" fmla="*/ 227904 w 544835"/>
                  <a:gd name="connsiteY28" fmla="*/ 681037 h 1522480"/>
                  <a:gd name="connsiteX29" fmla="*/ 232768 w 544835"/>
                  <a:gd name="connsiteY29" fmla="*/ 666446 h 1522480"/>
                  <a:gd name="connsiteX30" fmla="*/ 257087 w 544835"/>
                  <a:gd name="connsiteY30" fmla="*/ 632399 h 1522480"/>
                  <a:gd name="connsiteX31" fmla="*/ 266815 w 544835"/>
                  <a:gd name="connsiteY31" fmla="*/ 617807 h 1522480"/>
                  <a:gd name="connsiteX32" fmla="*/ 271679 w 544835"/>
                  <a:gd name="connsiteY32" fmla="*/ 603216 h 1522480"/>
                  <a:gd name="connsiteX33" fmla="*/ 281406 w 544835"/>
                  <a:gd name="connsiteY33" fmla="*/ 583761 h 1522480"/>
                  <a:gd name="connsiteX34" fmla="*/ 305726 w 544835"/>
                  <a:gd name="connsiteY34" fmla="*/ 539986 h 1522480"/>
                  <a:gd name="connsiteX35" fmla="*/ 359228 w 544835"/>
                  <a:gd name="connsiteY35" fmla="*/ 515667 h 1522480"/>
                  <a:gd name="connsiteX36" fmla="*/ 388411 w 544835"/>
                  <a:gd name="connsiteY36" fmla="*/ 496212 h 1522480"/>
                  <a:gd name="connsiteX37" fmla="*/ 407866 w 544835"/>
                  <a:gd name="connsiteY37" fmla="*/ 467029 h 1522480"/>
                  <a:gd name="connsiteX38" fmla="*/ 417594 w 544835"/>
                  <a:gd name="connsiteY38" fmla="*/ 452437 h 1522480"/>
                  <a:gd name="connsiteX39" fmla="*/ 432185 w 544835"/>
                  <a:gd name="connsiteY39" fmla="*/ 408663 h 1522480"/>
                  <a:gd name="connsiteX40" fmla="*/ 437049 w 544835"/>
                  <a:gd name="connsiteY40" fmla="*/ 394071 h 1522480"/>
                  <a:gd name="connsiteX41" fmla="*/ 446777 w 544835"/>
                  <a:gd name="connsiteY41" fmla="*/ 360024 h 1522480"/>
                  <a:gd name="connsiteX42" fmla="*/ 471096 w 544835"/>
                  <a:gd name="connsiteY42" fmla="*/ 316250 h 1522480"/>
                  <a:gd name="connsiteX43" fmla="*/ 451641 w 544835"/>
                  <a:gd name="connsiteY43" fmla="*/ 287067 h 1522480"/>
                  <a:gd name="connsiteX44" fmla="*/ 446777 w 544835"/>
                  <a:gd name="connsiteY44" fmla="*/ 272475 h 1522480"/>
                  <a:gd name="connsiteX45" fmla="*/ 466232 w 544835"/>
                  <a:gd name="connsiteY45" fmla="*/ 243292 h 1522480"/>
                  <a:gd name="connsiteX46" fmla="*/ 505143 w 544835"/>
                  <a:gd name="connsiteY46" fmla="*/ 199518 h 1522480"/>
                  <a:gd name="connsiteX47" fmla="*/ 534326 w 544835"/>
                  <a:gd name="connsiteY47" fmla="*/ 180063 h 1522480"/>
                  <a:gd name="connsiteX48" fmla="*/ 544053 w 544835"/>
                  <a:gd name="connsiteY48" fmla="*/ 165471 h 1522480"/>
                  <a:gd name="connsiteX49" fmla="*/ 475960 w 544835"/>
                  <a:gd name="connsiteY49" fmla="*/ 150880 h 1522480"/>
                  <a:gd name="connsiteX50" fmla="*/ 461368 w 544835"/>
                  <a:gd name="connsiteY50" fmla="*/ 141152 h 1522480"/>
                  <a:gd name="connsiteX51" fmla="*/ 437049 w 544835"/>
                  <a:gd name="connsiteY51" fmla="*/ 136288 h 1522480"/>
                  <a:gd name="connsiteX52" fmla="*/ 432185 w 544835"/>
                  <a:gd name="connsiteY52" fmla="*/ 121697 h 1522480"/>
                  <a:gd name="connsiteX53" fmla="*/ 437049 w 544835"/>
                  <a:gd name="connsiteY53" fmla="*/ 73058 h 1522480"/>
                  <a:gd name="connsiteX54" fmla="*/ 461368 w 544835"/>
                  <a:gd name="connsiteY54" fmla="*/ 48739 h 1522480"/>
                  <a:gd name="connsiteX55" fmla="*/ 475960 w 544835"/>
                  <a:gd name="connsiteY55" fmla="*/ 43875 h 1522480"/>
                  <a:gd name="connsiteX56" fmla="*/ 505143 w 544835"/>
                  <a:gd name="connsiteY56" fmla="*/ 19556 h 1522480"/>
                  <a:gd name="connsiteX57" fmla="*/ 519734 w 544835"/>
                  <a:gd name="connsiteY57" fmla="*/ 9829 h 1522480"/>
                  <a:gd name="connsiteX58" fmla="*/ 495415 w 544835"/>
                  <a:gd name="connsiteY58" fmla="*/ 101 h 1522480"/>
                  <a:gd name="connsiteX0" fmla="*/ 81989 w 544835"/>
                  <a:gd name="connsiteY0" fmla="*/ 1522480 h 1522480"/>
                  <a:gd name="connsiteX1" fmla="*/ 86853 w 544835"/>
                  <a:gd name="connsiteY1" fmla="*/ 1498161 h 1522480"/>
                  <a:gd name="connsiteX2" fmla="*/ 91717 w 544835"/>
                  <a:gd name="connsiteY2" fmla="*/ 1396020 h 1522480"/>
                  <a:gd name="connsiteX3" fmla="*/ 101445 w 544835"/>
                  <a:gd name="connsiteY3" fmla="*/ 1366837 h 1522480"/>
                  <a:gd name="connsiteX4" fmla="*/ 106309 w 544835"/>
                  <a:gd name="connsiteY4" fmla="*/ 1352246 h 1522480"/>
                  <a:gd name="connsiteX5" fmla="*/ 111172 w 544835"/>
                  <a:gd name="connsiteY5" fmla="*/ 1337654 h 1522480"/>
                  <a:gd name="connsiteX6" fmla="*/ 169538 w 544835"/>
                  <a:gd name="connsiteY6" fmla="*/ 1289016 h 1522480"/>
                  <a:gd name="connsiteX7" fmla="*/ 203585 w 544835"/>
                  <a:gd name="connsiteY7" fmla="*/ 1279288 h 1522480"/>
                  <a:gd name="connsiteX8" fmla="*/ 193858 w 544835"/>
                  <a:gd name="connsiteY8" fmla="*/ 1225786 h 1522480"/>
                  <a:gd name="connsiteX9" fmla="*/ 179266 w 544835"/>
                  <a:gd name="connsiteY9" fmla="*/ 1196603 h 1522480"/>
                  <a:gd name="connsiteX10" fmla="*/ 150083 w 544835"/>
                  <a:gd name="connsiteY10" fmla="*/ 1197245 h 1522480"/>
                  <a:gd name="connsiteX11" fmla="*/ 120900 w 544835"/>
                  <a:gd name="connsiteY11" fmla="*/ 1167420 h 1522480"/>
                  <a:gd name="connsiteX12" fmla="*/ 111172 w 544835"/>
                  <a:gd name="connsiteY12" fmla="*/ 1172925 h 1522480"/>
                  <a:gd name="connsiteX13" fmla="*/ 76804 w 544835"/>
                  <a:gd name="connsiteY13" fmla="*/ 1159296 h 1522480"/>
                  <a:gd name="connsiteX14" fmla="*/ 47622 w 544835"/>
                  <a:gd name="connsiteY14" fmla="*/ 1124608 h 1522480"/>
                  <a:gd name="connsiteX15" fmla="*/ 27847 w 544835"/>
                  <a:gd name="connsiteY15" fmla="*/ 1080031 h 1522480"/>
                  <a:gd name="connsiteX16" fmla="*/ 18119 w 544835"/>
                  <a:gd name="connsiteY16" fmla="*/ 1050848 h 1522480"/>
                  <a:gd name="connsiteX17" fmla="*/ 13896 w 544835"/>
                  <a:gd name="connsiteY17" fmla="*/ 1002050 h 1522480"/>
                  <a:gd name="connsiteX18" fmla="*/ 18760 w 544835"/>
                  <a:gd name="connsiteY18" fmla="*/ 929092 h 1522480"/>
                  <a:gd name="connsiteX19" fmla="*/ 2886 w 544835"/>
                  <a:gd name="connsiteY19" fmla="*/ 904612 h 1522480"/>
                  <a:gd name="connsiteX20" fmla="*/ 62534 w 544835"/>
                  <a:gd name="connsiteY20" fmla="*/ 904773 h 1522480"/>
                  <a:gd name="connsiteX21" fmla="*/ 77126 w 544835"/>
                  <a:gd name="connsiteY21" fmla="*/ 899909 h 1522480"/>
                  <a:gd name="connsiteX22" fmla="*/ 135492 w 544835"/>
                  <a:gd name="connsiteY22" fmla="*/ 909637 h 1522480"/>
                  <a:gd name="connsiteX23" fmla="*/ 150083 w 544835"/>
                  <a:gd name="connsiteY23" fmla="*/ 919365 h 1522480"/>
                  <a:gd name="connsiteX24" fmla="*/ 154947 w 544835"/>
                  <a:gd name="connsiteY24" fmla="*/ 899909 h 1522480"/>
                  <a:gd name="connsiteX25" fmla="*/ 164675 w 544835"/>
                  <a:gd name="connsiteY25" fmla="*/ 865863 h 1522480"/>
                  <a:gd name="connsiteX26" fmla="*/ 164675 w 544835"/>
                  <a:gd name="connsiteY26" fmla="*/ 763722 h 1522480"/>
                  <a:gd name="connsiteX27" fmla="*/ 208449 w 544835"/>
                  <a:gd name="connsiteY27" fmla="*/ 724812 h 1522480"/>
                  <a:gd name="connsiteX28" fmla="*/ 227904 w 544835"/>
                  <a:gd name="connsiteY28" fmla="*/ 681037 h 1522480"/>
                  <a:gd name="connsiteX29" fmla="*/ 232768 w 544835"/>
                  <a:gd name="connsiteY29" fmla="*/ 666446 h 1522480"/>
                  <a:gd name="connsiteX30" fmla="*/ 257087 w 544835"/>
                  <a:gd name="connsiteY30" fmla="*/ 632399 h 1522480"/>
                  <a:gd name="connsiteX31" fmla="*/ 266815 w 544835"/>
                  <a:gd name="connsiteY31" fmla="*/ 617807 h 1522480"/>
                  <a:gd name="connsiteX32" fmla="*/ 271679 w 544835"/>
                  <a:gd name="connsiteY32" fmla="*/ 603216 h 1522480"/>
                  <a:gd name="connsiteX33" fmla="*/ 281406 w 544835"/>
                  <a:gd name="connsiteY33" fmla="*/ 583761 h 1522480"/>
                  <a:gd name="connsiteX34" fmla="*/ 305726 w 544835"/>
                  <a:gd name="connsiteY34" fmla="*/ 539986 h 1522480"/>
                  <a:gd name="connsiteX35" fmla="*/ 359228 w 544835"/>
                  <a:gd name="connsiteY35" fmla="*/ 515667 h 1522480"/>
                  <a:gd name="connsiteX36" fmla="*/ 388411 w 544835"/>
                  <a:gd name="connsiteY36" fmla="*/ 496212 h 1522480"/>
                  <a:gd name="connsiteX37" fmla="*/ 407866 w 544835"/>
                  <a:gd name="connsiteY37" fmla="*/ 467029 h 1522480"/>
                  <a:gd name="connsiteX38" fmla="*/ 417594 w 544835"/>
                  <a:gd name="connsiteY38" fmla="*/ 452437 h 1522480"/>
                  <a:gd name="connsiteX39" fmla="*/ 432185 w 544835"/>
                  <a:gd name="connsiteY39" fmla="*/ 408663 h 1522480"/>
                  <a:gd name="connsiteX40" fmla="*/ 437049 w 544835"/>
                  <a:gd name="connsiteY40" fmla="*/ 394071 h 1522480"/>
                  <a:gd name="connsiteX41" fmla="*/ 446777 w 544835"/>
                  <a:gd name="connsiteY41" fmla="*/ 360024 h 1522480"/>
                  <a:gd name="connsiteX42" fmla="*/ 471096 w 544835"/>
                  <a:gd name="connsiteY42" fmla="*/ 316250 h 1522480"/>
                  <a:gd name="connsiteX43" fmla="*/ 451641 w 544835"/>
                  <a:gd name="connsiteY43" fmla="*/ 287067 h 1522480"/>
                  <a:gd name="connsiteX44" fmla="*/ 446777 w 544835"/>
                  <a:gd name="connsiteY44" fmla="*/ 272475 h 1522480"/>
                  <a:gd name="connsiteX45" fmla="*/ 466232 w 544835"/>
                  <a:gd name="connsiteY45" fmla="*/ 243292 h 1522480"/>
                  <a:gd name="connsiteX46" fmla="*/ 505143 w 544835"/>
                  <a:gd name="connsiteY46" fmla="*/ 199518 h 1522480"/>
                  <a:gd name="connsiteX47" fmla="*/ 534326 w 544835"/>
                  <a:gd name="connsiteY47" fmla="*/ 180063 h 1522480"/>
                  <a:gd name="connsiteX48" fmla="*/ 544053 w 544835"/>
                  <a:gd name="connsiteY48" fmla="*/ 165471 h 1522480"/>
                  <a:gd name="connsiteX49" fmla="*/ 475960 w 544835"/>
                  <a:gd name="connsiteY49" fmla="*/ 150880 h 1522480"/>
                  <a:gd name="connsiteX50" fmla="*/ 461368 w 544835"/>
                  <a:gd name="connsiteY50" fmla="*/ 141152 h 1522480"/>
                  <a:gd name="connsiteX51" fmla="*/ 437049 w 544835"/>
                  <a:gd name="connsiteY51" fmla="*/ 136288 h 1522480"/>
                  <a:gd name="connsiteX52" fmla="*/ 432185 w 544835"/>
                  <a:gd name="connsiteY52" fmla="*/ 121697 h 1522480"/>
                  <a:gd name="connsiteX53" fmla="*/ 437049 w 544835"/>
                  <a:gd name="connsiteY53" fmla="*/ 73058 h 1522480"/>
                  <a:gd name="connsiteX54" fmla="*/ 461368 w 544835"/>
                  <a:gd name="connsiteY54" fmla="*/ 48739 h 1522480"/>
                  <a:gd name="connsiteX55" fmla="*/ 475960 w 544835"/>
                  <a:gd name="connsiteY55" fmla="*/ 43875 h 1522480"/>
                  <a:gd name="connsiteX56" fmla="*/ 505143 w 544835"/>
                  <a:gd name="connsiteY56" fmla="*/ 19556 h 1522480"/>
                  <a:gd name="connsiteX57" fmla="*/ 519734 w 544835"/>
                  <a:gd name="connsiteY57" fmla="*/ 9829 h 1522480"/>
                  <a:gd name="connsiteX58" fmla="*/ 495415 w 544835"/>
                  <a:gd name="connsiteY58" fmla="*/ 101 h 1522480"/>
                  <a:gd name="connsiteX0" fmla="*/ 81989 w 544835"/>
                  <a:gd name="connsiteY0" fmla="*/ 1522480 h 1522480"/>
                  <a:gd name="connsiteX1" fmla="*/ 86853 w 544835"/>
                  <a:gd name="connsiteY1" fmla="*/ 1498161 h 1522480"/>
                  <a:gd name="connsiteX2" fmla="*/ 91717 w 544835"/>
                  <a:gd name="connsiteY2" fmla="*/ 1396020 h 1522480"/>
                  <a:gd name="connsiteX3" fmla="*/ 101445 w 544835"/>
                  <a:gd name="connsiteY3" fmla="*/ 1366837 h 1522480"/>
                  <a:gd name="connsiteX4" fmla="*/ 106309 w 544835"/>
                  <a:gd name="connsiteY4" fmla="*/ 1352246 h 1522480"/>
                  <a:gd name="connsiteX5" fmla="*/ 111172 w 544835"/>
                  <a:gd name="connsiteY5" fmla="*/ 1337654 h 1522480"/>
                  <a:gd name="connsiteX6" fmla="*/ 169538 w 544835"/>
                  <a:gd name="connsiteY6" fmla="*/ 1289016 h 1522480"/>
                  <a:gd name="connsiteX7" fmla="*/ 203585 w 544835"/>
                  <a:gd name="connsiteY7" fmla="*/ 1279288 h 1522480"/>
                  <a:gd name="connsiteX8" fmla="*/ 193858 w 544835"/>
                  <a:gd name="connsiteY8" fmla="*/ 1240858 h 1522480"/>
                  <a:gd name="connsiteX9" fmla="*/ 179266 w 544835"/>
                  <a:gd name="connsiteY9" fmla="*/ 1196603 h 1522480"/>
                  <a:gd name="connsiteX10" fmla="*/ 150083 w 544835"/>
                  <a:gd name="connsiteY10" fmla="*/ 1197245 h 1522480"/>
                  <a:gd name="connsiteX11" fmla="*/ 120900 w 544835"/>
                  <a:gd name="connsiteY11" fmla="*/ 1167420 h 1522480"/>
                  <a:gd name="connsiteX12" fmla="*/ 111172 w 544835"/>
                  <a:gd name="connsiteY12" fmla="*/ 1172925 h 1522480"/>
                  <a:gd name="connsiteX13" fmla="*/ 76804 w 544835"/>
                  <a:gd name="connsiteY13" fmla="*/ 1159296 h 1522480"/>
                  <a:gd name="connsiteX14" fmla="*/ 47622 w 544835"/>
                  <a:gd name="connsiteY14" fmla="*/ 1124608 h 1522480"/>
                  <a:gd name="connsiteX15" fmla="*/ 27847 w 544835"/>
                  <a:gd name="connsiteY15" fmla="*/ 1080031 h 1522480"/>
                  <a:gd name="connsiteX16" fmla="*/ 18119 w 544835"/>
                  <a:gd name="connsiteY16" fmla="*/ 1050848 h 1522480"/>
                  <a:gd name="connsiteX17" fmla="*/ 13896 w 544835"/>
                  <a:gd name="connsiteY17" fmla="*/ 1002050 h 1522480"/>
                  <a:gd name="connsiteX18" fmla="*/ 18760 w 544835"/>
                  <a:gd name="connsiteY18" fmla="*/ 929092 h 1522480"/>
                  <a:gd name="connsiteX19" fmla="*/ 2886 w 544835"/>
                  <a:gd name="connsiteY19" fmla="*/ 904612 h 1522480"/>
                  <a:gd name="connsiteX20" fmla="*/ 62534 w 544835"/>
                  <a:gd name="connsiteY20" fmla="*/ 904773 h 1522480"/>
                  <a:gd name="connsiteX21" fmla="*/ 77126 w 544835"/>
                  <a:gd name="connsiteY21" fmla="*/ 899909 h 1522480"/>
                  <a:gd name="connsiteX22" fmla="*/ 135492 w 544835"/>
                  <a:gd name="connsiteY22" fmla="*/ 909637 h 1522480"/>
                  <a:gd name="connsiteX23" fmla="*/ 150083 w 544835"/>
                  <a:gd name="connsiteY23" fmla="*/ 919365 h 1522480"/>
                  <a:gd name="connsiteX24" fmla="*/ 154947 w 544835"/>
                  <a:gd name="connsiteY24" fmla="*/ 899909 h 1522480"/>
                  <a:gd name="connsiteX25" fmla="*/ 164675 w 544835"/>
                  <a:gd name="connsiteY25" fmla="*/ 865863 h 1522480"/>
                  <a:gd name="connsiteX26" fmla="*/ 164675 w 544835"/>
                  <a:gd name="connsiteY26" fmla="*/ 763722 h 1522480"/>
                  <a:gd name="connsiteX27" fmla="*/ 208449 w 544835"/>
                  <a:gd name="connsiteY27" fmla="*/ 724812 h 1522480"/>
                  <a:gd name="connsiteX28" fmla="*/ 227904 w 544835"/>
                  <a:gd name="connsiteY28" fmla="*/ 681037 h 1522480"/>
                  <a:gd name="connsiteX29" fmla="*/ 232768 w 544835"/>
                  <a:gd name="connsiteY29" fmla="*/ 666446 h 1522480"/>
                  <a:gd name="connsiteX30" fmla="*/ 257087 w 544835"/>
                  <a:gd name="connsiteY30" fmla="*/ 632399 h 1522480"/>
                  <a:gd name="connsiteX31" fmla="*/ 266815 w 544835"/>
                  <a:gd name="connsiteY31" fmla="*/ 617807 h 1522480"/>
                  <a:gd name="connsiteX32" fmla="*/ 271679 w 544835"/>
                  <a:gd name="connsiteY32" fmla="*/ 603216 h 1522480"/>
                  <a:gd name="connsiteX33" fmla="*/ 281406 w 544835"/>
                  <a:gd name="connsiteY33" fmla="*/ 583761 h 1522480"/>
                  <a:gd name="connsiteX34" fmla="*/ 305726 w 544835"/>
                  <a:gd name="connsiteY34" fmla="*/ 539986 h 1522480"/>
                  <a:gd name="connsiteX35" fmla="*/ 359228 w 544835"/>
                  <a:gd name="connsiteY35" fmla="*/ 515667 h 1522480"/>
                  <a:gd name="connsiteX36" fmla="*/ 388411 w 544835"/>
                  <a:gd name="connsiteY36" fmla="*/ 496212 h 1522480"/>
                  <a:gd name="connsiteX37" fmla="*/ 407866 w 544835"/>
                  <a:gd name="connsiteY37" fmla="*/ 467029 h 1522480"/>
                  <a:gd name="connsiteX38" fmla="*/ 417594 w 544835"/>
                  <a:gd name="connsiteY38" fmla="*/ 452437 h 1522480"/>
                  <a:gd name="connsiteX39" fmla="*/ 432185 w 544835"/>
                  <a:gd name="connsiteY39" fmla="*/ 408663 h 1522480"/>
                  <a:gd name="connsiteX40" fmla="*/ 437049 w 544835"/>
                  <a:gd name="connsiteY40" fmla="*/ 394071 h 1522480"/>
                  <a:gd name="connsiteX41" fmla="*/ 446777 w 544835"/>
                  <a:gd name="connsiteY41" fmla="*/ 360024 h 1522480"/>
                  <a:gd name="connsiteX42" fmla="*/ 471096 w 544835"/>
                  <a:gd name="connsiteY42" fmla="*/ 316250 h 1522480"/>
                  <a:gd name="connsiteX43" fmla="*/ 451641 w 544835"/>
                  <a:gd name="connsiteY43" fmla="*/ 287067 h 1522480"/>
                  <a:gd name="connsiteX44" fmla="*/ 446777 w 544835"/>
                  <a:gd name="connsiteY44" fmla="*/ 272475 h 1522480"/>
                  <a:gd name="connsiteX45" fmla="*/ 466232 w 544835"/>
                  <a:gd name="connsiteY45" fmla="*/ 243292 h 1522480"/>
                  <a:gd name="connsiteX46" fmla="*/ 505143 w 544835"/>
                  <a:gd name="connsiteY46" fmla="*/ 199518 h 1522480"/>
                  <a:gd name="connsiteX47" fmla="*/ 534326 w 544835"/>
                  <a:gd name="connsiteY47" fmla="*/ 180063 h 1522480"/>
                  <a:gd name="connsiteX48" fmla="*/ 544053 w 544835"/>
                  <a:gd name="connsiteY48" fmla="*/ 165471 h 1522480"/>
                  <a:gd name="connsiteX49" fmla="*/ 475960 w 544835"/>
                  <a:gd name="connsiteY49" fmla="*/ 150880 h 1522480"/>
                  <a:gd name="connsiteX50" fmla="*/ 461368 w 544835"/>
                  <a:gd name="connsiteY50" fmla="*/ 141152 h 1522480"/>
                  <a:gd name="connsiteX51" fmla="*/ 437049 w 544835"/>
                  <a:gd name="connsiteY51" fmla="*/ 136288 h 1522480"/>
                  <a:gd name="connsiteX52" fmla="*/ 432185 w 544835"/>
                  <a:gd name="connsiteY52" fmla="*/ 121697 h 1522480"/>
                  <a:gd name="connsiteX53" fmla="*/ 437049 w 544835"/>
                  <a:gd name="connsiteY53" fmla="*/ 73058 h 1522480"/>
                  <a:gd name="connsiteX54" fmla="*/ 461368 w 544835"/>
                  <a:gd name="connsiteY54" fmla="*/ 48739 h 1522480"/>
                  <a:gd name="connsiteX55" fmla="*/ 475960 w 544835"/>
                  <a:gd name="connsiteY55" fmla="*/ 43875 h 1522480"/>
                  <a:gd name="connsiteX56" fmla="*/ 505143 w 544835"/>
                  <a:gd name="connsiteY56" fmla="*/ 19556 h 1522480"/>
                  <a:gd name="connsiteX57" fmla="*/ 519734 w 544835"/>
                  <a:gd name="connsiteY57" fmla="*/ 9829 h 1522480"/>
                  <a:gd name="connsiteX58" fmla="*/ 495415 w 544835"/>
                  <a:gd name="connsiteY58" fmla="*/ 101 h 1522480"/>
                  <a:gd name="connsiteX0" fmla="*/ 81989 w 544835"/>
                  <a:gd name="connsiteY0" fmla="*/ 1522480 h 1522480"/>
                  <a:gd name="connsiteX1" fmla="*/ 86853 w 544835"/>
                  <a:gd name="connsiteY1" fmla="*/ 1498161 h 1522480"/>
                  <a:gd name="connsiteX2" fmla="*/ 91717 w 544835"/>
                  <a:gd name="connsiteY2" fmla="*/ 1396020 h 1522480"/>
                  <a:gd name="connsiteX3" fmla="*/ 101445 w 544835"/>
                  <a:gd name="connsiteY3" fmla="*/ 1366837 h 1522480"/>
                  <a:gd name="connsiteX4" fmla="*/ 106309 w 544835"/>
                  <a:gd name="connsiteY4" fmla="*/ 1352246 h 1522480"/>
                  <a:gd name="connsiteX5" fmla="*/ 111172 w 544835"/>
                  <a:gd name="connsiteY5" fmla="*/ 1337654 h 1522480"/>
                  <a:gd name="connsiteX6" fmla="*/ 169538 w 544835"/>
                  <a:gd name="connsiteY6" fmla="*/ 1289016 h 1522480"/>
                  <a:gd name="connsiteX7" fmla="*/ 203585 w 544835"/>
                  <a:gd name="connsiteY7" fmla="*/ 1279288 h 1522480"/>
                  <a:gd name="connsiteX8" fmla="*/ 193858 w 544835"/>
                  <a:gd name="connsiteY8" fmla="*/ 1240858 h 1522480"/>
                  <a:gd name="connsiteX9" fmla="*/ 179266 w 544835"/>
                  <a:gd name="connsiteY9" fmla="*/ 1196603 h 1522480"/>
                  <a:gd name="connsiteX10" fmla="*/ 150083 w 544835"/>
                  <a:gd name="connsiteY10" fmla="*/ 1212317 h 1522480"/>
                  <a:gd name="connsiteX11" fmla="*/ 120900 w 544835"/>
                  <a:gd name="connsiteY11" fmla="*/ 1167420 h 1522480"/>
                  <a:gd name="connsiteX12" fmla="*/ 111172 w 544835"/>
                  <a:gd name="connsiteY12" fmla="*/ 1172925 h 1522480"/>
                  <a:gd name="connsiteX13" fmla="*/ 76804 w 544835"/>
                  <a:gd name="connsiteY13" fmla="*/ 1159296 h 1522480"/>
                  <a:gd name="connsiteX14" fmla="*/ 47622 w 544835"/>
                  <a:gd name="connsiteY14" fmla="*/ 1124608 h 1522480"/>
                  <a:gd name="connsiteX15" fmla="*/ 27847 w 544835"/>
                  <a:gd name="connsiteY15" fmla="*/ 1080031 h 1522480"/>
                  <a:gd name="connsiteX16" fmla="*/ 18119 w 544835"/>
                  <a:gd name="connsiteY16" fmla="*/ 1050848 h 1522480"/>
                  <a:gd name="connsiteX17" fmla="*/ 13896 w 544835"/>
                  <a:gd name="connsiteY17" fmla="*/ 1002050 h 1522480"/>
                  <a:gd name="connsiteX18" fmla="*/ 18760 w 544835"/>
                  <a:gd name="connsiteY18" fmla="*/ 929092 h 1522480"/>
                  <a:gd name="connsiteX19" fmla="*/ 2886 w 544835"/>
                  <a:gd name="connsiteY19" fmla="*/ 904612 h 1522480"/>
                  <a:gd name="connsiteX20" fmla="*/ 62534 w 544835"/>
                  <a:gd name="connsiteY20" fmla="*/ 904773 h 1522480"/>
                  <a:gd name="connsiteX21" fmla="*/ 77126 w 544835"/>
                  <a:gd name="connsiteY21" fmla="*/ 899909 h 1522480"/>
                  <a:gd name="connsiteX22" fmla="*/ 135492 w 544835"/>
                  <a:gd name="connsiteY22" fmla="*/ 909637 h 1522480"/>
                  <a:gd name="connsiteX23" fmla="*/ 150083 w 544835"/>
                  <a:gd name="connsiteY23" fmla="*/ 919365 h 1522480"/>
                  <a:gd name="connsiteX24" fmla="*/ 154947 w 544835"/>
                  <a:gd name="connsiteY24" fmla="*/ 899909 h 1522480"/>
                  <a:gd name="connsiteX25" fmla="*/ 164675 w 544835"/>
                  <a:gd name="connsiteY25" fmla="*/ 865863 h 1522480"/>
                  <a:gd name="connsiteX26" fmla="*/ 164675 w 544835"/>
                  <a:gd name="connsiteY26" fmla="*/ 763722 h 1522480"/>
                  <a:gd name="connsiteX27" fmla="*/ 208449 w 544835"/>
                  <a:gd name="connsiteY27" fmla="*/ 724812 h 1522480"/>
                  <a:gd name="connsiteX28" fmla="*/ 227904 w 544835"/>
                  <a:gd name="connsiteY28" fmla="*/ 681037 h 1522480"/>
                  <a:gd name="connsiteX29" fmla="*/ 232768 w 544835"/>
                  <a:gd name="connsiteY29" fmla="*/ 666446 h 1522480"/>
                  <a:gd name="connsiteX30" fmla="*/ 257087 w 544835"/>
                  <a:gd name="connsiteY30" fmla="*/ 632399 h 1522480"/>
                  <a:gd name="connsiteX31" fmla="*/ 266815 w 544835"/>
                  <a:gd name="connsiteY31" fmla="*/ 617807 h 1522480"/>
                  <a:gd name="connsiteX32" fmla="*/ 271679 w 544835"/>
                  <a:gd name="connsiteY32" fmla="*/ 603216 h 1522480"/>
                  <a:gd name="connsiteX33" fmla="*/ 281406 w 544835"/>
                  <a:gd name="connsiteY33" fmla="*/ 583761 h 1522480"/>
                  <a:gd name="connsiteX34" fmla="*/ 305726 w 544835"/>
                  <a:gd name="connsiteY34" fmla="*/ 539986 h 1522480"/>
                  <a:gd name="connsiteX35" fmla="*/ 359228 w 544835"/>
                  <a:gd name="connsiteY35" fmla="*/ 515667 h 1522480"/>
                  <a:gd name="connsiteX36" fmla="*/ 388411 w 544835"/>
                  <a:gd name="connsiteY36" fmla="*/ 496212 h 1522480"/>
                  <a:gd name="connsiteX37" fmla="*/ 407866 w 544835"/>
                  <a:gd name="connsiteY37" fmla="*/ 467029 h 1522480"/>
                  <a:gd name="connsiteX38" fmla="*/ 417594 w 544835"/>
                  <a:gd name="connsiteY38" fmla="*/ 452437 h 1522480"/>
                  <a:gd name="connsiteX39" fmla="*/ 432185 w 544835"/>
                  <a:gd name="connsiteY39" fmla="*/ 408663 h 1522480"/>
                  <a:gd name="connsiteX40" fmla="*/ 437049 w 544835"/>
                  <a:gd name="connsiteY40" fmla="*/ 394071 h 1522480"/>
                  <a:gd name="connsiteX41" fmla="*/ 446777 w 544835"/>
                  <a:gd name="connsiteY41" fmla="*/ 360024 h 1522480"/>
                  <a:gd name="connsiteX42" fmla="*/ 471096 w 544835"/>
                  <a:gd name="connsiteY42" fmla="*/ 316250 h 1522480"/>
                  <a:gd name="connsiteX43" fmla="*/ 451641 w 544835"/>
                  <a:gd name="connsiteY43" fmla="*/ 287067 h 1522480"/>
                  <a:gd name="connsiteX44" fmla="*/ 446777 w 544835"/>
                  <a:gd name="connsiteY44" fmla="*/ 272475 h 1522480"/>
                  <a:gd name="connsiteX45" fmla="*/ 466232 w 544835"/>
                  <a:gd name="connsiteY45" fmla="*/ 243292 h 1522480"/>
                  <a:gd name="connsiteX46" fmla="*/ 505143 w 544835"/>
                  <a:gd name="connsiteY46" fmla="*/ 199518 h 1522480"/>
                  <a:gd name="connsiteX47" fmla="*/ 534326 w 544835"/>
                  <a:gd name="connsiteY47" fmla="*/ 180063 h 1522480"/>
                  <a:gd name="connsiteX48" fmla="*/ 544053 w 544835"/>
                  <a:gd name="connsiteY48" fmla="*/ 165471 h 1522480"/>
                  <a:gd name="connsiteX49" fmla="*/ 475960 w 544835"/>
                  <a:gd name="connsiteY49" fmla="*/ 150880 h 1522480"/>
                  <a:gd name="connsiteX50" fmla="*/ 461368 w 544835"/>
                  <a:gd name="connsiteY50" fmla="*/ 141152 h 1522480"/>
                  <a:gd name="connsiteX51" fmla="*/ 437049 w 544835"/>
                  <a:gd name="connsiteY51" fmla="*/ 136288 h 1522480"/>
                  <a:gd name="connsiteX52" fmla="*/ 432185 w 544835"/>
                  <a:gd name="connsiteY52" fmla="*/ 121697 h 1522480"/>
                  <a:gd name="connsiteX53" fmla="*/ 437049 w 544835"/>
                  <a:gd name="connsiteY53" fmla="*/ 73058 h 1522480"/>
                  <a:gd name="connsiteX54" fmla="*/ 461368 w 544835"/>
                  <a:gd name="connsiteY54" fmla="*/ 48739 h 1522480"/>
                  <a:gd name="connsiteX55" fmla="*/ 475960 w 544835"/>
                  <a:gd name="connsiteY55" fmla="*/ 43875 h 1522480"/>
                  <a:gd name="connsiteX56" fmla="*/ 505143 w 544835"/>
                  <a:gd name="connsiteY56" fmla="*/ 19556 h 1522480"/>
                  <a:gd name="connsiteX57" fmla="*/ 519734 w 544835"/>
                  <a:gd name="connsiteY57" fmla="*/ 9829 h 1522480"/>
                  <a:gd name="connsiteX58" fmla="*/ 495415 w 544835"/>
                  <a:gd name="connsiteY58" fmla="*/ 101 h 1522480"/>
                  <a:gd name="connsiteX0" fmla="*/ 81989 w 544835"/>
                  <a:gd name="connsiteY0" fmla="*/ 1522480 h 1522480"/>
                  <a:gd name="connsiteX1" fmla="*/ 86853 w 544835"/>
                  <a:gd name="connsiteY1" fmla="*/ 1498161 h 1522480"/>
                  <a:gd name="connsiteX2" fmla="*/ 91717 w 544835"/>
                  <a:gd name="connsiteY2" fmla="*/ 1396020 h 1522480"/>
                  <a:gd name="connsiteX3" fmla="*/ 101445 w 544835"/>
                  <a:gd name="connsiteY3" fmla="*/ 1366837 h 1522480"/>
                  <a:gd name="connsiteX4" fmla="*/ 106309 w 544835"/>
                  <a:gd name="connsiteY4" fmla="*/ 1352246 h 1522480"/>
                  <a:gd name="connsiteX5" fmla="*/ 111172 w 544835"/>
                  <a:gd name="connsiteY5" fmla="*/ 1337654 h 1522480"/>
                  <a:gd name="connsiteX6" fmla="*/ 169538 w 544835"/>
                  <a:gd name="connsiteY6" fmla="*/ 1289016 h 1522480"/>
                  <a:gd name="connsiteX7" fmla="*/ 203585 w 544835"/>
                  <a:gd name="connsiteY7" fmla="*/ 1279288 h 1522480"/>
                  <a:gd name="connsiteX8" fmla="*/ 193858 w 544835"/>
                  <a:gd name="connsiteY8" fmla="*/ 1240858 h 1522480"/>
                  <a:gd name="connsiteX9" fmla="*/ 179266 w 544835"/>
                  <a:gd name="connsiteY9" fmla="*/ 1196603 h 1522480"/>
                  <a:gd name="connsiteX10" fmla="*/ 150083 w 544835"/>
                  <a:gd name="connsiteY10" fmla="*/ 1212317 h 1522480"/>
                  <a:gd name="connsiteX11" fmla="*/ 120900 w 544835"/>
                  <a:gd name="connsiteY11" fmla="*/ 1167420 h 1522480"/>
                  <a:gd name="connsiteX12" fmla="*/ 101124 w 544835"/>
                  <a:gd name="connsiteY12" fmla="*/ 1208094 h 1522480"/>
                  <a:gd name="connsiteX13" fmla="*/ 76804 w 544835"/>
                  <a:gd name="connsiteY13" fmla="*/ 1159296 h 1522480"/>
                  <a:gd name="connsiteX14" fmla="*/ 47622 w 544835"/>
                  <a:gd name="connsiteY14" fmla="*/ 1124608 h 1522480"/>
                  <a:gd name="connsiteX15" fmla="*/ 27847 w 544835"/>
                  <a:gd name="connsiteY15" fmla="*/ 1080031 h 1522480"/>
                  <a:gd name="connsiteX16" fmla="*/ 18119 w 544835"/>
                  <a:gd name="connsiteY16" fmla="*/ 1050848 h 1522480"/>
                  <a:gd name="connsiteX17" fmla="*/ 13896 w 544835"/>
                  <a:gd name="connsiteY17" fmla="*/ 1002050 h 1522480"/>
                  <a:gd name="connsiteX18" fmla="*/ 18760 w 544835"/>
                  <a:gd name="connsiteY18" fmla="*/ 929092 h 1522480"/>
                  <a:gd name="connsiteX19" fmla="*/ 2886 w 544835"/>
                  <a:gd name="connsiteY19" fmla="*/ 904612 h 1522480"/>
                  <a:gd name="connsiteX20" fmla="*/ 62534 w 544835"/>
                  <a:gd name="connsiteY20" fmla="*/ 904773 h 1522480"/>
                  <a:gd name="connsiteX21" fmla="*/ 77126 w 544835"/>
                  <a:gd name="connsiteY21" fmla="*/ 899909 h 1522480"/>
                  <a:gd name="connsiteX22" fmla="*/ 135492 w 544835"/>
                  <a:gd name="connsiteY22" fmla="*/ 909637 h 1522480"/>
                  <a:gd name="connsiteX23" fmla="*/ 150083 w 544835"/>
                  <a:gd name="connsiteY23" fmla="*/ 919365 h 1522480"/>
                  <a:gd name="connsiteX24" fmla="*/ 154947 w 544835"/>
                  <a:gd name="connsiteY24" fmla="*/ 899909 h 1522480"/>
                  <a:gd name="connsiteX25" fmla="*/ 164675 w 544835"/>
                  <a:gd name="connsiteY25" fmla="*/ 865863 h 1522480"/>
                  <a:gd name="connsiteX26" fmla="*/ 164675 w 544835"/>
                  <a:gd name="connsiteY26" fmla="*/ 763722 h 1522480"/>
                  <a:gd name="connsiteX27" fmla="*/ 208449 w 544835"/>
                  <a:gd name="connsiteY27" fmla="*/ 724812 h 1522480"/>
                  <a:gd name="connsiteX28" fmla="*/ 227904 w 544835"/>
                  <a:gd name="connsiteY28" fmla="*/ 681037 h 1522480"/>
                  <a:gd name="connsiteX29" fmla="*/ 232768 w 544835"/>
                  <a:gd name="connsiteY29" fmla="*/ 666446 h 1522480"/>
                  <a:gd name="connsiteX30" fmla="*/ 257087 w 544835"/>
                  <a:gd name="connsiteY30" fmla="*/ 632399 h 1522480"/>
                  <a:gd name="connsiteX31" fmla="*/ 266815 w 544835"/>
                  <a:gd name="connsiteY31" fmla="*/ 617807 h 1522480"/>
                  <a:gd name="connsiteX32" fmla="*/ 271679 w 544835"/>
                  <a:gd name="connsiteY32" fmla="*/ 603216 h 1522480"/>
                  <a:gd name="connsiteX33" fmla="*/ 281406 w 544835"/>
                  <a:gd name="connsiteY33" fmla="*/ 583761 h 1522480"/>
                  <a:gd name="connsiteX34" fmla="*/ 305726 w 544835"/>
                  <a:gd name="connsiteY34" fmla="*/ 539986 h 1522480"/>
                  <a:gd name="connsiteX35" fmla="*/ 359228 w 544835"/>
                  <a:gd name="connsiteY35" fmla="*/ 515667 h 1522480"/>
                  <a:gd name="connsiteX36" fmla="*/ 388411 w 544835"/>
                  <a:gd name="connsiteY36" fmla="*/ 496212 h 1522480"/>
                  <a:gd name="connsiteX37" fmla="*/ 407866 w 544835"/>
                  <a:gd name="connsiteY37" fmla="*/ 467029 h 1522480"/>
                  <a:gd name="connsiteX38" fmla="*/ 417594 w 544835"/>
                  <a:gd name="connsiteY38" fmla="*/ 452437 h 1522480"/>
                  <a:gd name="connsiteX39" fmla="*/ 432185 w 544835"/>
                  <a:gd name="connsiteY39" fmla="*/ 408663 h 1522480"/>
                  <a:gd name="connsiteX40" fmla="*/ 437049 w 544835"/>
                  <a:gd name="connsiteY40" fmla="*/ 394071 h 1522480"/>
                  <a:gd name="connsiteX41" fmla="*/ 446777 w 544835"/>
                  <a:gd name="connsiteY41" fmla="*/ 360024 h 1522480"/>
                  <a:gd name="connsiteX42" fmla="*/ 471096 w 544835"/>
                  <a:gd name="connsiteY42" fmla="*/ 316250 h 1522480"/>
                  <a:gd name="connsiteX43" fmla="*/ 451641 w 544835"/>
                  <a:gd name="connsiteY43" fmla="*/ 287067 h 1522480"/>
                  <a:gd name="connsiteX44" fmla="*/ 446777 w 544835"/>
                  <a:gd name="connsiteY44" fmla="*/ 272475 h 1522480"/>
                  <a:gd name="connsiteX45" fmla="*/ 466232 w 544835"/>
                  <a:gd name="connsiteY45" fmla="*/ 243292 h 1522480"/>
                  <a:gd name="connsiteX46" fmla="*/ 505143 w 544835"/>
                  <a:gd name="connsiteY46" fmla="*/ 199518 h 1522480"/>
                  <a:gd name="connsiteX47" fmla="*/ 534326 w 544835"/>
                  <a:gd name="connsiteY47" fmla="*/ 180063 h 1522480"/>
                  <a:gd name="connsiteX48" fmla="*/ 544053 w 544835"/>
                  <a:gd name="connsiteY48" fmla="*/ 165471 h 1522480"/>
                  <a:gd name="connsiteX49" fmla="*/ 475960 w 544835"/>
                  <a:gd name="connsiteY49" fmla="*/ 150880 h 1522480"/>
                  <a:gd name="connsiteX50" fmla="*/ 461368 w 544835"/>
                  <a:gd name="connsiteY50" fmla="*/ 141152 h 1522480"/>
                  <a:gd name="connsiteX51" fmla="*/ 437049 w 544835"/>
                  <a:gd name="connsiteY51" fmla="*/ 136288 h 1522480"/>
                  <a:gd name="connsiteX52" fmla="*/ 432185 w 544835"/>
                  <a:gd name="connsiteY52" fmla="*/ 121697 h 1522480"/>
                  <a:gd name="connsiteX53" fmla="*/ 437049 w 544835"/>
                  <a:gd name="connsiteY53" fmla="*/ 73058 h 1522480"/>
                  <a:gd name="connsiteX54" fmla="*/ 461368 w 544835"/>
                  <a:gd name="connsiteY54" fmla="*/ 48739 h 1522480"/>
                  <a:gd name="connsiteX55" fmla="*/ 475960 w 544835"/>
                  <a:gd name="connsiteY55" fmla="*/ 43875 h 1522480"/>
                  <a:gd name="connsiteX56" fmla="*/ 505143 w 544835"/>
                  <a:gd name="connsiteY56" fmla="*/ 19556 h 1522480"/>
                  <a:gd name="connsiteX57" fmla="*/ 519734 w 544835"/>
                  <a:gd name="connsiteY57" fmla="*/ 9829 h 1522480"/>
                  <a:gd name="connsiteX58" fmla="*/ 495415 w 544835"/>
                  <a:gd name="connsiteY58" fmla="*/ 101 h 1522480"/>
                  <a:gd name="connsiteX0" fmla="*/ 81989 w 544835"/>
                  <a:gd name="connsiteY0" fmla="*/ 1522480 h 1522480"/>
                  <a:gd name="connsiteX1" fmla="*/ 86853 w 544835"/>
                  <a:gd name="connsiteY1" fmla="*/ 1498161 h 1522480"/>
                  <a:gd name="connsiteX2" fmla="*/ 91717 w 544835"/>
                  <a:gd name="connsiteY2" fmla="*/ 1396020 h 1522480"/>
                  <a:gd name="connsiteX3" fmla="*/ 101445 w 544835"/>
                  <a:gd name="connsiteY3" fmla="*/ 1366837 h 1522480"/>
                  <a:gd name="connsiteX4" fmla="*/ 106309 w 544835"/>
                  <a:gd name="connsiteY4" fmla="*/ 1352246 h 1522480"/>
                  <a:gd name="connsiteX5" fmla="*/ 111172 w 544835"/>
                  <a:gd name="connsiteY5" fmla="*/ 1337654 h 1522480"/>
                  <a:gd name="connsiteX6" fmla="*/ 169538 w 544835"/>
                  <a:gd name="connsiteY6" fmla="*/ 1289016 h 1522480"/>
                  <a:gd name="connsiteX7" fmla="*/ 203585 w 544835"/>
                  <a:gd name="connsiteY7" fmla="*/ 1279288 h 1522480"/>
                  <a:gd name="connsiteX8" fmla="*/ 193858 w 544835"/>
                  <a:gd name="connsiteY8" fmla="*/ 1240858 h 1522480"/>
                  <a:gd name="connsiteX9" fmla="*/ 179266 w 544835"/>
                  <a:gd name="connsiteY9" fmla="*/ 1196603 h 1522480"/>
                  <a:gd name="connsiteX10" fmla="*/ 150083 w 544835"/>
                  <a:gd name="connsiteY10" fmla="*/ 1212317 h 1522480"/>
                  <a:gd name="connsiteX11" fmla="*/ 110851 w 544835"/>
                  <a:gd name="connsiteY11" fmla="*/ 1187517 h 1522480"/>
                  <a:gd name="connsiteX12" fmla="*/ 101124 w 544835"/>
                  <a:gd name="connsiteY12" fmla="*/ 1208094 h 1522480"/>
                  <a:gd name="connsiteX13" fmla="*/ 76804 w 544835"/>
                  <a:gd name="connsiteY13" fmla="*/ 1159296 h 1522480"/>
                  <a:gd name="connsiteX14" fmla="*/ 47622 w 544835"/>
                  <a:gd name="connsiteY14" fmla="*/ 1124608 h 1522480"/>
                  <a:gd name="connsiteX15" fmla="*/ 27847 w 544835"/>
                  <a:gd name="connsiteY15" fmla="*/ 1080031 h 1522480"/>
                  <a:gd name="connsiteX16" fmla="*/ 18119 w 544835"/>
                  <a:gd name="connsiteY16" fmla="*/ 1050848 h 1522480"/>
                  <a:gd name="connsiteX17" fmla="*/ 13896 w 544835"/>
                  <a:gd name="connsiteY17" fmla="*/ 1002050 h 1522480"/>
                  <a:gd name="connsiteX18" fmla="*/ 18760 w 544835"/>
                  <a:gd name="connsiteY18" fmla="*/ 929092 h 1522480"/>
                  <a:gd name="connsiteX19" fmla="*/ 2886 w 544835"/>
                  <a:gd name="connsiteY19" fmla="*/ 904612 h 1522480"/>
                  <a:gd name="connsiteX20" fmla="*/ 62534 w 544835"/>
                  <a:gd name="connsiteY20" fmla="*/ 904773 h 1522480"/>
                  <a:gd name="connsiteX21" fmla="*/ 77126 w 544835"/>
                  <a:gd name="connsiteY21" fmla="*/ 899909 h 1522480"/>
                  <a:gd name="connsiteX22" fmla="*/ 135492 w 544835"/>
                  <a:gd name="connsiteY22" fmla="*/ 909637 h 1522480"/>
                  <a:gd name="connsiteX23" fmla="*/ 150083 w 544835"/>
                  <a:gd name="connsiteY23" fmla="*/ 919365 h 1522480"/>
                  <a:gd name="connsiteX24" fmla="*/ 154947 w 544835"/>
                  <a:gd name="connsiteY24" fmla="*/ 899909 h 1522480"/>
                  <a:gd name="connsiteX25" fmla="*/ 164675 w 544835"/>
                  <a:gd name="connsiteY25" fmla="*/ 865863 h 1522480"/>
                  <a:gd name="connsiteX26" fmla="*/ 164675 w 544835"/>
                  <a:gd name="connsiteY26" fmla="*/ 763722 h 1522480"/>
                  <a:gd name="connsiteX27" fmla="*/ 208449 w 544835"/>
                  <a:gd name="connsiteY27" fmla="*/ 724812 h 1522480"/>
                  <a:gd name="connsiteX28" fmla="*/ 227904 w 544835"/>
                  <a:gd name="connsiteY28" fmla="*/ 681037 h 1522480"/>
                  <a:gd name="connsiteX29" fmla="*/ 232768 w 544835"/>
                  <a:gd name="connsiteY29" fmla="*/ 666446 h 1522480"/>
                  <a:gd name="connsiteX30" fmla="*/ 257087 w 544835"/>
                  <a:gd name="connsiteY30" fmla="*/ 632399 h 1522480"/>
                  <a:gd name="connsiteX31" fmla="*/ 266815 w 544835"/>
                  <a:gd name="connsiteY31" fmla="*/ 617807 h 1522480"/>
                  <a:gd name="connsiteX32" fmla="*/ 271679 w 544835"/>
                  <a:gd name="connsiteY32" fmla="*/ 603216 h 1522480"/>
                  <a:gd name="connsiteX33" fmla="*/ 281406 w 544835"/>
                  <a:gd name="connsiteY33" fmla="*/ 583761 h 1522480"/>
                  <a:gd name="connsiteX34" fmla="*/ 305726 w 544835"/>
                  <a:gd name="connsiteY34" fmla="*/ 539986 h 1522480"/>
                  <a:gd name="connsiteX35" fmla="*/ 359228 w 544835"/>
                  <a:gd name="connsiteY35" fmla="*/ 515667 h 1522480"/>
                  <a:gd name="connsiteX36" fmla="*/ 388411 w 544835"/>
                  <a:gd name="connsiteY36" fmla="*/ 496212 h 1522480"/>
                  <a:gd name="connsiteX37" fmla="*/ 407866 w 544835"/>
                  <a:gd name="connsiteY37" fmla="*/ 467029 h 1522480"/>
                  <a:gd name="connsiteX38" fmla="*/ 417594 w 544835"/>
                  <a:gd name="connsiteY38" fmla="*/ 452437 h 1522480"/>
                  <a:gd name="connsiteX39" fmla="*/ 432185 w 544835"/>
                  <a:gd name="connsiteY39" fmla="*/ 408663 h 1522480"/>
                  <a:gd name="connsiteX40" fmla="*/ 437049 w 544835"/>
                  <a:gd name="connsiteY40" fmla="*/ 394071 h 1522480"/>
                  <a:gd name="connsiteX41" fmla="*/ 446777 w 544835"/>
                  <a:gd name="connsiteY41" fmla="*/ 360024 h 1522480"/>
                  <a:gd name="connsiteX42" fmla="*/ 471096 w 544835"/>
                  <a:gd name="connsiteY42" fmla="*/ 316250 h 1522480"/>
                  <a:gd name="connsiteX43" fmla="*/ 451641 w 544835"/>
                  <a:gd name="connsiteY43" fmla="*/ 287067 h 1522480"/>
                  <a:gd name="connsiteX44" fmla="*/ 446777 w 544835"/>
                  <a:gd name="connsiteY44" fmla="*/ 272475 h 1522480"/>
                  <a:gd name="connsiteX45" fmla="*/ 466232 w 544835"/>
                  <a:gd name="connsiteY45" fmla="*/ 243292 h 1522480"/>
                  <a:gd name="connsiteX46" fmla="*/ 505143 w 544835"/>
                  <a:gd name="connsiteY46" fmla="*/ 199518 h 1522480"/>
                  <a:gd name="connsiteX47" fmla="*/ 534326 w 544835"/>
                  <a:gd name="connsiteY47" fmla="*/ 180063 h 1522480"/>
                  <a:gd name="connsiteX48" fmla="*/ 544053 w 544835"/>
                  <a:gd name="connsiteY48" fmla="*/ 165471 h 1522480"/>
                  <a:gd name="connsiteX49" fmla="*/ 475960 w 544835"/>
                  <a:gd name="connsiteY49" fmla="*/ 150880 h 1522480"/>
                  <a:gd name="connsiteX50" fmla="*/ 461368 w 544835"/>
                  <a:gd name="connsiteY50" fmla="*/ 141152 h 1522480"/>
                  <a:gd name="connsiteX51" fmla="*/ 437049 w 544835"/>
                  <a:gd name="connsiteY51" fmla="*/ 136288 h 1522480"/>
                  <a:gd name="connsiteX52" fmla="*/ 432185 w 544835"/>
                  <a:gd name="connsiteY52" fmla="*/ 121697 h 1522480"/>
                  <a:gd name="connsiteX53" fmla="*/ 437049 w 544835"/>
                  <a:gd name="connsiteY53" fmla="*/ 73058 h 1522480"/>
                  <a:gd name="connsiteX54" fmla="*/ 461368 w 544835"/>
                  <a:gd name="connsiteY54" fmla="*/ 48739 h 1522480"/>
                  <a:gd name="connsiteX55" fmla="*/ 475960 w 544835"/>
                  <a:gd name="connsiteY55" fmla="*/ 43875 h 1522480"/>
                  <a:gd name="connsiteX56" fmla="*/ 505143 w 544835"/>
                  <a:gd name="connsiteY56" fmla="*/ 19556 h 1522480"/>
                  <a:gd name="connsiteX57" fmla="*/ 519734 w 544835"/>
                  <a:gd name="connsiteY57" fmla="*/ 9829 h 1522480"/>
                  <a:gd name="connsiteX58" fmla="*/ 495415 w 544835"/>
                  <a:gd name="connsiteY58" fmla="*/ 101 h 1522480"/>
                  <a:gd name="connsiteX0" fmla="*/ 81989 w 544835"/>
                  <a:gd name="connsiteY0" fmla="*/ 1522480 h 1522480"/>
                  <a:gd name="connsiteX1" fmla="*/ 86853 w 544835"/>
                  <a:gd name="connsiteY1" fmla="*/ 1498161 h 1522480"/>
                  <a:gd name="connsiteX2" fmla="*/ 91717 w 544835"/>
                  <a:gd name="connsiteY2" fmla="*/ 1396020 h 1522480"/>
                  <a:gd name="connsiteX3" fmla="*/ 101445 w 544835"/>
                  <a:gd name="connsiteY3" fmla="*/ 1366837 h 1522480"/>
                  <a:gd name="connsiteX4" fmla="*/ 106309 w 544835"/>
                  <a:gd name="connsiteY4" fmla="*/ 1352246 h 1522480"/>
                  <a:gd name="connsiteX5" fmla="*/ 111172 w 544835"/>
                  <a:gd name="connsiteY5" fmla="*/ 1337654 h 1522480"/>
                  <a:gd name="connsiteX6" fmla="*/ 169538 w 544835"/>
                  <a:gd name="connsiteY6" fmla="*/ 1289016 h 1522480"/>
                  <a:gd name="connsiteX7" fmla="*/ 203585 w 544835"/>
                  <a:gd name="connsiteY7" fmla="*/ 1279288 h 1522480"/>
                  <a:gd name="connsiteX8" fmla="*/ 193858 w 544835"/>
                  <a:gd name="connsiteY8" fmla="*/ 1240858 h 1522480"/>
                  <a:gd name="connsiteX9" fmla="*/ 179266 w 544835"/>
                  <a:gd name="connsiteY9" fmla="*/ 1196603 h 1522480"/>
                  <a:gd name="connsiteX10" fmla="*/ 150083 w 544835"/>
                  <a:gd name="connsiteY10" fmla="*/ 1212317 h 1522480"/>
                  <a:gd name="connsiteX11" fmla="*/ 110851 w 544835"/>
                  <a:gd name="connsiteY11" fmla="*/ 1187517 h 1522480"/>
                  <a:gd name="connsiteX12" fmla="*/ 101124 w 544835"/>
                  <a:gd name="connsiteY12" fmla="*/ 1208094 h 1522480"/>
                  <a:gd name="connsiteX13" fmla="*/ 76804 w 544835"/>
                  <a:gd name="connsiteY13" fmla="*/ 1159296 h 1522480"/>
                  <a:gd name="connsiteX14" fmla="*/ 47622 w 544835"/>
                  <a:gd name="connsiteY14" fmla="*/ 1124608 h 1522480"/>
                  <a:gd name="connsiteX15" fmla="*/ 27847 w 544835"/>
                  <a:gd name="connsiteY15" fmla="*/ 1080031 h 1522480"/>
                  <a:gd name="connsiteX16" fmla="*/ 18119 w 544835"/>
                  <a:gd name="connsiteY16" fmla="*/ 1050848 h 1522480"/>
                  <a:gd name="connsiteX17" fmla="*/ 13896 w 544835"/>
                  <a:gd name="connsiteY17" fmla="*/ 1002050 h 1522480"/>
                  <a:gd name="connsiteX18" fmla="*/ 18760 w 544835"/>
                  <a:gd name="connsiteY18" fmla="*/ 929092 h 1522480"/>
                  <a:gd name="connsiteX19" fmla="*/ 2886 w 544835"/>
                  <a:gd name="connsiteY19" fmla="*/ 904612 h 1522480"/>
                  <a:gd name="connsiteX20" fmla="*/ 62534 w 544835"/>
                  <a:gd name="connsiteY20" fmla="*/ 904773 h 1522480"/>
                  <a:gd name="connsiteX21" fmla="*/ 77126 w 544835"/>
                  <a:gd name="connsiteY21" fmla="*/ 899909 h 1522480"/>
                  <a:gd name="connsiteX22" fmla="*/ 135492 w 544835"/>
                  <a:gd name="connsiteY22" fmla="*/ 909637 h 1522480"/>
                  <a:gd name="connsiteX23" fmla="*/ 150083 w 544835"/>
                  <a:gd name="connsiteY23" fmla="*/ 919365 h 1522480"/>
                  <a:gd name="connsiteX24" fmla="*/ 154947 w 544835"/>
                  <a:gd name="connsiteY24" fmla="*/ 899909 h 1522480"/>
                  <a:gd name="connsiteX25" fmla="*/ 164675 w 544835"/>
                  <a:gd name="connsiteY25" fmla="*/ 865863 h 1522480"/>
                  <a:gd name="connsiteX26" fmla="*/ 164675 w 544835"/>
                  <a:gd name="connsiteY26" fmla="*/ 763722 h 1522480"/>
                  <a:gd name="connsiteX27" fmla="*/ 208449 w 544835"/>
                  <a:gd name="connsiteY27" fmla="*/ 724812 h 1522480"/>
                  <a:gd name="connsiteX28" fmla="*/ 227904 w 544835"/>
                  <a:gd name="connsiteY28" fmla="*/ 681037 h 1522480"/>
                  <a:gd name="connsiteX29" fmla="*/ 232768 w 544835"/>
                  <a:gd name="connsiteY29" fmla="*/ 666446 h 1522480"/>
                  <a:gd name="connsiteX30" fmla="*/ 257087 w 544835"/>
                  <a:gd name="connsiteY30" fmla="*/ 632399 h 1522480"/>
                  <a:gd name="connsiteX31" fmla="*/ 266815 w 544835"/>
                  <a:gd name="connsiteY31" fmla="*/ 617807 h 1522480"/>
                  <a:gd name="connsiteX32" fmla="*/ 271679 w 544835"/>
                  <a:gd name="connsiteY32" fmla="*/ 603216 h 1522480"/>
                  <a:gd name="connsiteX33" fmla="*/ 281406 w 544835"/>
                  <a:gd name="connsiteY33" fmla="*/ 583761 h 1522480"/>
                  <a:gd name="connsiteX34" fmla="*/ 305726 w 544835"/>
                  <a:gd name="connsiteY34" fmla="*/ 539986 h 1522480"/>
                  <a:gd name="connsiteX35" fmla="*/ 359228 w 544835"/>
                  <a:gd name="connsiteY35" fmla="*/ 515667 h 1522480"/>
                  <a:gd name="connsiteX36" fmla="*/ 388411 w 544835"/>
                  <a:gd name="connsiteY36" fmla="*/ 496212 h 1522480"/>
                  <a:gd name="connsiteX37" fmla="*/ 407866 w 544835"/>
                  <a:gd name="connsiteY37" fmla="*/ 467029 h 1522480"/>
                  <a:gd name="connsiteX38" fmla="*/ 417594 w 544835"/>
                  <a:gd name="connsiteY38" fmla="*/ 452437 h 1522480"/>
                  <a:gd name="connsiteX39" fmla="*/ 432185 w 544835"/>
                  <a:gd name="connsiteY39" fmla="*/ 408663 h 1522480"/>
                  <a:gd name="connsiteX40" fmla="*/ 437049 w 544835"/>
                  <a:gd name="connsiteY40" fmla="*/ 394071 h 1522480"/>
                  <a:gd name="connsiteX41" fmla="*/ 446777 w 544835"/>
                  <a:gd name="connsiteY41" fmla="*/ 360024 h 1522480"/>
                  <a:gd name="connsiteX42" fmla="*/ 471096 w 544835"/>
                  <a:gd name="connsiteY42" fmla="*/ 316250 h 1522480"/>
                  <a:gd name="connsiteX43" fmla="*/ 451641 w 544835"/>
                  <a:gd name="connsiteY43" fmla="*/ 287067 h 1522480"/>
                  <a:gd name="connsiteX44" fmla="*/ 446777 w 544835"/>
                  <a:gd name="connsiteY44" fmla="*/ 272475 h 1522480"/>
                  <a:gd name="connsiteX45" fmla="*/ 466232 w 544835"/>
                  <a:gd name="connsiteY45" fmla="*/ 243292 h 1522480"/>
                  <a:gd name="connsiteX46" fmla="*/ 505143 w 544835"/>
                  <a:gd name="connsiteY46" fmla="*/ 199518 h 1522480"/>
                  <a:gd name="connsiteX47" fmla="*/ 534326 w 544835"/>
                  <a:gd name="connsiteY47" fmla="*/ 180063 h 1522480"/>
                  <a:gd name="connsiteX48" fmla="*/ 544053 w 544835"/>
                  <a:gd name="connsiteY48" fmla="*/ 165471 h 1522480"/>
                  <a:gd name="connsiteX49" fmla="*/ 475960 w 544835"/>
                  <a:gd name="connsiteY49" fmla="*/ 150880 h 1522480"/>
                  <a:gd name="connsiteX50" fmla="*/ 461368 w 544835"/>
                  <a:gd name="connsiteY50" fmla="*/ 141152 h 1522480"/>
                  <a:gd name="connsiteX51" fmla="*/ 437049 w 544835"/>
                  <a:gd name="connsiteY51" fmla="*/ 136288 h 1522480"/>
                  <a:gd name="connsiteX52" fmla="*/ 432185 w 544835"/>
                  <a:gd name="connsiteY52" fmla="*/ 121697 h 1522480"/>
                  <a:gd name="connsiteX53" fmla="*/ 437049 w 544835"/>
                  <a:gd name="connsiteY53" fmla="*/ 73058 h 1522480"/>
                  <a:gd name="connsiteX54" fmla="*/ 461368 w 544835"/>
                  <a:gd name="connsiteY54" fmla="*/ 48739 h 1522480"/>
                  <a:gd name="connsiteX55" fmla="*/ 475960 w 544835"/>
                  <a:gd name="connsiteY55" fmla="*/ 43875 h 1522480"/>
                  <a:gd name="connsiteX56" fmla="*/ 505143 w 544835"/>
                  <a:gd name="connsiteY56" fmla="*/ 19556 h 1522480"/>
                  <a:gd name="connsiteX57" fmla="*/ 519734 w 544835"/>
                  <a:gd name="connsiteY57" fmla="*/ 9829 h 1522480"/>
                  <a:gd name="connsiteX58" fmla="*/ 495415 w 544835"/>
                  <a:gd name="connsiteY58" fmla="*/ 101 h 1522480"/>
                  <a:gd name="connsiteX0" fmla="*/ 81989 w 544835"/>
                  <a:gd name="connsiteY0" fmla="*/ 1522480 h 1522480"/>
                  <a:gd name="connsiteX1" fmla="*/ 86853 w 544835"/>
                  <a:gd name="connsiteY1" fmla="*/ 1498161 h 1522480"/>
                  <a:gd name="connsiteX2" fmla="*/ 91717 w 544835"/>
                  <a:gd name="connsiteY2" fmla="*/ 1396020 h 1522480"/>
                  <a:gd name="connsiteX3" fmla="*/ 101445 w 544835"/>
                  <a:gd name="connsiteY3" fmla="*/ 1366837 h 1522480"/>
                  <a:gd name="connsiteX4" fmla="*/ 106309 w 544835"/>
                  <a:gd name="connsiteY4" fmla="*/ 1352246 h 1522480"/>
                  <a:gd name="connsiteX5" fmla="*/ 111172 w 544835"/>
                  <a:gd name="connsiteY5" fmla="*/ 1337654 h 1522480"/>
                  <a:gd name="connsiteX6" fmla="*/ 169538 w 544835"/>
                  <a:gd name="connsiteY6" fmla="*/ 1289016 h 1522480"/>
                  <a:gd name="connsiteX7" fmla="*/ 203585 w 544835"/>
                  <a:gd name="connsiteY7" fmla="*/ 1279288 h 1522480"/>
                  <a:gd name="connsiteX8" fmla="*/ 193858 w 544835"/>
                  <a:gd name="connsiteY8" fmla="*/ 1240858 h 1522480"/>
                  <a:gd name="connsiteX9" fmla="*/ 179266 w 544835"/>
                  <a:gd name="connsiteY9" fmla="*/ 1211676 h 1522480"/>
                  <a:gd name="connsiteX10" fmla="*/ 150083 w 544835"/>
                  <a:gd name="connsiteY10" fmla="*/ 1212317 h 1522480"/>
                  <a:gd name="connsiteX11" fmla="*/ 110851 w 544835"/>
                  <a:gd name="connsiteY11" fmla="*/ 1187517 h 1522480"/>
                  <a:gd name="connsiteX12" fmla="*/ 101124 w 544835"/>
                  <a:gd name="connsiteY12" fmla="*/ 1208094 h 1522480"/>
                  <a:gd name="connsiteX13" fmla="*/ 76804 w 544835"/>
                  <a:gd name="connsiteY13" fmla="*/ 1159296 h 1522480"/>
                  <a:gd name="connsiteX14" fmla="*/ 47622 w 544835"/>
                  <a:gd name="connsiteY14" fmla="*/ 1124608 h 1522480"/>
                  <a:gd name="connsiteX15" fmla="*/ 27847 w 544835"/>
                  <a:gd name="connsiteY15" fmla="*/ 1080031 h 1522480"/>
                  <a:gd name="connsiteX16" fmla="*/ 18119 w 544835"/>
                  <a:gd name="connsiteY16" fmla="*/ 1050848 h 1522480"/>
                  <a:gd name="connsiteX17" fmla="*/ 13896 w 544835"/>
                  <a:gd name="connsiteY17" fmla="*/ 1002050 h 1522480"/>
                  <a:gd name="connsiteX18" fmla="*/ 18760 w 544835"/>
                  <a:gd name="connsiteY18" fmla="*/ 929092 h 1522480"/>
                  <a:gd name="connsiteX19" fmla="*/ 2886 w 544835"/>
                  <a:gd name="connsiteY19" fmla="*/ 904612 h 1522480"/>
                  <a:gd name="connsiteX20" fmla="*/ 62534 w 544835"/>
                  <a:gd name="connsiteY20" fmla="*/ 904773 h 1522480"/>
                  <a:gd name="connsiteX21" fmla="*/ 77126 w 544835"/>
                  <a:gd name="connsiteY21" fmla="*/ 899909 h 1522480"/>
                  <a:gd name="connsiteX22" fmla="*/ 135492 w 544835"/>
                  <a:gd name="connsiteY22" fmla="*/ 909637 h 1522480"/>
                  <a:gd name="connsiteX23" fmla="*/ 150083 w 544835"/>
                  <a:gd name="connsiteY23" fmla="*/ 919365 h 1522480"/>
                  <a:gd name="connsiteX24" fmla="*/ 154947 w 544835"/>
                  <a:gd name="connsiteY24" fmla="*/ 899909 h 1522480"/>
                  <a:gd name="connsiteX25" fmla="*/ 164675 w 544835"/>
                  <a:gd name="connsiteY25" fmla="*/ 865863 h 1522480"/>
                  <a:gd name="connsiteX26" fmla="*/ 164675 w 544835"/>
                  <a:gd name="connsiteY26" fmla="*/ 763722 h 1522480"/>
                  <a:gd name="connsiteX27" fmla="*/ 208449 w 544835"/>
                  <a:gd name="connsiteY27" fmla="*/ 724812 h 1522480"/>
                  <a:gd name="connsiteX28" fmla="*/ 227904 w 544835"/>
                  <a:gd name="connsiteY28" fmla="*/ 681037 h 1522480"/>
                  <a:gd name="connsiteX29" fmla="*/ 232768 w 544835"/>
                  <a:gd name="connsiteY29" fmla="*/ 666446 h 1522480"/>
                  <a:gd name="connsiteX30" fmla="*/ 257087 w 544835"/>
                  <a:gd name="connsiteY30" fmla="*/ 632399 h 1522480"/>
                  <a:gd name="connsiteX31" fmla="*/ 266815 w 544835"/>
                  <a:gd name="connsiteY31" fmla="*/ 617807 h 1522480"/>
                  <a:gd name="connsiteX32" fmla="*/ 271679 w 544835"/>
                  <a:gd name="connsiteY32" fmla="*/ 603216 h 1522480"/>
                  <a:gd name="connsiteX33" fmla="*/ 281406 w 544835"/>
                  <a:gd name="connsiteY33" fmla="*/ 583761 h 1522480"/>
                  <a:gd name="connsiteX34" fmla="*/ 305726 w 544835"/>
                  <a:gd name="connsiteY34" fmla="*/ 539986 h 1522480"/>
                  <a:gd name="connsiteX35" fmla="*/ 359228 w 544835"/>
                  <a:gd name="connsiteY35" fmla="*/ 515667 h 1522480"/>
                  <a:gd name="connsiteX36" fmla="*/ 388411 w 544835"/>
                  <a:gd name="connsiteY36" fmla="*/ 496212 h 1522480"/>
                  <a:gd name="connsiteX37" fmla="*/ 407866 w 544835"/>
                  <a:gd name="connsiteY37" fmla="*/ 467029 h 1522480"/>
                  <a:gd name="connsiteX38" fmla="*/ 417594 w 544835"/>
                  <a:gd name="connsiteY38" fmla="*/ 452437 h 1522480"/>
                  <a:gd name="connsiteX39" fmla="*/ 432185 w 544835"/>
                  <a:gd name="connsiteY39" fmla="*/ 408663 h 1522480"/>
                  <a:gd name="connsiteX40" fmla="*/ 437049 w 544835"/>
                  <a:gd name="connsiteY40" fmla="*/ 394071 h 1522480"/>
                  <a:gd name="connsiteX41" fmla="*/ 446777 w 544835"/>
                  <a:gd name="connsiteY41" fmla="*/ 360024 h 1522480"/>
                  <a:gd name="connsiteX42" fmla="*/ 471096 w 544835"/>
                  <a:gd name="connsiteY42" fmla="*/ 316250 h 1522480"/>
                  <a:gd name="connsiteX43" fmla="*/ 451641 w 544835"/>
                  <a:gd name="connsiteY43" fmla="*/ 287067 h 1522480"/>
                  <a:gd name="connsiteX44" fmla="*/ 446777 w 544835"/>
                  <a:gd name="connsiteY44" fmla="*/ 272475 h 1522480"/>
                  <a:gd name="connsiteX45" fmla="*/ 466232 w 544835"/>
                  <a:gd name="connsiteY45" fmla="*/ 243292 h 1522480"/>
                  <a:gd name="connsiteX46" fmla="*/ 505143 w 544835"/>
                  <a:gd name="connsiteY46" fmla="*/ 199518 h 1522480"/>
                  <a:gd name="connsiteX47" fmla="*/ 534326 w 544835"/>
                  <a:gd name="connsiteY47" fmla="*/ 180063 h 1522480"/>
                  <a:gd name="connsiteX48" fmla="*/ 544053 w 544835"/>
                  <a:gd name="connsiteY48" fmla="*/ 165471 h 1522480"/>
                  <a:gd name="connsiteX49" fmla="*/ 475960 w 544835"/>
                  <a:gd name="connsiteY49" fmla="*/ 150880 h 1522480"/>
                  <a:gd name="connsiteX50" fmla="*/ 461368 w 544835"/>
                  <a:gd name="connsiteY50" fmla="*/ 141152 h 1522480"/>
                  <a:gd name="connsiteX51" fmla="*/ 437049 w 544835"/>
                  <a:gd name="connsiteY51" fmla="*/ 136288 h 1522480"/>
                  <a:gd name="connsiteX52" fmla="*/ 432185 w 544835"/>
                  <a:gd name="connsiteY52" fmla="*/ 121697 h 1522480"/>
                  <a:gd name="connsiteX53" fmla="*/ 437049 w 544835"/>
                  <a:gd name="connsiteY53" fmla="*/ 73058 h 1522480"/>
                  <a:gd name="connsiteX54" fmla="*/ 461368 w 544835"/>
                  <a:gd name="connsiteY54" fmla="*/ 48739 h 1522480"/>
                  <a:gd name="connsiteX55" fmla="*/ 475960 w 544835"/>
                  <a:gd name="connsiteY55" fmla="*/ 43875 h 1522480"/>
                  <a:gd name="connsiteX56" fmla="*/ 505143 w 544835"/>
                  <a:gd name="connsiteY56" fmla="*/ 19556 h 1522480"/>
                  <a:gd name="connsiteX57" fmla="*/ 519734 w 544835"/>
                  <a:gd name="connsiteY57" fmla="*/ 9829 h 1522480"/>
                  <a:gd name="connsiteX58" fmla="*/ 495415 w 544835"/>
                  <a:gd name="connsiteY58" fmla="*/ 101 h 1522480"/>
                  <a:gd name="connsiteX0" fmla="*/ 81989 w 544835"/>
                  <a:gd name="connsiteY0" fmla="*/ 1522480 h 1522480"/>
                  <a:gd name="connsiteX1" fmla="*/ 86853 w 544835"/>
                  <a:gd name="connsiteY1" fmla="*/ 1498161 h 1522480"/>
                  <a:gd name="connsiteX2" fmla="*/ 91717 w 544835"/>
                  <a:gd name="connsiteY2" fmla="*/ 1396020 h 1522480"/>
                  <a:gd name="connsiteX3" fmla="*/ 101445 w 544835"/>
                  <a:gd name="connsiteY3" fmla="*/ 1366837 h 1522480"/>
                  <a:gd name="connsiteX4" fmla="*/ 106309 w 544835"/>
                  <a:gd name="connsiteY4" fmla="*/ 1352246 h 1522480"/>
                  <a:gd name="connsiteX5" fmla="*/ 111172 w 544835"/>
                  <a:gd name="connsiteY5" fmla="*/ 1337654 h 1522480"/>
                  <a:gd name="connsiteX6" fmla="*/ 169538 w 544835"/>
                  <a:gd name="connsiteY6" fmla="*/ 1289016 h 1522480"/>
                  <a:gd name="connsiteX7" fmla="*/ 203585 w 544835"/>
                  <a:gd name="connsiteY7" fmla="*/ 1279288 h 1522480"/>
                  <a:gd name="connsiteX8" fmla="*/ 193858 w 544835"/>
                  <a:gd name="connsiteY8" fmla="*/ 1240858 h 1522480"/>
                  <a:gd name="connsiteX9" fmla="*/ 179266 w 544835"/>
                  <a:gd name="connsiteY9" fmla="*/ 1211676 h 1522480"/>
                  <a:gd name="connsiteX10" fmla="*/ 150083 w 544835"/>
                  <a:gd name="connsiteY10" fmla="*/ 1212317 h 1522480"/>
                  <a:gd name="connsiteX11" fmla="*/ 110851 w 544835"/>
                  <a:gd name="connsiteY11" fmla="*/ 1187517 h 1522480"/>
                  <a:gd name="connsiteX12" fmla="*/ 101124 w 544835"/>
                  <a:gd name="connsiteY12" fmla="*/ 1208094 h 1522480"/>
                  <a:gd name="connsiteX13" fmla="*/ 76804 w 544835"/>
                  <a:gd name="connsiteY13" fmla="*/ 1159296 h 1522480"/>
                  <a:gd name="connsiteX14" fmla="*/ 47622 w 544835"/>
                  <a:gd name="connsiteY14" fmla="*/ 1124608 h 1522480"/>
                  <a:gd name="connsiteX15" fmla="*/ 27847 w 544835"/>
                  <a:gd name="connsiteY15" fmla="*/ 1080031 h 1522480"/>
                  <a:gd name="connsiteX16" fmla="*/ 18119 w 544835"/>
                  <a:gd name="connsiteY16" fmla="*/ 1050848 h 1522480"/>
                  <a:gd name="connsiteX17" fmla="*/ 13896 w 544835"/>
                  <a:gd name="connsiteY17" fmla="*/ 1002050 h 1522480"/>
                  <a:gd name="connsiteX18" fmla="*/ 18760 w 544835"/>
                  <a:gd name="connsiteY18" fmla="*/ 929092 h 1522480"/>
                  <a:gd name="connsiteX19" fmla="*/ 2886 w 544835"/>
                  <a:gd name="connsiteY19" fmla="*/ 904612 h 1522480"/>
                  <a:gd name="connsiteX20" fmla="*/ 62534 w 544835"/>
                  <a:gd name="connsiteY20" fmla="*/ 904773 h 1522480"/>
                  <a:gd name="connsiteX21" fmla="*/ 77126 w 544835"/>
                  <a:gd name="connsiteY21" fmla="*/ 899909 h 1522480"/>
                  <a:gd name="connsiteX22" fmla="*/ 135492 w 544835"/>
                  <a:gd name="connsiteY22" fmla="*/ 909637 h 1522480"/>
                  <a:gd name="connsiteX23" fmla="*/ 150083 w 544835"/>
                  <a:gd name="connsiteY23" fmla="*/ 919365 h 1522480"/>
                  <a:gd name="connsiteX24" fmla="*/ 154947 w 544835"/>
                  <a:gd name="connsiteY24" fmla="*/ 899909 h 1522480"/>
                  <a:gd name="connsiteX25" fmla="*/ 144579 w 544835"/>
                  <a:gd name="connsiteY25" fmla="*/ 865863 h 1522480"/>
                  <a:gd name="connsiteX26" fmla="*/ 164675 w 544835"/>
                  <a:gd name="connsiteY26" fmla="*/ 763722 h 1522480"/>
                  <a:gd name="connsiteX27" fmla="*/ 208449 w 544835"/>
                  <a:gd name="connsiteY27" fmla="*/ 724812 h 1522480"/>
                  <a:gd name="connsiteX28" fmla="*/ 227904 w 544835"/>
                  <a:gd name="connsiteY28" fmla="*/ 681037 h 1522480"/>
                  <a:gd name="connsiteX29" fmla="*/ 232768 w 544835"/>
                  <a:gd name="connsiteY29" fmla="*/ 666446 h 1522480"/>
                  <a:gd name="connsiteX30" fmla="*/ 257087 w 544835"/>
                  <a:gd name="connsiteY30" fmla="*/ 632399 h 1522480"/>
                  <a:gd name="connsiteX31" fmla="*/ 266815 w 544835"/>
                  <a:gd name="connsiteY31" fmla="*/ 617807 h 1522480"/>
                  <a:gd name="connsiteX32" fmla="*/ 271679 w 544835"/>
                  <a:gd name="connsiteY32" fmla="*/ 603216 h 1522480"/>
                  <a:gd name="connsiteX33" fmla="*/ 281406 w 544835"/>
                  <a:gd name="connsiteY33" fmla="*/ 583761 h 1522480"/>
                  <a:gd name="connsiteX34" fmla="*/ 305726 w 544835"/>
                  <a:gd name="connsiteY34" fmla="*/ 539986 h 1522480"/>
                  <a:gd name="connsiteX35" fmla="*/ 359228 w 544835"/>
                  <a:gd name="connsiteY35" fmla="*/ 515667 h 1522480"/>
                  <a:gd name="connsiteX36" fmla="*/ 388411 w 544835"/>
                  <a:gd name="connsiteY36" fmla="*/ 496212 h 1522480"/>
                  <a:gd name="connsiteX37" fmla="*/ 407866 w 544835"/>
                  <a:gd name="connsiteY37" fmla="*/ 467029 h 1522480"/>
                  <a:gd name="connsiteX38" fmla="*/ 417594 w 544835"/>
                  <a:gd name="connsiteY38" fmla="*/ 452437 h 1522480"/>
                  <a:gd name="connsiteX39" fmla="*/ 432185 w 544835"/>
                  <a:gd name="connsiteY39" fmla="*/ 408663 h 1522480"/>
                  <a:gd name="connsiteX40" fmla="*/ 437049 w 544835"/>
                  <a:gd name="connsiteY40" fmla="*/ 394071 h 1522480"/>
                  <a:gd name="connsiteX41" fmla="*/ 446777 w 544835"/>
                  <a:gd name="connsiteY41" fmla="*/ 360024 h 1522480"/>
                  <a:gd name="connsiteX42" fmla="*/ 471096 w 544835"/>
                  <a:gd name="connsiteY42" fmla="*/ 316250 h 1522480"/>
                  <a:gd name="connsiteX43" fmla="*/ 451641 w 544835"/>
                  <a:gd name="connsiteY43" fmla="*/ 287067 h 1522480"/>
                  <a:gd name="connsiteX44" fmla="*/ 446777 w 544835"/>
                  <a:gd name="connsiteY44" fmla="*/ 272475 h 1522480"/>
                  <a:gd name="connsiteX45" fmla="*/ 466232 w 544835"/>
                  <a:gd name="connsiteY45" fmla="*/ 243292 h 1522480"/>
                  <a:gd name="connsiteX46" fmla="*/ 505143 w 544835"/>
                  <a:gd name="connsiteY46" fmla="*/ 199518 h 1522480"/>
                  <a:gd name="connsiteX47" fmla="*/ 534326 w 544835"/>
                  <a:gd name="connsiteY47" fmla="*/ 180063 h 1522480"/>
                  <a:gd name="connsiteX48" fmla="*/ 544053 w 544835"/>
                  <a:gd name="connsiteY48" fmla="*/ 165471 h 1522480"/>
                  <a:gd name="connsiteX49" fmla="*/ 475960 w 544835"/>
                  <a:gd name="connsiteY49" fmla="*/ 150880 h 1522480"/>
                  <a:gd name="connsiteX50" fmla="*/ 461368 w 544835"/>
                  <a:gd name="connsiteY50" fmla="*/ 141152 h 1522480"/>
                  <a:gd name="connsiteX51" fmla="*/ 437049 w 544835"/>
                  <a:gd name="connsiteY51" fmla="*/ 136288 h 1522480"/>
                  <a:gd name="connsiteX52" fmla="*/ 432185 w 544835"/>
                  <a:gd name="connsiteY52" fmla="*/ 121697 h 1522480"/>
                  <a:gd name="connsiteX53" fmla="*/ 437049 w 544835"/>
                  <a:gd name="connsiteY53" fmla="*/ 73058 h 1522480"/>
                  <a:gd name="connsiteX54" fmla="*/ 461368 w 544835"/>
                  <a:gd name="connsiteY54" fmla="*/ 48739 h 1522480"/>
                  <a:gd name="connsiteX55" fmla="*/ 475960 w 544835"/>
                  <a:gd name="connsiteY55" fmla="*/ 43875 h 1522480"/>
                  <a:gd name="connsiteX56" fmla="*/ 505143 w 544835"/>
                  <a:gd name="connsiteY56" fmla="*/ 19556 h 1522480"/>
                  <a:gd name="connsiteX57" fmla="*/ 519734 w 544835"/>
                  <a:gd name="connsiteY57" fmla="*/ 9829 h 1522480"/>
                  <a:gd name="connsiteX58" fmla="*/ 495415 w 544835"/>
                  <a:gd name="connsiteY58" fmla="*/ 101 h 1522480"/>
                  <a:gd name="connsiteX0" fmla="*/ 81989 w 544835"/>
                  <a:gd name="connsiteY0" fmla="*/ 1522480 h 1522480"/>
                  <a:gd name="connsiteX1" fmla="*/ 86853 w 544835"/>
                  <a:gd name="connsiteY1" fmla="*/ 1498161 h 1522480"/>
                  <a:gd name="connsiteX2" fmla="*/ 91717 w 544835"/>
                  <a:gd name="connsiteY2" fmla="*/ 1396020 h 1522480"/>
                  <a:gd name="connsiteX3" fmla="*/ 101445 w 544835"/>
                  <a:gd name="connsiteY3" fmla="*/ 1366837 h 1522480"/>
                  <a:gd name="connsiteX4" fmla="*/ 106309 w 544835"/>
                  <a:gd name="connsiteY4" fmla="*/ 1352246 h 1522480"/>
                  <a:gd name="connsiteX5" fmla="*/ 111172 w 544835"/>
                  <a:gd name="connsiteY5" fmla="*/ 1337654 h 1522480"/>
                  <a:gd name="connsiteX6" fmla="*/ 169538 w 544835"/>
                  <a:gd name="connsiteY6" fmla="*/ 1289016 h 1522480"/>
                  <a:gd name="connsiteX7" fmla="*/ 203585 w 544835"/>
                  <a:gd name="connsiteY7" fmla="*/ 1279288 h 1522480"/>
                  <a:gd name="connsiteX8" fmla="*/ 193858 w 544835"/>
                  <a:gd name="connsiteY8" fmla="*/ 1240858 h 1522480"/>
                  <a:gd name="connsiteX9" fmla="*/ 179266 w 544835"/>
                  <a:gd name="connsiteY9" fmla="*/ 1211676 h 1522480"/>
                  <a:gd name="connsiteX10" fmla="*/ 150083 w 544835"/>
                  <a:gd name="connsiteY10" fmla="*/ 1212317 h 1522480"/>
                  <a:gd name="connsiteX11" fmla="*/ 110851 w 544835"/>
                  <a:gd name="connsiteY11" fmla="*/ 1187517 h 1522480"/>
                  <a:gd name="connsiteX12" fmla="*/ 101124 w 544835"/>
                  <a:gd name="connsiteY12" fmla="*/ 1208094 h 1522480"/>
                  <a:gd name="connsiteX13" fmla="*/ 76804 w 544835"/>
                  <a:gd name="connsiteY13" fmla="*/ 1159296 h 1522480"/>
                  <a:gd name="connsiteX14" fmla="*/ 47622 w 544835"/>
                  <a:gd name="connsiteY14" fmla="*/ 1124608 h 1522480"/>
                  <a:gd name="connsiteX15" fmla="*/ 27847 w 544835"/>
                  <a:gd name="connsiteY15" fmla="*/ 1080031 h 1522480"/>
                  <a:gd name="connsiteX16" fmla="*/ 18119 w 544835"/>
                  <a:gd name="connsiteY16" fmla="*/ 1050848 h 1522480"/>
                  <a:gd name="connsiteX17" fmla="*/ 13896 w 544835"/>
                  <a:gd name="connsiteY17" fmla="*/ 1002050 h 1522480"/>
                  <a:gd name="connsiteX18" fmla="*/ 18760 w 544835"/>
                  <a:gd name="connsiteY18" fmla="*/ 929092 h 1522480"/>
                  <a:gd name="connsiteX19" fmla="*/ 2886 w 544835"/>
                  <a:gd name="connsiteY19" fmla="*/ 904612 h 1522480"/>
                  <a:gd name="connsiteX20" fmla="*/ 62534 w 544835"/>
                  <a:gd name="connsiteY20" fmla="*/ 904773 h 1522480"/>
                  <a:gd name="connsiteX21" fmla="*/ 77126 w 544835"/>
                  <a:gd name="connsiteY21" fmla="*/ 899909 h 1522480"/>
                  <a:gd name="connsiteX22" fmla="*/ 135492 w 544835"/>
                  <a:gd name="connsiteY22" fmla="*/ 909637 h 1522480"/>
                  <a:gd name="connsiteX23" fmla="*/ 150083 w 544835"/>
                  <a:gd name="connsiteY23" fmla="*/ 919365 h 1522480"/>
                  <a:gd name="connsiteX24" fmla="*/ 114753 w 544835"/>
                  <a:gd name="connsiteY24" fmla="*/ 874788 h 1522480"/>
                  <a:gd name="connsiteX25" fmla="*/ 144579 w 544835"/>
                  <a:gd name="connsiteY25" fmla="*/ 865863 h 1522480"/>
                  <a:gd name="connsiteX26" fmla="*/ 164675 w 544835"/>
                  <a:gd name="connsiteY26" fmla="*/ 763722 h 1522480"/>
                  <a:gd name="connsiteX27" fmla="*/ 208449 w 544835"/>
                  <a:gd name="connsiteY27" fmla="*/ 724812 h 1522480"/>
                  <a:gd name="connsiteX28" fmla="*/ 227904 w 544835"/>
                  <a:gd name="connsiteY28" fmla="*/ 681037 h 1522480"/>
                  <a:gd name="connsiteX29" fmla="*/ 232768 w 544835"/>
                  <a:gd name="connsiteY29" fmla="*/ 666446 h 1522480"/>
                  <a:gd name="connsiteX30" fmla="*/ 257087 w 544835"/>
                  <a:gd name="connsiteY30" fmla="*/ 632399 h 1522480"/>
                  <a:gd name="connsiteX31" fmla="*/ 266815 w 544835"/>
                  <a:gd name="connsiteY31" fmla="*/ 617807 h 1522480"/>
                  <a:gd name="connsiteX32" fmla="*/ 271679 w 544835"/>
                  <a:gd name="connsiteY32" fmla="*/ 603216 h 1522480"/>
                  <a:gd name="connsiteX33" fmla="*/ 281406 w 544835"/>
                  <a:gd name="connsiteY33" fmla="*/ 583761 h 1522480"/>
                  <a:gd name="connsiteX34" fmla="*/ 305726 w 544835"/>
                  <a:gd name="connsiteY34" fmla="*/ 539986 h 1522480"/>
                  <a:gd name="connsiteX35" fmla="*/ 359228 w 544835"/>
                  <a:gd name="connsiteY35" fmla="*/ 515667 h 1522480"/>
                  <a:gd name="connsiteX36" fmla="*/ 388411 w 544835"/>
                  <a:gd name="connsiteY36" fmla="*/ 496212 h 1522480"/>
                  <a:gd name="connsiteX37" fmla="*/ 407866 w 544835"/>
                  <a:gd name="connsiteY37" fmla="*/ 467029 h 1522480"/>
                  <a:gd name="connsiteX38" fmla="*/ 417594 w 544835"/>
                  <a:gd name="connsiteY38" fmla="*/ 452437 h 1522480"/>
                  <a:gd name="connsiteX39" fmla="*/ 432185 w 544835"/>
                  <a:gd name="connsiteY39" fmla="*/ 408663 h 1522480"/>
                  <a:gd name="connsiteX40" fmla="*/ 437049 w 544835"/>
                  <a:gd name="connsiteY40" fmla="*/ 394071 h 1522480"/>
                  <a:gd name="connsiteX41" fmla="*/ 446777 w 544835"/>
                  <a:gd name="connsiteY41" fmla="*/ 360024 h 1522480"/>
                  <a:gd name="connsiteX42" fmla="*/ 471096 w 544835"/>
                  <a:gd name="connsiteY42" fmla="*/ 316250 h 1522480"/>
                  <a:gd name="connsiteX43" fmla="*/ 451641 w 544835"/>
                  <a:gd name="connsiteY43" fmla="*/ 287067 h 1522480"/>
                  <a:gd name="connsiteX44" fmla="*/ 446777 w 544835"/>
                  <a:gd name="connsiteY44" fmla="*/ 272475 h 1522480"/>
                  <a:gd name="connsiteX45" fmla="*/ 466232 w 544835"/>
                  <a:gd name="connsiteY45" fmla="*/ 243292 h 1522480"/>
                  <a:gd name="connsiteX46" fmla="*/ 505143 w 544835"/>
                  <a:gd name="connsiteY46" fmla="*/ 199518 h 1522480"/>
                  <a:gd name="connsiteX47" fmla="*/ 534326 w 544835"/>
                  <a:gd name="connsiteY47" fmla="*/ 180063 h 1522480"/>
                  <a:gd name="connsiteX48" fmla="*/ 544053 w 544835"/>
                  <a:gd name="connsiteY48" fmla="*/ 165471 h 1522480"/>
                  <a:gd name="connsiteX49" fmla="*/ 475960 w 544835"/>
                  <a:gd name="connsiteY49" fmla="*/ 150880 h 1522480"/>
                  <a:gd name="connsiteX50" fmla="*/ 461368 w 544835"/>
                  <a:gd name="connsiteY50" fmla="*/ 141152 h 1522480"/>
                  <a:gd name="connsiteX51" fmla="*/ 437049 w 544835"/>
                  <a:gd name="connsiteY51" fmla="*/ 136288 h 1522480"/>
                  <a:gd name="connsiteX52" fmla="*/ 432185 w 544835"/>
                  <a:gd name="connsiteY52" fmla="*/ 121697 h 1522480"/>
                  <a:gd name="connsiteX53" fmla="*/ 437049 w 544835"/>
                  <a:gd name="connsiteY53" fmla="*/ 73058 h 1522480"/>
                  <a:gd name="connsiteX54" fmla="*/ 461368 w 544835"/>
                  <a:gd name="connsiteY54" fmla="*/ 48739 h 1522480"/>
                  <a:gd name="connsiteX55" fmla="*/ 475960 w 544835"/>
                  <a:gd name="connsiteY55" fmla="*/ 43875 h 1522480"/>
                  <a:gd name="connsiteX56" fmla="*/ 505143 w 544835"/>
                  <a:gd name="connsiteY56" fmla="*/ 19556 h 1522480"/>
                  <a:gd name="connsiteX57" fmla="*/ 519734 w 544835"/>
                  <a:gd name="connsiteY57" fmla="*/ 9829 h 1522480"/>
                  <a:gd name="connsiteX58" fmla="*/ 495415 w 544835"/>
                  <a:gd name="connsiteY58" fmla="*/ 101 h 1522480"/>
                  <a:gd name="connsiteX0" fmla="*/ 81989 w 544835"/>
                  <a:gd name="connsiteY0" fmla="*/ 1522480 h 1522480"/>
                  <a:gd name="connsiteX1" fmla="*/ 86853 w 544835"/>
                  <a:gd name="connsiteY1" fmla="*/ 1498161 h 1522480"/>
                  <a:gd name="connsiteX2" fmla="*/ 91717 w 544835"/>
                  <a:gd name="connsiteY2" fmla="*/ 1396020 h 1522480"/>
                  <a:gd name="connsiteX3" fmla="*/ 101445 w 544835"/>
                  <a:gd name="connsiteY3" fmla="*/ 1366837 h 1522480"/>
                  <a:gd name="connsiteX4" fmla="*/ 106309 w 544835"/>
                  <a:gd name="connsiteY4" fmla="*/ 1352246 h 1522480"/>
                  <a:gd name="connsiteX5" fmla="*/ 111172 w 544835"/>
                  <a:gd name="connsiteY5" fmla="*/ 1337654 h 1522480"/>
                  <a:gd name="connsiteX6" fmla="*/ 169538 w 544835"/>
                  <a:gd name="connsiteY6" fmla="*/ 1289016 h 1522480"/>
                  <a:gd name="connsiteX7" fmla="*/ 203585 w 544835"/>
                  <a:gd name="connsiteY7" fmla="*/ 1279288 h 1522480"/>
                  <a:gd name="connsiteX8" fmla="*/ 193858 w 544835"/>
                  <a:gd name="connsiteY8" fmla="*/ 1240858 h 1522480"/>
                  <a:gd name="connsiteX9" fmla="*/ 179266 w 544835"/>
                  <a:gd name="connsiteY9" fmla="*/ 1211676 h 1522480"/>
                  <a:gd name="connsiteX10" fmla="*/ 150083 w 544835"/>
                  <a:gd name="connsiteY10" fmla="*/ 1212317 h 1522480"/>
                  <a:gd name="connsiteX11" fmla="*/ 110851 w 544835"/>
                  <a:gd name="connsiteY11" fmla="*/ 1187517 h 1522480"/>
                  <a:gd name="connsiteX12" fmla="*/ 101124 w 544835"/>
                  <a:gd name="connsiteY12" fmla="*/ 1208094 h 1522480"/>
                  <a:gd name="connsiteX13" fmla="*/ 76804 w 544835"/>
                  <a:gd name="connsiteY13" fmla="*/ 1159296 h 1522480"/>
                  <a:gd name="connsiteX14" fmla="*/ 47622 w 544835"/>
                  <a:gd name="connsiteY14" fmla="*/ 1124608 h 1522480"/>
                  <a:gd name="connsiteX15" fmla="*/ 27847 w 544835"/>
                  <a:gd name="connsiteY15" fmla="*/ 1080031 h 1522480"/>
                  <a:gd name="connsiteX16" fmla="*/ 18119 w 544835"/>
                  <a:gd name="connsiteY16" fmla="*/ 1050848 h 1522480"/>
                  <a:gd name="connsiteX17" fmla="*/ 13896 w 544835"/>
                  <a:gd name="connsiteY17" fmla="*/ 1002050 h 1522480"/>
                  <a:gd name="connsiteX18" fmla="*/ 18760 w 544835"/>
                  <a:gd name="connsiteY18" fmla="*/ 929092 h 1522480"/>
                  <a:gd name="connsiteX19" fmla="*/ 2886 w 544835"/>
                  <a:gd name="connsiteY19" fmla="*/ 904612 h 1522480"/>
                  <a:gd name="connsiteX20" fmla="*/ 62534 w 544835"/>
                  <a:gd name="connsiteY20" fmla="*/ 904773 h 1522480"/>
                  <a:gd name="connsiteX21" fmla="*/ 77126 w 544835"/>
                  <a:gd name="connsiteY21" fmla="*/ 899909 h 1522480"/>
                  <a:gd name="connsiteX22" fmla="*/ 135492 w 544835"/>
                  <a:gd name="connsiteY22" fmla="*/ 909637 h 1522480"/>
                  <a:gd name="connsiteX23" fmla="*/ 94817 w 544835"/>
                  <a:gd name="connsiteY23" fmla="*/ 889220 h 1522480"/>
                  <a:gd name="connsiteX24" fmla="*/ 114753 w 544835"/>
                  <a:gd name="connsiteY24" fmla="*/ 874788 h 1522480"/>
                  <a:gd name="connsiteX25" fmla="*/ 144579 w 544835"/>
                  <a:gd name="connsiteY25" fmla="*/ 865863 h 1522480"/>
                  <a:gd name="connsiteX26" fmla="*/ 164675 w 544835"/>
                  <a:gd name="connsiteY26" fmla="*/ 763722 h 1522480"/>
                  <a:gd name="connsiteX27" fmla="*/ 208449 w 544835"/>
                  <a:gd name="connsiteY27" fmla="*/ 724812 h 1522480"/>
                  <a:gd name="connsiteX28" fmla="*/ 227904 w 544835"/>
                  <a:gd name="connsiteY28" fmla="*/ 681037 h 1522480"/>
                  <a:gd name="connsiteX29" fmla="*/ 232768 w 544835"/>
                  <a:gd name="connsiteY29" fmla="*/ 666446 h 1522480"/>
                  <a:gd name="connsiteX30" fmla="*/ 257087 w 544835"/>
                  <a:gd name="connsiteY30" fmla="*/ 632399 h 1522480"/>
                  <a:gd name="connsiteX31" fmla="*/ 266815 w 544835"/>
                  <a:gd name="connsiteY31" fmla="*/ 617807 h 1522480"/>
                  <a:gd name="connsiteX32" fmla="*/ 271679 w 544835"/>
                  <a:gd name="connsiteY32" fmla="*/ 603216 h 1522480"/>
                  <a:gd name="connsiteX33" fmla="*/ 281406 w 544835"/>
                  <a:gd name="connsiteY33" fmla="*/ 583761 h 1522480"/>
                  <a:gd name="connsiteX34" fmla="*/ 305726 w 544835"/>
                  <a:gd name="connsiteY34" fmla="*/ 539986 h 1522480"/>
                  <a:gd name="connsiteX35" fmla="*/ 359228 w 544835"/>
                  <a:gd name="connsiteY35" fmla="*/ 515667 h 1522480"/>
                  <a:gd name="connsiteX36" fmla="*/ 388411 w 544835"/>
                  <a:gd name="connsiteY36" fmla="*/ 496212 h 1522480"/>
                  <a:gd name="connsiteX37" fmla="*/ 407866 w 544835"/>
                  <a:gd name="connsiteY37" fmla="*/ 467029 h 1522480"/>
                  <a:gd name="connsiteX38" fmla="*/ 417594 w 544835"/>
                  <a:gd name="connsiteY38" fmla="*/ 452437 h 1522480"/>
                  <a:gd name="connsiteX39" fmla="*/ 432185 w 544835"/>
                  <a:gd name="connsiteY39" fmla="*/ 408663 h 1522480"/>
                  <a:gd name="connsiteX40" fmla="*/ 437049 w 544835"/>
                  <a:gd name="connsiteY40" fmla="*/ 394071 h 1522480"/>
                  <a:gd name="connsiteX41" fmla="*/ 446777 w 544835"/>
                  <a:gd name="connsiteY41" fmla="*/ 360024 h 1522480"/>
                  <a:gd name="connsiteX42" fmla="*/ 471096 w 544835"/>
                  <a:gd name="connsiteY42" fmla="*/ 316250 h 1522480"/>
                  <a:gd name="connsiteX43" fmla="*/ 451641 w 544835"/>
                  <a:gd name="connsiteY43" fmla="*/ 287067 h 1522480"/>
                  <a:gd name="connsiteX44" fmla="*/ 446777 w 544835"/>
                  <a:gd name="connsiteY44" fmla="*/ 272475 h 1522480"/>
                  <a:gd name="connsiteX45" fmla="*/ 466232 w 544835"/>
                  <a:gd name="connsiteY45" fmla="*/ 243292 h 1522480"/>
                  <a:gd name="connsiteX46" fmla="*/ 505143 w 544835"/>
                  <a:gd name="connsiteY46" fmla="*/ 199518 h 1522480"/>
                  <a:gd name="connsiteX47" fmla="*/ 534326 w 544835"/>
                  <a:gd name="connsiteY47" fmla="*/ 180063 h 1522480"/>
                  <a:gd name="connsiteX48" fmla="*/ 544053 w 544835"/>
                  <a:gd name="connsiteY48" fmla="*/ 165471 h 1522480"/>
                  <a:gd name="connsiteX49" fmla="*/ 475960 w 544835"/>
                  <a:gd name="connsiteY49" fmla="*/ 150880 h 1522480"/>
                  <a:gd name="connsiteX50" fmla="*/ 461368 w 544835"/>
                  <a:gd name="connsiteY50" fmla="*/ 141152 h 1522480"/>
                  <a:gd name="connsiteX51" fmla="*/ 437049 w 544835"/>
                  <a:gd name="connsiteY51" fmla="*/ 136288 h 1522480"/>
                  <a:gd name="connsiteX52" fmla="*/ 432185 w 544835"/>
                  <a:gd name="connsiteY52" fmla="*/ 121697 h 1522480"/>
                  <a:gd name="connsiteX53" fmla="*/ 437049 w 544835"/>
                  <a:gd name="connsiteY53" fmla="*/ 73058 h 1522480"/>
                  <a:gd name="connsiteX54" fmla="*/ 461368 w 544835"/>
                  <a:gd name="connsiteY54" fmla="*/ 48739 h 1522480"/>
                  <a:gd name="connsiteX55" fmla="*/ 475960 w 544835"/>
                  <a:gd name="connsiteY55" fmla="*/ 43875 h 1522480"/>
                  <a:gd name="connsiteX56" fmla="*/ 505143 w 544835"/>
                  <a:gd name="connsiteY56" fmla="*/ 19556 h 1522480"/>
                  <a:gd name="connsiteX57" fmla="*/ 519734 w 544835"/>
                  <a:gd name="connsiteY57" fmla="*/ 9829 h 1522480"/>
                  <a:gd name="connsiteX58" fmla="*/ 495415 w 544835"/>
                  <a:gd name="connsiteY58" fmla="*/ 101 h 1522480"/>
                  <a:gd name="connsiteX0" fmla="*/ 81989 w 544835"/>
                  <a:gd name="connsiteY0" fmla="*/ 1522480 h 1522480"/>
                  <a:gd name="connsiteX1" fmla="*/ 86853 w 544835"/>
                  <a:gd name="connsiteY1" fmla="*/ 1498161 h 1522480"/>
                  <a:gd name="connsiteX2" fmla="*/ 91717 w 544835"/>
                  <a:gd name="connsiteY2" fmla="*/ 1396020 h 1522480"/>
                  <a:gd name="connsiteX3" fmla="*/ 101445 w 544835"/>
                  <a:gd name="connsiteY3" fmla="*/ 1366837 h 1522480"/>
                  <a:gd name="connsiteX4" fmla="*/ 106309 w 544835"/>
                  <a:gd name="connsiteY4" fmla="*/ 1352246 h 1522480"/>
                  <a:gd name="connsiteX5" fmla="*/ 111172 w 544835"/>
                  <a:gd name="connsiteY5" fmla="*/ 1337654 h 1522480"/>
                  <a:gd name="connsiteX6" fmla="*/ 169538 w 544835"/>
                  <a:gd name="connsiteY6" fmla="*/ 1289016 h 1522480"/>
                  <a:gd name="connsiteX7" fmla="*/ 203585 w 544835"/>
                  <a:gd name="connsiteY7" fmla="*/ 1279288 h 1522480"/>
                  <a:gd name="connsiteX8" fmla="*/ 193858 w 544835"/>
                  <a:gd name="connsiteY8" fmla="*/ 1240858 h 1522480"/>
                  <a:gd name="connsiteX9" fmla="*/ 179266 w 544835"/>
                  <a:gd name="connsiteY9" fmla="*/ 1211676 h 1522480"/>
                  <a:gd name="connsiteX10" fmla="*/ 150083 w 544835"/>
                  <a:gd name="connsiteY10" fmla="*/ 1212317 h 1522480"/>
                  <a:gd name="connsiteX11" fmla="*/ 110851 w 544835"/>
                  <a:gd name="connsiteY11" fmla="*/ 1187517 h 1522480"/>
                  <a:gd name="connsiteX12" fmla="*/ 101124 w 544835"/>
                  <a:gd name="connsiteY12" fmla="*/ 1208094 h 1522480"/>
                  <a:gd name="connsiteX13" fmla="*/ 76804 w 544835"/>
                  <a:gd name="connsiteY13" fmla="*/ 1159296 h 1522480"/>
                  <a:gd name="connsiteX14" fmla="*/ 47622 w 544835"/>
                  <a:gd name="connsiteY14" fmla="*/ 1124608 h 1522480"/>
                  <a:gd name="connsiteX15" fmla="*/ 27847 w 544835"/>
                  <a:gd name="connsiteY15" fmla="*/ 1080031 h 1522480"/>
                  <a:gd name="connsiteX16" fmla="*/ 18119 w 544835"/>
                  <a:gd name="connsiteY16" fmla="*/ 1050848 h 1522480"/>
                  <a:gd name="connsiteX17" fmla="*/ 13896 w 544835"/>
                  <a:gd name="connsiteY17" fmla="*/ 1002050 h 1522480"/>
                  <a:gd name="connsiteX18" fmla="*/ 18760 w 544835"/>
                  <a:gd name="connsiteY18" fmla="*/ 929092 h 1522480"/>
                  <a:gd name="connsiteX19" fmla="*/ 2886 w 544835"/>
                  <a:gd name="connsiteY19" fmla="*/ 904612 h 1522480"/>
                  <a:gd name="connsiteX20" fmla="*/ 62534 w 544835"/>
                  <a:gd name="connsiteY20" fmla="*/ 904773 h 1522480"/>
                  <a:gd name="connsiteX21" fmla="*/ 77126 w 544835"/>
                  <a:gd name="connsiteY21" fmla="*/ 899909 h 1522480"/>
                  <a:gd name="connsiteX22" fmla="*/ 135492 w 544835"/>
                  <a:gd name="connsiteY22" fmla="*/ 909637 h 1522480"/>
                  <a:gd name="connsiteX23" fmla="*/ 94817 w 544835"/>
                  <a:gd name="connsiteY23" fmla="*/ 889220 h 1522480"/>
                  <a:gd name="connsiteX24" fmla="*/ 114753 w 544835"/>
                  <a:gd name="connsiteY24" fmla="*/ 874788 h 1522480"/>
                  <a:gd name="connsiteX25" fmla="*/ 144579 w 544835"/>
                  <a:gd name="connsiteY25" fmla="*/ 865863 h 1522480"/>
                  <a:gd name="connsiteX26" fmla="*/ 164675 w 544835"/>
                  <a:gd name="connsiteY26" fmla="*/ 763722 h 1522480"/>
                  <a:gd name="connsiteX27" fmla="*/ 208449 w 544835"/>
                  <a:gd name="connsiteY27" fmla="*/ 724812 h 1522480"/>
                  <a:gd name="connsiteX28" fmla="*/ 227904 w 544835"/>
                  <a:gd name="connsiteY28" fmla="*/ 681037 h 1522480"/>
                  <a:gd name="connsiteX29" fmla="*/ 232768 w 544835"/>
                  <a:gd name="connsiteY29" fmla="*/ 666446 h 1522480"/>
                  <a:gd name="connsiteX30" fmla="*/ 257087 w 544835"/>
                  <a:gd name="connsiteY30" fmla="*/ 632399 h 1522480"/>
                  <a:gd name="connsiteX31" fmla="*/ 266815 w 544835"/>
                  <a:gd name="connsiteY31" fmla="*/ 617807 h 1522480"/>
                  <a:gd name="connsiteX32" fmla="*/ 271679 w 544835"/>
                  <a:gd name="connsiteY32" fmla="*/ 603216 h 1522480"/>
                  <a:gd name="connsiteX33" fmla="*/ 281406 w 544835"/>
                  <a:gd name="connsiteY33" fmla="*/ 583761 h 1522480"/>
                  <a:gd name="connsiteX34" fmla="*/ 305726 w 544835"/>
                  <a:gd name="connsiteY34" fmla="*/ 539986 h 1522480"/>
                  <a:gd name="connsiteX35" fmla="*/ 359228 w 544835"/>
                  <a:gd name="connsiteY35" fmla="*/ 515667 h 1522480"/>
                  <a:gd name="connsiteX36" fmla="*/ 388411 w 544835"/>
                  <a:gd name="connsiteY36" fmla="*/ 496212 h 1522480"/>
                  <a:gd name="connsiteX37" fmla="*/ 407866 w 544835"/>
                  <a:gd name="connsiteY37" fmla="*/ 467029 h 1522480"/>
                  <a:gd name="connsiteX38" fmla="*/ 417594 w 544835"/>
                  <a:gd name="connsiteY38" fmla="*/ 452437 h 1522480"/>
                  <a:gd name="connsiteX39" fmla="*/ 432185 w 544835"/>
                  <a:gd name="connsiteY39" fmla="*/ 408663 h 1522480"/>
                  <a:gd name="connsiteX40" fmla="*/ 437049 w 544835"/>
                  <a:gd name="connsiteY40" fmla="*/ 394071 h 1522480"/>
                  <a:gd name="connsiteX41" fmla="*/ 446777 w 544835"/>
                  <a:gd name="connsiteY41" fmla="*/ 360024 h 1522480"/>
                  <a:gd name="connsiteX42" fmla="*/ 471096 w 544835"/>
                  <a:gd name="connsiteY42" fmla="*/ 316250 h 1522480"/>
                  <a:gd name="connsiteX43" fmla="*/ 451641 w 544835"/>
                  <a:gd name="connsiteY43" fmla="*/ 287067 h 1522480"/>
                  <a:gd name="connsiteX44" fmla="*/ 446777 w 544835"/>
                  <a:gd name="connsiteY44" fmla="*/ 272475 h 1522480"/>
                  <a:gd name="connsiteX45" fmla="*/ 466232 w 544835"/>
                  <a:gd name="connsiteY45" fmla="*/ 243292 h 1522480"/>
                  <a:gd name="connsiteX46" fmla="*/ 505143 w 544835"/>
                  <a:gd name="connsiteY46" fmla="*/ 199518 h 1522480"/>
                  <a:gd name="connsiteX47" fmla="*/ 534326 w 544835"/>
                  <a:gd name="connsiteY47" fmla="*/ 180063 h 1522480"/>
                  <a:gd name="connsiteX48" fmla="*/ 544053 w 544835"/>
                  <a:gd name="connsiteY48" fmla="*/ 165471 h 1522480"/>
                  <a:gd name="connsiteX49" fmla="*/ 475960 w 544835"/>
                  <a:gd name="connsiteY49" fmla="*/ 150880 h 1522480"/>
                  <a:gd name="connsiteX50" fmla="*/ 461368 w 544835"/>
                  <a:gd name="connsiteY50" fmla="*/ 141152 h 1522480"/>
                  <a:gd name="connsiteX51" fmla="*/ 437049 w 544835"/>
                  <a:gd name="connsiteY51" fmla="*/ 136288 h 1522480"/>
                  <a:gd name="connsiteX52" fmla="*/ 432185 w 544835"/>
                  <a:gd name="connsiteY52" fmla="*/ 121697 h 1522480"/>
                  <a:gd name="connsiteX53" fmla="*/ 437049 w 544835"/>
                  <a:gd name="connsiteY53" fmla="*/ 73058 h 1522480"/>
                  <a:gd name="connsiteX54" fmla="*/ 461368 w 544835"/>
                  <a:gd name="connsiteY54" fmla="*/ 48739 h 1522480"/>
                  <a:gd name="connsiteX55" fmla="*/ 475960 w 544835"/>
                  <a:gd name="connsiteY55" fmla="*/ 43875 h 1522480"/>
                  <a:gd name="connsiteX56" fmla="*/ 505143 w 544835"/>
                  <a:gd name="connsiteY56" fmla="*/ 19556 h 1522480"/>
                  <a:gd name="connsiteX57" fmla="*/ 519734 w 544835"/>
                  <a:gd name="connsiteY57" fmla="*/ 9829 h 1522480"/>
                  <a:gd name="connsiteX58" fmla="*/ 495415 w 544835"/>
                  <a:gd name="connsiteY58" fmla="*/ 101 h 1522480"/>
                  <a:gd name="connsiteX0" fmla="*/ 81989 w 544835"/>
                  <a:gd name="connsiteY0" fmla="*/ 1522480 h 1522480"/>
                  <a:gd name="connsiteX1" fmla="*/ 86853 w 544835"/>
                  <a:gd name="connsiteY1" fmla="*/ 1498161 h 1522480"/>
                  <a:gd name="connsiteX2" fmla="*/ 91717 w 544835"/>
                  <a:gd name="connsiteY2" fmla="*/ 1396020 h 1522480"/>
                  <a:gd name="connsiteX3" fmla="*/ 101445 w 544835"/>
                  <a:gd name="connsiteY3" fmla="*/ 1366837 h 1522480"/>
                  <a:gd name="connsiteX4" fmla="*/ 106309 w 544835"/>
                  <a:gd name="connsiteY4" fmla="*/ 1352246 h 1522480"/>
                  <a:gd name="connsiteX5" fmla="*/ 111172 w 544835"/>
                  <a:gd name="connsiteY5" fmla="*/ 1337654 h 1522480"/>
                  <a:gd name="connsiteX6" fmla="*/ 169538 w 544835"/>
                  <a:gd name="connsiteY6" fmla="*/ 1289016 h 1522480"/>
                  <a:gd name="connsiteX7" fmla="*/ 203585 w 544835"/>
                  <a:gd name="connsiteY7" fmla="*/ 1279288 h 1522480"/>
                  <a:gd name="connsiteX8" fmla="*/ 193858 w 544835"/>
                  <a:gd name="connsiteY8" fmla="*/ 1240858 h 1522480"/>
                  <a:gd name="connsiteX9" fmla="*/ 179266 w 544835"/>
                  <a:gd name="connsiteY9" fmla="*/ 1211676 h 1522480"/>
                  <a:gd name="connsiteX10" fmla="*/ 150083 w 544835"/>
                  <a:gd name="connsiteY10" fmla="*/ 1212317 h 1522480"/>
                  <a:gd name="connsiteX11" fmla="*/ 110851 w 544835"/>
                  <a:gd name="connsiteY11" fmla="*/ 1187517 h 1522480"/>
                  <a:gd name="connsiteX12" fmla="*/ 101124 w 544835"/>
                  <a:gd name="connsiteY12" fmla="*/ 1208094 h 1522480"/>
                  <a:gd name="connsiteX13" fmla="*/ 76804 w 544835"/>
                  <a:gd name="connsiteY13" fmla="*/ 1159296 h 1522480"/>
                  <a:gd name="connsiteX14" fmla="*/ 47622 w 544835"/>
                  <a:gd name="connsiteY14" fmla="*/ 1124608 h 1522480"/>
                  <a:gd name="connsiteX15" fmla="*/ 27847 w 544835"/>
                  <a:gd name="connsiteY15" fmla="*/ 1080031 h 1522480"/>
                  <a:gd name="connsiteX16" fmla="*/ 18119 w 544835"/>
                  <a:gd name="connsiteY16" fmla="*/ 1050848 h 1522480"/>
                  <a:gd name="connsiteX17" fmla="*/ 13896 w 544835"/>
                  <a:gd name="connsiteY17" fmla="*/ 1002050 h 1522480"/>
                  <a:gd name="connsiteX18" fmla="*/ 18760 w 544835"/>
                  <a:gd name="connsiteY18" fmla="*/ 929092 h 1522480"/>
                  <a:gd name="connsiteX19" fmla="*/ 2886 w 544835"/>
                  <a:gd name="connsiteY19" fmla="*/ 904612 h 1522480"/>
                  <a:gd name="connsiteX20" fmla="*/ 62534 w 544835"/>
                  <a:gd name="connsiteY20" fmla="*/ 904773 h 1522480"/>
                  <a:gd name="connsiteX21" fmla="*/ 77126 w 544835"/>
                  <a:gd name="connsiteY21" fmla="*/ 899909 h 1522480"/>
                  <a:gd name="connsiteX22" fmla="*/ 100323 w 544835"/>
                  <a:gd name="connsiteY22" fmla="*/ 909637 h 1522480"/>
                  <a:gd name="connsiteX23" fmla="*/ 94817 w 544835"/>
                  <a:gd name="connsiteY23" fmla="*/ 889220 h 1522480"/>
                  <a:gd name="connsiteX24" fmla="*/ 114753 w 544835"/>
                  <a:gd name="connsiteY24" fmla="*/ 874788 h 1522480"/>
                  <a:gd name="connsiteX25" fmla="*/ 144579 w 544835"/>
                  <a:gd name="connsiteY25" fmla="*/ 865863 h 1522480"/>
                  <a:gd name="connsiteX26" fmla="*/ 164675 w 544835"/>
                  <a:gd name="connsiteY26" fmla="*/ 763722 h 1522480"/>
                  <a:gd name="connsiteX27" fmla="*/ 208449 w 544835"/>
                  <a:gd name="connsiteY27" fmla="*/ 724812 h 1522480"/>
                  <a:gd name="connsiteX28" fmla="*/ 227904 w 544835"/>
                  <a:gd name="connsiteY28" fmla="*/ 681037 h 1522480"/>
                  <a:gd name="connsiteX29" fmla="*/ 232768 w 544835"/>
                  <a:gd name="connsiteY29" fmla="*/ 666446 h 1522480"/>
                  <a:gd name="connsiteX30" fmla="*/ 257087 w 544835"/>
                  <a:gd name="connsiteY30" fmla="*/ 632399 h 1522480"/>
                  <a:gd name="connsiteX31" fmla="*/ 266815 w 544835"/>
                  <a:gd name="connsiteY31" fmla="*/ 617807 h 1522480"/>
                  <a:gd name="connsiteX32" fmla="*/ 271679 w 544835"/>
                  <a:gd name="connsiteY32" fmla="*/ 603216 h 1522480"/>
                  <a:gd name="connsiteX33" fmla="*/ 281406 w 544835"/>
                  <a:gd name="connsiteY33" fmla="*/ 583761 h 1522480"/>
                  <a:gd name="connsiteX34" fmla="*/ 305726 w 544835"/>
                  <a:gd name="connsiteY34" fmla="*/ 539986 h 1522480"/>
                  <a:gd name="connsiteX35" fmla="*/ 359228 w 544835"/>
                  <a:gd name="connsiteY35" fmla="*/ 515667 h 1522480"/>
                  <a:gd name="connsiteX36" fmla="*/ 388411 w 544835"/>
                  <a:gd name="connsiteY36" fmla="*/ 496212 h 1522480"/>
                  <a:gd name="connsiteX37" fmla="*/ 407866 w 544835"/>
                  <a:gd name="connsiteY37" fmla="*/ 467029 h 1522480"/>
                  <a:gd name="connsiteX38" fmla="*/ 417594 w 544835"/>
                  <a:gd name="connsiteY38" fmla="*/ 452437 h 1522480"/>
                  <a:gd name="connsiteX39" fmla="*/ 432185 w 544835"/>
                  <a:gd name="connsiteY39" fmla="*/ 408663 h 1522480"/>
                  <a:gd name="connsiteX40" fmla="*/ 437049 w 544835"/>
                  <a:gd name="connsiteY40" fmla="*/ 394071 h 1522480"/>
                  <a:gd name="connsiteX41" fmla="*/ 446777 w 544835"/>
                  <a:gd name="connsiteY41" fmla="*/ 360024 h 1522480"/>
                  <a:gd name="connsiteX42" fmla="*/ 471096 w 544835"/>
                  <a:gd name="connsiteY42" fmla="*/ 316250 h 1522480"/>
                  <a:gd name="connsiteX43" fmla="*/ 451641 w 544835"/>
                  <a:gd name="connsiteY43" fmla="*/ 287067 h 1522480"/>
                  <a:gd name="connsiteX44" fmla="*/ 446777 w 544835"/>
                  <a:gd name="connsiteY44" fmla="*/ 272475 h 1522480"/>
                  <a:gd name="connsiteX45" fmla="*/ 466232 w 544835"/>
                  <a:gd name="connsiteY45" fmla="*/ 243292 h 1522480"/>
                  <a:gd name="connsiteX46" fmla="*/ 505143 w 544835"/>
                  <a:gd name="connsiteY46" fmla="*/ 199518 h 1522480"/>
                  <a:gd name="connsiteX47" fmla="*/ 534326 w 544835"/>
                  <a:gd name="connsiteY47" fmla="*/ 180063 h 1522480"/>
                  <a:gd name="connsiteX48" fmla="*/ 544053 w 544835"/>
                  <a:gd name="connsiteY48" fmla="*/ 165471 h 1522480"/>
                  <a:gd name="connsiteX49" fmla="*/ 475960 w 544835"/>
                  <a:gd name="connsiteY49" fmla="*/ 150880 h 1522480"/>
                  <a:gd name="connsiteX50" fmla="*/ 461368 w 544835"/>
                  <a:gd name="connsiteY50" fmla="*/ 141152 h 1522480"/>
                  <a:gd name="connsiteX51" fmla="*/ 437049 w 544835"/>
                  <a:gd name="connsiteY51" fmla="*/ 136288 h 1522480"/>
                  <a:gd name="connsiteX52" fmla="*/ 432185 w 544835"/>
                  <a:gd name="connsiteY52" fmla="*/ 121697 h 1522480"/>
                  <a:gd name="connsiteX53" fmla="*/ 437049 w 544835"/>
                  <a:gd name="connsiteY53" fmla="*/ 73058 h 1522480"/>
                  <a:gd name="connsiteX54" fmla="*/ 461368 w 544835"/>
                  <a:gd name="connsiteY54" fmla="*/ 48739 h 1522480"/>
                  <a:gd name="connsiteX55" fmla="*/ 475960 w 544835"/>
                  <a:gd name="connsiteY55" fmla="*/ 43875 h 1522480"/>
                  <a:gd name="connsiteX56" fmla="*/ 505143 w 544835"/>
                  <a:gd name="connsiteY56" fmla="*/ 19556 h 1522480"/>
                  <a:gd name="connsiteX57" fmla="*/ 519734 w 544835"/>
                  <a:gd name="connsiteY57" fmla="*/ 9829 h 1522480"/>
                  <a:gd name="connsiteX58" fmla="*/ 495415 w 544835"/>
                  <a:gd name="connsiteY58" fmla="*/ 101 h 1522480"/>
                  <a:gd name="connsiteX0" fmla="*/ 81989 w 544835"/>
                  <a:gd name="connsiteY0" fmla="*/ 1522480 h 1522480"/>
                  <a:gd name="connsiteX1" fmla="*/ 86853 w 544835"/>
                  <a:gd name="connsiteY1" fmla="*/ 1498161 h 1522480"/>
                  <a:gd name="connsiteX2" fmla="*/ 91717 w 544835"/>
                  <a:gd name="connsiteY2" fmla="*/ 1396020 h 1522480"/>
                  <a:gd name="connsiteX3" fmla="*/ 101445 w 544835"/>
                  <a:gd name="connsiteY3" fmla="*/ 1366837 h 1522480"/>
                  <a:gd name="connsiteX4" fmla="*/ 106309 w 544835"/>
                  <a:gd name="connsiteY4" fmla="*/ 1352246 h 1522480"/>
                  <a:gd name="connsiteX5" fmla="*/ 111172 w 544835"/>
                  <a:gd name="connsiteY5" fmla="*/ 1337654 h 1522480"/>
                  <a:gd name="connsiteX6" fmla="*/ 169538 w 544835"/>
                  <a:gd name="connsiteY6" fmla="*/ 1289016 h 1522480"/>
                  <a:gd name="connsiteX7" fmla="*/ 203585 w 544835"/>
                  <a:gd name="connsiteY7" fmla="*/ 1279288 h 1522480"/>
                  <a:gd name="connsiteX8" fmla="*/ 193858 w 544835"/>
                  <a:gd name="connsiteY8" fmla="*/ 1240858 h 1522480"/>
                  <a:gd name="connsiteX9" fmla="*/ 179266 w 544835"/>
                  <a:gd name="connsiteY9" fmla="*/ 1211676 h 1522480"/>
                  <a:gd name="connsiteX10" fmla="*/ 150083 w 544835"/>
                  <a:gd name="connsiteY10" fmla="*/ 1212317 h 1522480"/>
                  <a:gd name="connsiteX11" fmla="*/ 110851 w 544835"/>
                  <a:gd name="connsiteY11" fmla="*/ 1187517 h 1522480"/>
                  <a:gd name="connsiteX12" fmla="*/ 101124 w 544835"/>
                  <a:gd name="connsiteY12" fmla="*/ 1208094 h 1522480"/>
                  <a:gd name="connsiteX13" fmla="*/ 76804 w 544835"/>
                  <a:gd name="connsiteY13" fmla="*/ 1159296 h 1522480"/>
                  <a:gd name="connsiteX14" fmla="*/ 47622 w 544835"/>
                  <a:gd name="connsiteY14" fmla="*/ 1124608 h 1522480"/>
                  <a:gd name="connsiteX15" fmla="*/ 27847 w 544835"/>
                  <a:gd name="connsiteY15" fmla="*/ 1080031 h 1522480"/>
                  <a:gd name="connsiteX16" fmla="*/ 18119 w 544835"/>
                  <a:gd name="connsiteY16" fmla="*/ 1050848 h 1522480"/>
                  <a:gd name="connsiteX17" fmla="*/ 13896 w 544835"/>
                  <a:gd name="connsiteY17" fmla="*/ 1002050 h 1522480"/>
                  <a:gd name="connsiteX18" fmla="*/ 18760 w 544835"/>
                  <a:gd name="connsiteY18" fmla="*/ 929092 h 1522480"/>
                  <a:gd name="connsiteX19" fmla="*/ 2886 w 544835"/>
                  <a:gd name="connsiteY19" fmla="*/ 904612 h 1522480"/>
                  <a:gd name="connsiteX20" fmla="*/ 62534 w 544835"/>
                  <a:gd name="connsiteY20" fmla="*/ 904773 h 1522480"/>
                  <a:gd name="connsiteX21" fmla="*/ 77126 w 544835"/>
                  <a:gd name="connsiteY21" fmla="*/ 899909 h 1522480"/>
                  <a:gd name="connsiteX22" fmla="*/ 100323 w 544835"/>
                  <a:gd name="connsiteY22" fmla="*/ 909637 h 1522480"/>
                  <a:gd name="connsiteX23" fmla="*/ 94817 w 544835"/>
                  <a:gd name="connsiteY23" fmla="*/ 889220 h 1522480"/>
                  <a:gd name="connsiteX24" fmla="*/ 114753 w 544835"/>
                  <a:gd name="connsiteY24" fmla="*/ 874788 h 1522480"/>
                  <a:gd name="connsiteX25" fmla="*/ 144579 w 544835"/>
                  <a:gd name="connsiteY25" fmla="*/ 865863 h 1522480"/>
                  <a:gd name="connsiteX26" fmla="*/ 164675 w 544835"/>
                  <a:gd name="connsiteY26" fmla="*/ 763722 h 1522480"/>
                  <a:gd name="connsiteX27" fmla="*/ 208449 w 544835"/>
                  <a:gd name="connsiteY27" fmla="*/ 724812 h 1522480"/>
                  <a:gd name="connsiteX28" fmla="*/ 227904 w 544835"/>
                  <a:gd name="connsiteY28" fmla="*/ 681037 h 1522480"/>
                  <a:gd name="connsiteX29" fmla="*/ 232768 w 544835"/>
                  <a:gd name="connsiteY29" fmla="*/ 666446 h 1522480"/>
                  <a:gd name="connsiteX30" fmla="*/ 257087 w 544835"/>
                  <a:gd name="connsiteY30" fmla="*/ 632399 h 1522480"/>
                  <a:gd name="connsiteX31" fmla="*/ 266815 w 544835"/>
                  <a:gd name="connsiteY31" fmla="*/ 617807 h 1522480"/>
                  <a:gd name="connsiteX32" fmla="*/ 271679 w 544835"/>
                  <a:gd name="connsiteY32" fmla="*/ 603216 h 1522480"/>
                  <a:gd name="connsiteX33" fmla="*/ 281406 w 544835"/>
                  <a:gd name="connsiteY33" fmla="*/ 583761 h 1522480"/>
                  <a:gd name="connsiteX34" fmla="*/ 305726 w 544835"/>
                  <a:gd name="connsiteY34" fmla="*/ 539986 h 1522480"/>
                  <a:gd name="connsiteX35" fmla="*/ 359228 w 544835"/>
                  <a:gd name="connsiteY35" fmla="*/ 515667 h 1522480"/>
                  <a:gd name="connsiteX36" fmla="*/ 388411 w 544835"/>
                  <a:gd name="connsiteY36" fmla="*/ 496212 h 1522480"/>
                  <a:gd name="connsiteX37" fmla="*/ 407866 w 544835"/>
                  <a:gd name="connsiteY37" fmla="*/ 467029 h 1522480"/>
                  <a:gd name="connsiteX38" fmla="*/ 417594 w 544835"/>
                  <a:gd name="connsiteY38" fmla="*/ 452437 h 1522480"/>
                  <a:gd name="connsiteX39" fmla="*/ 432185 w 544835"/>
                  <a:gd name="connsiteY39" fmla="*/ 408663 h 1522480"/>
                  <a:gd name="connsiteX40" fmla="*/ 437049 w 544835"/>
                  <a:gd name="connsiteY40" fmla="*/ 394071 h 1522480"/>
                  <a:gd name="connsiteX41" fmla="*/ 446777 w 544835"/>
                  <a:gd name="connsiteY41" fmla="*/ 360024 h 1522480"/>
                  <a:gd name="connsiteX42" fmla="*/ 471096 w 544835"/>
                  <a:gd name="connsiteY42" fmla="*/ 316250 h 1522480"/>
                  <a:gd name="connsiteX43" fmla="*/ 451641 w 544835"/>
                  <a:gd name="connsiteY43" fmla="*/ 287067 h 1522480"/>
                  <a:gd name="connsiteX44" fmla="*/ 446777 w 544835"/>
                  <a:gd name="connsiteY44" fmla="*/ 272475 h 1522480"/>
                  <a:gd name="connsiteX45" fmla="*/ 466232 w 544835"/>
                  <a:gd name="connsiteY45" fmla="*/ 243292 h 1522480"/>
                  <a:gd name="connsiteX46" fmla="*/ 505143 w 544835"/>
                  <a:gd name="connsiteY46" fmla="*/ 199518 h 1522480"/>
                  <a:gd name="connsiteX47" fmla="*/ 534326 w 544835"/>
                  <a:gd name="connsiteY47" fmla="*/ 180063 h 1522480"/>
                  <a:gd name="connsiteX48" fmla="*/ 544053 w 544835"/>
                  <a:gd name="connsiteY48" fmla="*/ 165471 h 1522480"/>
                  <a:gd name="connsiteX49" fmla="*/ 475960 w 544835"/>
                  <a:gd name="connsiteY49" fmla="*/ 150880 h 1522480"/>
                  <a:gd name="connsiteX50" fmla="*/ 461368 w 544835"/>
                  <a:gd name="connsiteY50" fmla="*/ 141152 h 1522480"/>
                  <a:gd name="connsiteX51" fmla="*/ 437049 w 544835"/>
                  <a:gd name="connsiteY51" fmla="*/ 136288 h 1522480"/>
                  <a:gd name="connsiteX52" fmla="*/ 432185 w 544835"/>
                  <a:gd name="connsiteY52" fmla="*/ 121697 h 1522480"/>
                  <a:gd name="connsiteX53" fmla="*/ 437049 w 544835"/>
                  <a:gd name="connsiteY53" fmla="*/ 73058 h 1522480"/>
                  <a:gd name="connsiteX54" fmla="*/ 461368 w 544835"/>
                  <a:gd name="connsiteY54" fmla="*/ 48739 h 1522480"/>
                  <a:gd name="connsiteX55" fmla="*/ 475960 w 544835"/>
                  <a:gd name="connsiteY55" fmla="*/ 43875 h 1522480"/>
                  <a:gd name="connsiteX56" fmla="*/ 505143 w 544835"/>
                  <a:gd name="connsiteY56" fmla="*/ 19556 h 1522480"/>
                  <a:gd name="connsiteX57" fmla="*/ 519734 w 544835"/>
                  <a:gd name="connsiteY57" fmla="*/ 9829 h 1522480"/>
                  <a:gd name="connsiteX58" fmla="*/ 495415 w 544835"/>
                  <a:gd name="connsiteY58" fmla="*/ 101 h 1522480"/>
                  <a:gd name="connsiteX0" fmla="*/ 81989 w 544835"/>
                  <a:gd name="connsiteY0" fmla="*/ 1522480 h 1522480"/>
                  <a:gd name="connsiteX1" fmla="*/ 86853 w 544835"/>
                  <a:gd name="connsiteY1" fmla="*/ 1498161 h 1522480"/>
                  <a:gd name="connsiteX2" fmla="*/ 91717 w 544835"/>
                  <a:gd name="connsiteY2" fmla="*/ 1396020 h 1522480"/>
                  <a:gd name="connsiteX3" fmla="*/ 101445 w 544835"/>
                  <a:gd name="connsiteY3" fmla="*/ 1366837 h 1522480"/>
                  <a:gd name="connsiteX4" fmla="*/ 106309 w 544835"/>
                  <a:gd name="connsiteY4" fmla="*/ 1352246 h 1522480"/>
                  <a:gd name="connsiteX5" fmla="*/ 111172 w 544835"/>
                  <a:gd name="connsiteY5" fmla="*/ 1337654 h 1522480"/>
                  <a:gd name="connsiteX6" fmla="*/ 169538 w 544835"/>
                  <a:gd name="connsiteY6" fmla="*/ 1289016 h 1522480"/>
                  <a:gd name="connsiteX7" fmla="*/ 203585 w 544835"/>
                  <a:gd name="connsiteY7" fmla="*/ 1279288 h 1522480"/>
                  <a:gd name="connsiteX8" fmla="*/ 193858 w 544835"/>
                  <a:gd name="connsiteY8" fmla="*/ 1240858 h 1522480"/>
                  <a:gd name="connsiteX9" fmla="*/ 179266 w 544835"/>
                  <a:gd name="connsiteY9" fmla="*/ 1211676 h 1522480"/>
                  <a:gd name="connsiteX10" fmla="*/ 150083 w 544835"/>
                  <a:gd name="connsiteY10" fmla="*/ 1212317 h 1522480"/>
                  <a:gd name="connsiteX11" fmla="*/ 110851 w 544835"/>
                  <a:gd name="connsiteY11" fmla="*/ 1187517 h 1522480"/>
                  <a:gd name="connsiteX12" fmla="*/ 101124 w 544835"/>
                  <a:gd name="connsiteY12" fmla="*/ 1208094 h 1522480"/>
                  <a:gd name="connsiteX13" fmla="*/ 76804 w 544835"/>
                  <a:gd name="connsiteY13" fmla="*/ 1159296 h 1522480"/>
                  <a:gd name="connsiteX14" fmla="*/ 47622 w 544835"/>
                  <a:gd name="connsiteY14" fmla="*/ 1124608 h 1522480"/>
                  <a:gd name="connsiteX15" fmla="*/ 27847 w 544835"/>
                  <a:gd name="connsiteY15" fmla="*/ 1080031 h 1522480"/>
                  <a:gd name="connsiteX16" fmla="*/ 18119 w 544835"/>
                  <a:gd name="connsiteY16" fmla="*/ 1050848 h 1522480"/>
                  <a:gd name="connsiteX17" fmla="*/ 13896 w 544835"/>
                  <a:gd name="connsiteY17" fmla="*/ 1002050 h 1522480"/>
                  <a:gd name="connsiteX18" fmla="*/ 18760 w 544835"/>
                  <a:gd name="connsiteY18" fmla="*/ 929092 h 1522480"/>
                  <a:gd name="connsiteX19" fmla="*/ 2886 w 544835"/>
                  <a:gd name="connsiteY19" fmla="*/ 904612 h 1522480"/>
                  <a:gd name="connsiteX20" fmla="*/ 62534 w 544835"/>
                  <a:gd name="connsiteY20" fmla="*/ 904773 h 1522480"/>
                  <a:gd name="connsiteX21" fmla="*/ 77126 w 544835"/>
                  <a:gd name="connsiteY21" fmla="*/ 899909 h 1522480"/>
                  <a:gd name="connsiteX22" fmla="*/ 100323 w 544835"/>
                  <a:gd name="connsiteY22" fmla="*/ 909637 h 1522480"/>
                  <a:gd name="connsiteX23" fmla="*/ 94817 w 544835"/>
                  <a:gd name="connsiteY23" fmla="*/ 889220 h 1522480"/>
                  <a:gd name="connsiteX24" fmla="*/ 134850 w 544835"/>
                  <a:gd name="connsiteY24" fmla="*/ 879812 h 1522480"/>
                  <a:gd name="connsiteX25" fmla="*/ 144579 w 544835"/>
                  <a:gd name="connsiteY25" fmla="*/ 865863 h 1522480"/>
                  <a:gd name="connsiteX26" fmla="*/ 164675 w 544835"/>
                  <a:gd name="connsiteY26" fmla="*/ 763722 h 1522480"/>
                  <a:gd name="connsiteX27" fmla="*/ 208449 w 544835"/>
                  <a:gd name="connsiteY27" fmla="*/ 724812 h 1522480"/>
                  <a:gd name="connsiteX28" fmla="*/ 227904 w 544835"/>
                  <a:gd name="connsiteY28" fmla="*/ 681037 h 1522480"/>
                  <a:gd name="connsiteX29" fmla="*/ 232768 w 544835"/>
                  <a:gd name="connsiteY29" fmla="*/ 666446 h 1522480"/>
                  <a:gd name="connsiteX30" fmla="*/ 257087 w 544835"/>
                  <a:gd name="connsiteY30" fmla="*/ 632399 h 1522480"/>
                  <a:gd name="connsiteX31" fmla="*/ 266815 w 544835"/>
                  <a:gd name="connsiteY31" fmla="*/ 617807 h 1522480"/>
                  <a:gd name="connsiteX32" fmla="*/ 271679 w 544835"/>
                  <a:gd name="connsiteY32" fmla="*/ 603216 h 1522480"/>
                  <a:gd name="connsiteX33" fmla="*/ 281406 w 544835"/>
                  <a:gd name="connsiteY33" fmla="*/ 583761 h 1522480"/>
                  <a:gd name="connsiteX34" fmla="*/ 305726 w 544835"/>
                  <a:gd name="connsiteY34" fmla="*/ 539986 h 1522480"/>
                  <a:gd name="connsiteX35" fmla="*/ 359228 w 544835"/>
                  <a:gd name="connsiteY35" fmla="*/ 515667 h 1522480"/>
                  <a:gd name="connsiteX36" fmla="*/ 388411 w 544835"/>
                  <a:gd name="connsiteY36" fmla="*/ 496212 h 1522480"/>
                  <a:gd name="connsiteX37" fmla="*/ 407866 w 544835"/>
                  <a:gd name="connsiteY37" fmla="*/ 467029 h 1522480"/>
                  <a:gd name="connsiteX38" fmla="*/ 417594 w 544835"/>
                  <a:gd name="connsiteY38" fmla="*/ 452437 h 1522480"/>
                  <a:gd name="connsiteX39" fmla="*/ 432185 w 544835"/>
                  <a:gd name="connsiteY39" fmla="*/ 408663 h 1522480"/>
                  <a:gd name="connsiteX40" fmla="*/ 437049 w 544835"/>
                  <a:gd name="connsiteY40" fmla="*/ 394071 h 1522480"/>
                  <a:gd name="connsiteX41" fmla="*/ 446777 w 544835"/>
                  <a:gd name="connsiteY41" fmla="*/ 360024 h 1522480"/>
                  <a:gd name="connsiteX42" fmla="*/ 471096 w 544835"/>
                  <a:gd name="connsiteY42" fmla="*/ 316250 h 1522480"/>
                  <a:gd name="connsiteX43" fmla="*/ 451641 w 544835"/>
                  <a:gd name="connsiteY43" fmla="*/ 287067 h 1522480"/>
                  <a:gd name="connsiteX44" fmla="*/ 446777 w 544835"/>
                  <a:gd name="connsiteY44" fmla="*/ 272475 h 1522480"/>
                  <a:gd name="connsiteX45" fmla="*/ 466232 w 544835"/>
                  <a:gd name="connsiteY45" fmla="*/ 243292 h 1522480"/>
                  <a:gd name="connsiteX46" fmla="*/ 505143 w 544835"/>
                  <a:gd name="connsiteY46" fmla="*/ 199518 h 1522480"/>
                  <a:gd name="connsiteX47" fmla="*/ 534326 w 544835"/>
                  <a:gd name="connsiteY47" fmla="*/ 180063 h 1522480"/>
                  <a:gd name="connsiteX48" fmla="*/ 544053 w 544835"/>
                  <a:gd name="connsiteY48" fmla="*/ 165471 h 1522480"/>
                  <a:gd name="connsiteX49" fmla="*/ 475960 w 544835"/>
                  <a:gd name="connsiteY49" fmla="*/ 150880 h 1522480"/>
                  <a:gd name="connsiteX50" fmla="*/ 461368 w 544835"/>
                  <a:gd name="connsiteY50" fmla="*/ 141152 h 1522480"/>
                  <a:gd name="connsiteX51" fmla="*/ 437049 w 544835"/>
                  <a:gd name="connsiteY51" fmla="*/ 136288 h 1522480"/>
                  <a:gd name="connsiteX52" fmla="*/ 432185 w 544835"/>
                  <a:gd name="connsiteY52" fmla="*/ 121697 h 1522480"/>
                  <a:gd name="connsiteX53" fmla="*/ 437049 w 544835"/>
                  <a:gd name="connsiteY53" fmla="*/ 73058 h 1522480"/>
                  <a:gd name="connsiteX54" fmla="*/ 461368 w 544835"/>
                  <a:gd name="connsiteY54" fmla="*/ 48739 h 1522480"/>
                  <a:gd name="connsiteX55" fmla="*/ 475960 w 544835"/>
                  <a:gd name="connsiteY55" fmla="*/ 43875 h 1522480"/>
                  <a:gd name="connsiteX56" fmla="*/ 505143 w 544835"/>
                  <a:gd name="connsiteY56" fmla="*/ 19556 h 1522480"/>
                  <a:gd name="connsiteX57" fmla="*/ 519734 w 544835"/>
                  <a:gd name="connsiteY57" fmla="*/ 9829 h 1522480"/>
                  <a:gd name="connsiteX58" fmla="*/ 495415 w 544835"/>
                  <a:gd name="connsiteY58" fmla="*/ 101 h 1522480"/>
                  <a:gd name="connsiteX0" fmla="*/ 81989 w 544835"/>
                  <a:gd name="connsiteY0" fmla="*/ 1522480 h 1522480"/>
                  <a:gd name="connsiteX1" fmla="*/ 86853 w 544835"/>
                  <a:gd name="connsiteY1" fmla="*/ 1498161 h 1522480"/>
                  <a:gd name="connsiteX2" fmla="*/ 91717 w 544835"/>
                  <a:gd name="connsiteY2" fmla="*/ 1396020 h 1522480"/>
                  <a:gd name="connsiteX3" fmla="*/ 101445 w 544835"/>
                  <a:gd name="connsiteY3" fmla="*/ 1366837 h 1522480"/>
                  <a:gd name="connsiteX4" fmla="*/ 106309 w 544835"/>
                  <a:gd name="connsiteY4" fmla="*/ 1352246 h 1522480"/>
                  <a:gd name="connsiteX5" fmla="*/ 111172 w 544835"/>
                  <a:gd name="connsiteY5" fmla="*/ 1337654 h 1522480"/>
                  <a:gd name="connsiteX6" fmla="*/ 169538 w 544835"/>
                  <a:gd name="connsiteY6" fmla="*/ 1289016 h 1522480"/>
                  <a:gd name="connsiteX7" fmla="*/ 203585 w 544835"/>
                  <a:gd name="connsiteY7" fmla="*/ 1279288 h 1522480"/>
                  <a:gd name="connsiteX8" fmla="*/ 193858 w 544835"/>
                  <a:gd name="connsiteY8" fmla="*/ 1240858 h 1522480"/>
                  <a:gd name="connsiteX9" fmla="*/ 179266 w 544835"/>
                  <a:gd name="connsiteY9" fmla="*/ 1211676 h 1522480"/>
                  <a:gd name="connsiteX10" fmla="*/ 150083 w 544835"/>
                  <a:gd name="connsiteY10" fmla="*/ 1212317 h 1522480"/>
                  <a:gd name="connsiteX11" fmla="*/ 110851 w 544835"/>
                  <a:gd name="connsiteY11" fmla="*/ 1187517 h 1522480"/>
                  <a:gd name="connsiteX12" fmla="*/ 101124 w 544835"/>
                  <a:gd name="connsiteY12" fmla="*/ 1208094 h 1522480"/>
                  <a:gd name="connsiteX13" fmla="*/ 76804 w 544835"/>
                  <a:gd name="connsiteY13" fmla="*/ 1159296 h 1522480"/>
                  <a:gd name="connsiteX14" fmla="*/ 47622 w 544835"/>
                  <a:gd name="connsiteY14" fmla="*/ 1124608 h 1522480"/>
                  <a:gd name="connsiteX15" fmla="*/ 27847 w 544835"/>
                  <a:gd name="connsiteY15" fmla="*/ 1080031 h 1522480"/>
                  <a:gd name="connsiteX16" fmla="*/ 18119 w 544835"/>
                  <a:gd name="connsiteY16" fmla="*/ 1050848 h 1522480"/>
                  <a:gd name="connsiteX17" fmla="*/ 13896 w 544835"/>
                  <a:gd name="connsiteY17" fmla="*/ 1002050 h 1522480"/>
                  <a:gd name="connsiteX18" fmla="*/ 18760 w 544835"/>
                  <a:gd name="connsiteY18" fmla="*/ 929092 h 1522480"/>
                  <a:gd name="connsiteX19" fmla="*/ 2886 w 544835"/>
                  <a:gd name="connsiteY19" fmla="*/ 904612 h 1522480"/>
                  <a:gd name="connsiteX20" fmla="*/ 62534 w 544835"/>
                  <a:gd name="connsiteY20" fmla="*/ 904773 h 1522480"/>
                  <a:gd name="connsiteX21" fmla="*/ 77126 w 544835"/>
                  <a:gd name="connsiteY21" fmla="*/ 899909 h 1522480"/>
                  <a:gd name="connsiteX22" fmla="*/ 90274 w 544835"/>
                  <a:gd name="connsiteY22" fmla="*/ 894565 h 1522480"/>
                  <a:gd name="connsiteX23" fmla="*/ 94817 w 544835"/>
                  <a:gd name="connsiteY23" fmla="*/ 889220 h 1522480"/>
                  <a:gd name="connsiteX24" fmla="*/ 134850 w 544835"/>
                  <a:gd name="connsiteY24" fmla="*/ 879812 h 1522480"/>
                  <a:gd name="connsiteX25" fmla="*/ 144579 w 544835"/>
                  <a:gd name="connsiteY25" fmla="*/ 865863 h 1522480"/>
                  <a:gd name="connsiteX26" fmla="*/ 164675 w 544835"/>
                  <a:gd name="connsiteY26" fmla="*/ 763722 h 1522480"/>
                  <a:gd name="connsiteX27" fmla="*/ 208449 w 544835"/>
                  <a:gd name="connsiteY27" fmla="*/ 724812 h 1522480"/>
                  <a:gd name="connsiteX28" fmla="*/ 227904 w 544835"/>
                  <a:gd name="connsiteY28" fmla="*/ 681037 h 1522480"/>
                  <a:gd name="connsiteX29" fmla="*/ 232768 w 544835"/>
                  <a:gd name="connsiteY29" fmla="*/ 666446 h 1522480"/>
                  <a:gd name="connsiteX30" fmla="*/ 257087 w 544835"/>
                  <a:gd name="connsiteY30" fmla="*/ 632399 h 1522480"/>
                  <a:gd name="connsiteX31" fmla="*/ 266815 w 544835"/>
                  <a:gd name="connsiteY31" fmla="*/ 617807 h 1522480"/>
                  <a:gd name="connsiteX32" fmla="*/ 271679 w 544835"/>
                  <a:gd name="connsiteY32" fmla="*/ 603216 h 1522480"/>
                  <a:gd name="connsiteX33" fmla="*/ 281406 w 544835"/>
                  <a:gd name="connsiteY33" fmla="*/ 583761 h 1522480"/>
                  <a:gd name="connsiteX34" fmla="*/ 305726 w 544835"/>
                  <a:gd name="connsiteY34" fmla="*/ 539986 h 1522480"/>
                  <a:gd name="connsiteX35" fmla="*/ 359228 w 544835"/>
                  <a:gd name="connsiteY35" fmla="*/ 515667 h 1522480"/>
                  <a:gd name="connsiteX36" fmla="*/ 388411 w 544835"/>
                  <a:gd name="connsiteY36" fmla="*/ 496212 h 1522480"/>
                  <a:gd name="connsiteX37" fmla="*/ 407866 w 544835"/>
                  <a:gd name="connsiteY37" fmla="*/ 467029 h 1522480"/>
                  <a:gd name="connsiteX38" fmla="*/ 417594 w 544835"/>
                  <a:gd name="connsiteY38" fmla="*/ 452437 h 1522480"/>
                  <a:gd name="connsiteX39" fmla="*/ 432185 w 544835"/>
                  <a:gd name="connsiteY39" fmla="*/ 408663 h 1522480"/>
                  <a:gd name="connsiteX40" fmla="*/ 437049 w 544835"/>
                  <a:gd name="connsiteY40" fmla="*/ 394071 h 1522480"/>
                  <a:gd name="connsiteX41" fmla="*/ 446777 w 544835"/>
                  <a:gd name="connsiteY41" fmla="*/ 360024 h 1522480"/>
                  <a:gd name="connsiteX42" fmla="*/ 471096 w 544835"/>
                  <a:gd name="connsiteY42" fmla="*/ 316250 h 1522480"/>
                  <a:gd name="connsiteX43" fmla="*/ 451641 w 544835"/>
                  <a:gd name="connsiteY43" fmla="*/ 287067 h 1522480"/>
                  <a:gd name="connsiteX44" fmla="*/ 446777 w 544835"/>
                  <a:gd name="connsiteY44" fmla="*/ 272475 h 1522480"/>
                  <a:gd name="connsiteX45" fmla="*/ 466232 w 544835"/>
                  <a:gd name="connsiteY45" fmla="*/ 243292 h 1522480"/>
                  <a:gd name="connsiteX46" fmla="*/ 505143 w 544835"/>
                  <a:gd name="connsiteY46" fmla="*/ 199518 h 1522480"/>
                  <a:gd name="connsiteX47" fmla="*/ 534326 w 544835"/>
                  <a:gd name="connsiteY47" fmla="*/ 180063 h 1522480"/>
                  <a:gd name="connsiteX48" fmla="*/ 544053 w 544835"/>
                  <a:gd name="connsiteY48" fmla="*/ 165471 h 1522480"/>
                  <a:gd name="connsiteX49" fmla="*/ 475960 w 544835"/>
                  <a:gd name="connsiteY49" fmla="*/ 150880 h 1522480"/>
                  <a:gd name="connsiteX50" fmla="*/ 461368 w 544835"/>
                  <a:gd name="connsiteY50" fmla="*/ 141152 h 1522480"/>
                  <a:gd name="connsiteX51" fmla="*/ 437049 w 544835"/>
                  <a:gd name="connsiteY51" fmla="*/ 136288 h 1522480"/>
                  <a:gd name="connsiteX52" fmla="*/ 432185 w 544835"/>
                  <a:gd name="connsiteY52" fmla="*/ 121697 h 1522480"/>
                  <a:gd name="connsiteX53" fmla="*/ 437049 w 544835"/>
                  <a:gd name="connsiteY53" fmla="*/ 73058 h 1522480"/>
                  <a:gd name="connsiteX54" fmla="*/ 461368 w 544835"/>
                  <a:gd name="connsiteY54" fmla="*/ 48739 h 1522480"/>
                  <a:gd name="connsiteX55" fmla="*/ 475960 w 544835"/>
                  <a:gd name="connsiteY55" fmla="*/ 43875 h 1522480"/>
                  <a:gd name="connsiteX56" fmla="*/ 505143 w 544835"/>
                  <a:gd name="connsiteY56" fmla="*/ 19556 h 1522480"/>
                  <a:gd name="connsiteX57" fmla="*/ 519734 w 544835"/>
                  <a:gd name="connsiteY57" fmla="*/ 9829 h 1522480"/>
                  <a:gd name="connsiteX58" fmla="*/ 495415 w 544835"/>
                  <a:gd name="connsiteY58" fmla="*/ 101 h 1522480"/>
                  <a:gd name="connsiteX0" fmla="*/ 81989 w 544835"/>
                  <a:gd name="connsiteY0" fmla="*/ 1522480 h 1522480"/>
                  <a:gd name="connsiteX1" fmla="*/ 86853 w 544835"/>
                  <a:gd name="connsiteY1" fmla="*/ 1498161 h 1522480"/>
                  <a:gd name="connsiteX2" fmla="*/ 91717 w 544835"/>
                  <a:gd name="connsiteY2" fmla="*/ 1396020 h 1522480"/>
                  <a:gd name="connsiteX3" fmla="*/ 101445 w 544835"/>
                  <a:gd name="connsiteY3" fmla="*/ 1366837 h 1522480"/>
                  <a:gd name="connsiteX4" fmla="*/ 106309 w 544835"/>
                  <a:gd name="connsiteY4" fmla="*/ 1352246 h 1522480"/>
                  <a:gd name="connsiteX5" fmla="*/ 111172 w 544835"/>
                  <a:gd name="connsiteY5" fmla="*/ 1337654 h 1522480"/>
                  <a:gd name="connsiteX6" fmla="*/ 169538 w 544835"/>
                  <a:gd name="connsiteY6" fmla="*/ 1289016 h 1522480"/>
                  <a:gd name="connsiteX7" fmla="*/ 203585 w 544835"/>
                  <a:gd name="connsiteY7" fmla="*/ 1279288 h 1522480"/>
                  <a:gd name="connsiteX8" fmla="*/ 193858 w 544835"/>
                  <a:gd name="connsiteY8" fmla="*/ 1240858 h 1522480"/>
                  <a:gd name="connsiteX9" fmla="*/ 179266 w 544835"/>
                  <a:gd name="connsiteY9" fmla="*/ 1211676 h 1522480"/>
                  <a:gd name="connsiteX10" fmla="*/ 150083 w 544835"/>
                  <a:gd name="connsiteY10" fmla="*/ 1212317 h 1522480"/>
                  <a:gd name="connsiteX11" fmla="*/ 110851 w 544835"/>
                  <a:gd name="connsiteY11" fmla="*/ 1187517 h 1522480"/>
                  <a:gd name="connsiteX12" fmla="*/ 91075 w 544835"/>
                  <a:gd name="connsiteY12" fmla="*/ 1182973 h 1522480"/>
                  <a:gd name="connsiteX13" fmla="*/ 76804 w 544835"/>
                  <a:gd name="connsiteY13" fmla="*/ 1159296 h 1522480"/>
                  <a:gd name="connsiteX14" fmla="*/ 47622 w 544835"/>
                  <a:gd name="connsiteY14" fmla="*/ 1124608 h 1522480"/>
                  <a:gd name="connsiteX15" fmla="*/ 27847 w 544835"/>
                  <a:gd name="connsiteY15" fmla="*/ 1080031 h 1522480"/>
                  <a:gd name="connsiteX16" fmla="*/ 18119 w 544835"/>
                  <a:gd name="connsiteY16" fmla="*/ 1050848 h 1522480"/>
                  <a:gd name="connsiteX17" fmla="*/ 13896 w 544835"/>
                  <a:gd name="connsiteY17" fmla="*/ 1002050 h 1522480"/>
                  <a:gd name="connsiteX18" fmla="*/ 18760 w 544835"/>
                  <a:gd name="connsiteY18" fmla="*/ 929092 h 1522480"/>
                  <a:gd name="connsiteX19" fmla="*/ 2886 w 544835"/>
                  <a:gd name="connsiteY19" fmla="*/ 904612 h 1522480"/>
                  <a:gd name="connsiteX20" fmla="*/ 62534 w 544835"/>
                  <a:gd name="connsiteY20" fmla="*/ 904773 h 1522480"/>
                  <a:gd name="connsiteX21" fmla="*/ 77126 w 544835"/>
                  <a:gd name="connsiteY21" fmla="*/ 899909 h 1522480"/>
                  <a:gd name="connsiteX22" fmla="*/ 90274 w 544835"/>
                  <a:gd name="connsiteY22" fmla="*/ 894565 h 1522480"/>
                  <a:gd name="connsiteX23" fmla="*/ 94817 w 544835"/>
                  <a:gd name="connsiteY23" fmla="*/ 889220 h 1522480"/>
                  <a:gd name="connsiteX24" fmla="*/ 134850 w 544835"/>
                  <a:gd name="connsiteY24" fmla="*/ 879812 h 1522480"/>
                  <a:gd name="connsiteX25" fmla="*/ 144579 w 544835"/>
                  <a:gd name="connsiteY25" fmla="*/ 865863 h 1522480"/>
                  <a:gd name="connsiteX26" fmla="*/ 164675 w 544835"/>
                  <a:gd name="connsiteY26" fmla="*/ 763722 h 1522480"/>
                  <a:gd name="connsiteX27" fmla="*/ 208449 w 544835"/>
                  <a:gd name="connsiteY27" fmla="*/ 724812 h 1522480"/>
                  <a:gd name="connsiteX28" fmla="*/ 227904 w 544835"/>
                  <a:gd name="connsiteY28" fmla="*/ 681037 h 1522480"/>
                  <a:gd name="connsiteX29" fmla="*/ 232768 w 544835"/>
                  <a:gd name="connsiteY29" fmla="*/ 666446 h 1522480"/>
                  <a:gd name="connsiteX30" fmla="*/ 257087 w 544835"/>
                  <a:gd name="connsiteY30" fmla="*/ 632399 h 1522480"/>
                  <a:gd name="connsiteX31" fmla="*/ 266815 w 544835"/>
                  <a:gd name="connsiteY31" fmla="*/ 617807 h 1522480"/>
                  <a:gd name="connsiteX32" fmla="*/ 271679 w 544835"/>
                  <a:gd name="connsiteY32" fmla="*/ 603216 h 1522480"/>
                  <a:gd name="connsiteX33" fmla="*/ 281406 w 544835"/>
                  <a:gd name="connsiteY33" fmla="*/ 583761 h 1522480"/>
                  <a:gd name="connsiteX34" fmla="*/ 305726 w 544835"/>
                  <a:gd name="connsiteY34" fmla="*/ 539986 h 1522480"/>
                  <a:gd name="connsiteX35" fmla="*/ 359228 w 544835"/>
                  <a:gd name="connsiteY35" fmla="*/ 515667 h 1522480"/>
                  <a:gd name="connsiteX36" fmla="*/ 388411 w 544835"/>
                  <a:gd name="connsiteY36" fmla="*/ 496212 h 1522480"/>
                  <a:gd name="connsiteX37" fmla="*/ 407866 w 544835"/>
                  <a:gd name="connsiteY37" fmla="*/ 467029 h 1522480"/>
                  <a:gd name="connsiteX38" fmla="*/ 417594 w 544835"/>
                  <a:gd name="connsiteY38" fmla="*/ 452437 h 1522480"/>
                  <a:gd name="connsiteX39" fmla="*/ 432185 w 544835"/>
                  <a:gd name="connsiteY39" fmla="*/ 408663 h 1522480"/>
                  <a:gd name="connsiteX40" fmla="*/ 437049 w 544835"/>
                  <a:gd name="connsiteY40" fmla="*/ 394071 h 1522480"/>
                  <a:gd name="connsiteX41" fmla="*/ 446777 w 544835"/>
                  <a:gd name="connsiteY41" fmla="*/ 360024 h 1522480"/>
                  <a:gd name="connsiteX42" fmla="*/ 471096 w 544835"/>
                  <a:gd name="connsiteY42" fmla="*/ 316250 h 1522480"/>
                  <a:gd name="connsiteX43" fmla="*/ 451641 w 544835"/>
                  <a:gd name="connsiteY43" fmla="*/ 287067 h 1522480"/>
                  <a:gd name="connsiteX44" fmla="*/ 446777 w 544835"/>
                  <a:gd name="connsiteY44" fmla="*/ 272475 h 1522480"/>
                  <a:gd name="connsiteX45" fmla="*/ 466232 w 544835"/>
                  <a:gd name="connsiteY45" fmla="*/ 243292 h 1522480"/>
                  <a:gd name="connsiteX46" fmla="*/ 505143 w 544835"/>
                  <a:gd name="connsiteY46" fmla="*/ 199518 h 1522480"/>
                  <a:gd name="connsiteX47" fmla="*/ 534326 w 544835"/>
                  <a:gd name="connsiteY47" fmla="*/ 180063 h 1522480"/>
                  <a:gd name="connsiteX48" fmla="*/ 544053 w 544835"/>
                  <a:gd name="connsiteY48" fmla="*/ 165471 h 1522480"/>
                  <a:gd name="connsiteX49" fmla="*/ 475960 w 544835"/>
                  <a:gd name="connsiteY49" fmla="*/ 150880 h 1522480"/>
                  <a:gd name="connsiteX50" fmla="*/ 461368 w 544835"/>
                  <a:gd name="connsiteY50" fmla="*/ 141152 h 1522480"/>
                  <a:gd name="connsiteX51" fmla="*/ 437049 w 544835"/>
                  <a:gd name="connsiteY51" fmla="*/ 136288 h 1522480"/>
                  <a:gd name="connsiteX52" fmla="*/ 432185 w 544835"/>
                  <a:gd name="connsiteY52" fmla="*/ 121697 h 1522480"/>
                  <a:gd name="connsiteX53" fmla="*/ 437049 w 544835"/>
                  <a:gd name="connsiteY53" fmla="*/ 73058 h 1522480"/>
                  <a:gd name="connsiteX54" fmla="*/ 461368 w 544835"/>
                  <a:gd name="connsiteY54" fmla="*/ 48739 h 1522480"/>
                  <a:gd name="connsiteX55" fmla="*/ 475960 w 544835"/>
                  <a:gd name="connsiteY55" fmla="*/ 43875 h 1522480"/>
                  <a:gd name="connsiteX56" fmla="*/ 505143 w 544835"/>
                  <a:gd name="connsiteY56" fmla="*/ 19556 h 1522480"/>
                  <a:gd name="connsiteX57" fmla="*/ 519734 w 544835"/>
                  <a:gd name="connsiteY57" fmla="*/ 9829 h 1522480"/>
                  <a:gd name="connsiteX58" fmla="*/ 495415 w 544835"/>
                  <a:gd name="connsiteY58" fmla="*/ 101 h 152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544835" h="1522480">
                    <a:moveTo>
                      <a:pt x="81989" y="1522480"/>
                    </a:moveTo>
                    <a:cubicBezTo>
                      <a:pt x="83610" y="1514374"/>
                      <a:pt x="86219" y="1506404"/>
                      <a:pt x="86853" y="1498161"/>
                    </a:cubicBezTo>
                    <a:cubicBezTo>
                      <a:pt x="89467" y="1464176"/>
                      <a:pt x="87953" y="1429897"/>
                      <a:pt x="91717" y="1396020"/>
                    </a:cubicBezTo>
                    <a:cubicBezTo>
                      <a:pt x="92849" y="1385829"/>
                      <a:pt x="98202" y="1376565"/>
                      <a:pt x="101445" y="1366837"/>
                    </a:cubicBezTo>
                    <a:lnTo>
                      <a:pt x="106309" y="1352246"/>
                    </a:lnTo>
                    <a:cubicBezTo>
                      <a:pt x="107930" y="1347382"/>
                      <a:pt x="107547" y="1341279"/>
                      <a:pt x="111172" y="1337654"/>
                    </a:cubicBezTo>
                    <a:cubicBezTo>
                      <a:pt x="124718" y="1324108"/>
                      <a:pt x="149223" y="1295788"/>
                      <a:pt x="169538" y="1289016"/>
                    </a:cubicBezTo>
                    <a:cubicBezTo>
                      <a:pt x="190472" y="1282038"/>
                      <a:pt x="179156" y="1285396"/>
                      <a:pt x="203585" y="1279288"/>
                    </a:cubicBezTo>
                    <a:cubicBezTo>
                      <a:pt x="199650" y="1251745"/>
                      <a:pt x="197911" y="1252127"/>
                      <a:pt x="193858" y="1240858"/>
                    </a:cubicBezTo>
                    <a:cubicBezTo>
                      <a:pt x="189805" y="1229589"/>
                      <a:pt x="186562" y="1216433"/>
                      <a:pt x="179266" y="1211676"/>
                    </a:cubicBezTo>
                    <a:cubicBezTo>
                      <a:pt x="171970" y="1206919"/>
                      <a:pt x="161485" y="1216343"/>
                      <a:pt x="150083" y="1212317"/>
                    </a:cubicBezTo>
                    <a:cubicBezTo>
                      <a:pt x="138681" y="1208291"/>
                      <a:pt x="120686" y="1192408"/>
                      <a:pt x="110851" y="1187517"/>
                    </a:cubicBezTo>
                    <a:cubicBezTo>
                      <a:pt x="101016" y="1182626"/>
                      <a:pt x="96749" y="1187676"/>
                      <a:pt x="91075" y="1182973"/>
                    </a:cubicBezTo>
                    <a:cubicBezTo>
                      <a:pt x="85401" y="1178270"/>
                      <a:pt x="84046" y="1169023"/>
                      <a:pt x="76804" y="1159296"/>
                    </a:cubicBezTo>
                    <a:cubicBezTo>
                      <a:pt x="69562" y="1149569"/>
                      <a:pt x="66480" y="1137179"/>
                      <a:pt x="47622" y="1124608"/>
                    </a:cubicBezTo>
                    <a:cubicBezTo>
                      <a:pt x="44380" y="1118123"/>
                      <a:pt x="32764" y="1092324"/>
                      <a:pt x="27847" y="1080031"/>
                    </a:cubicBezTo>
                    <a:cubicBezTo>
                      <a:pt x="22930" y="1067738"/>
                      <a:pt x="20444" y="1063845"/>
                      <a:pt x="18119" y="1050848"/>
                    </a:cubicBezTo>
                    <a:cubicBezTo>
                      <a:pt x="15794" y="1037851"/>
                      <a:pt x="22457" y="1027732"/>
                      <a:pt x="13896" y="1002050"/>
                    </a:cubicBezTo>
                    <a:cubicBezTo>
                      <a:pt x="15517" y="977731"/>
                      <a:pt x="20595" y="945332"/>
                      <a:pt x="18760" y="929092"/>
                    </a:cubicBezTo>
                    <a:cubicBezTo>
                      <a:pt x="16925" y="912852"/>
                      <a:pt x="-8400" y="907837"/>
                      <a:pt x="2886" y="904612"/>
                    </a:cubicBezTo>
                    <a:cubicBezTo>
                      <a:pt x="9313" y="902776"/>
                      <a:pt x="50161" y="905557"/>
                      <a:pt x="62534" y="904773"/>
                    </a:cubicBezTo>
                    <a:cubicBezTo>
                      <a:pt x="74907" y="903989"/>
                      <a:pt x="72262" y="901530"/>
                      <a:pt x="77126" y="899909"/>
                    </a:cubicBezTo>
                    <a:cubicBezTo>
                      <a:pt x="85705" y="900981"/>
                      <a:pt x="87326" y="896346"/>
                      <a:pt x="90274" y="894565"/>
                    </a:cubicBezTo>
                    <a:cubicBezTo>
                      <a:pt x="93222" y="892784"/>
                      <a:pt x="89953" y="885977"/>
                      <a:pt x="94817" y="889220"/>
                    </a:cubicBezTo>
                    <a:cubicBezTo>
                      <a:pt x="96438" y="882735"/>
                      <a:pt x="126556" y="883705"/>
                      <a:pt x="134850" y="879812"/>
                    </a:cubicBezTo>
                    <a:cubicBezTo>
                      <a:pt x="143144" y="875919"/>
                      <a:pt x="129369" y="926698"/>
                      <a:pt x="144579" y="865863"/>
                    </a:cubicBezTo>
                    <a:cubicBezTo>
                      <a:pt x="143022" y="847176"/>
                      <a:pt x="154030" y="787231"/>
                      <a:pt x="164675" y="763722"/>
                    </a:cubicBezTo>
                    <a:cubicBezTo>
                      <a:pt x="175320" y="740214"/>
                      <a:pt x="193371" y="734864"/>
                      <a:pt x="208449" y="724812"/>
                    </a:cubicBezTo>
                    <a:cubicBezTo>
                      <a:pt x="223865" y="701687"/>
                      <a:pt x="216327" y="715767"/>
                      <a:pt x="227904" y="681037"/>
                    </a:cubicBezTo>
                    <a:cubicBezTo>
                      <a:pt x="229525" y="676173"/>
                      <a:pt x="229924" y="670712"/>
                      <a:pt x="232768" y="666446"/>
                    </a:cubicBezTo>
                    <a:cubicBezTo>
                      <a:pt x="255694" y="632057"/>
                      <a:pt x="226922" y="674630"/>
                      <a:pt x="257087" y="632399"/>
                    </a:cubicBezTo>
                    <a:cubicBezTo>
                      <a:pt x="260485" y="627642"/>
                      <a:pt x="264201" y="623036"/>
                      <a:pt x="266815" y="617807"/>
                    </a:cubicBezTo>
                    <a:cubicBezTo>
                      <a:pt x="269108" y="613221"/>
                      <a:pt x="269659" y="607928"/>
                      <a:pt x="271679" y="603216"/>
                    </a:cubicBezTo>
                    <a:cubicBezTo>
                      <a:pt x="274535" y="596552"/>
                      <a:pt x="278550" y="590425"/>
                      <a:pt x="281406" y="583761"/>
                    </a:cubicBezTo>
                    <a:cubicBezTo>
                      <a:pt x="287116" y="570437"/>
                      <a:pt x="289927" y="545253"/>
                      <a:pt x="305726" y="539986"/>
                    </a:cubicBezTo>
                    <a:cubicBezTo>
                      <a:pt x="326384" y="533099"/>
                      <a:pt x="337482" y="530164"/>
                      <a:pt x="359228" y="515667"/>
                    </a:cubicBezTo>
                    <a:lnTo>
                      <a:pt x="388411" y="496212"/>
                    </a:lnTo>
                    <a:lnTo>
                      <a:pt x="407866" y="467029"/>
                    </a:lnTo>
                    <a:cubicBezTo>
                      <a:pt x="411109" y="462165"/>
                      <a:pt x="415746" y="457983"/>
                      <a:pt x="417594" y="452437"/>
                    </a:cubicBezTo>
                    <a:lnTo>
                      <a:pt x="432185" y="408663"/>
                    </a:lnTo>
                    <a:cubicBezTo>
                      <a:pt x="433806" y="403799"/>
                      <a:pt x="435805" y="399045"/>
                      <a:pt x="437049" y="394071"/>
                    </a:cubicBezTo>
                    <a:cubicBezTo>
                      <a:pt x="438194" y="389492"/>
                      <a:pt x="443606" y="365733"/>
                      <a:pt x="446777" y="360024"/>
                    </a:cubicBezTo>
                    <a:cubicBezTo>
                      <a:pt x="474652" y="309849"/>
                      <a:pt x="460090" y="349267"/>
                      <a:pt x="471096" y="316250"/>
                    </a:cubicBezTo>
                    <a:cubicBezTo>
                      <a:pt x="459530" y="281553"/>
                      <a:pt x="475930" y="323501"/>
                      <a:pt x="451641" y="287067"/>
                    </a:cubicBezTo>
                    <a:cubicBezTo>
                      <a:pt x="448797" y="282801"/>
                      <a:pt x="448398" y="277339"/>
                      <a:pt x="446777" y="272475"/>
                    </a:cubicBezTo>
                    <a:lnTo>
                      <a:pt x="466232" y="243292"/>
                    </a:lnTo>
                    <a:cubicBezTo>
                      <a:pt x="477927" y="225750"/>
                      <a:pt x="485158" y="212841"/>
                      <a:pt x="505143" y="199518"/>
                    </a:cubicBezTo>
                    <a:lnTo>
                      <a:pt x="534326" y="180063"/>
                    </a:lnTo>
                    <a:cubicBezTo>
                      <a:pt x="537568" y="175199"/>
                      <a:pt x="547705" y="170036"/>
                      <a:pt x="544053" y="165471"/>
                    </a:cubicBezTo>
                    <a:cubicBezTo>
                      <a:pt x="536351" y="155844"/>
                      <a:pt x="481855" y="151617"/>
                      <a:pt x="475960" y="150880"/>
                    </a:cubicBezTo>
                    <a:cubicBezTo>
                      <a:pt x="471096" y="147637"/>
                      <a:pt x="466842" y="143205"/>
                      <a:pt x="461368" y="141152"/>
                    </a:cubicBezTo>
                    <a:cubicBezTo>
                      <a:pt x="453628" y="138249"/>
                      <a:pt x="443927" y="140874"/>
                      <a:pt x="437049" y="136288"/>
                    </a:cubicBezTo>
                    <a:cubicBezTo>
                      <a:pt x="432783" y="133444"/>
                      <a:pt x="433806" y="126561"/>
                      <a:pt x="432185" y="121697"/>
                    </a:cubicBezTo>
                    <a:cubicBezTo>
                      <a:pt x="433806" y="105484"/>
                      <a:pt x="433385" y="88935"/>
                      <a:pt x="437049" y="73058"/>
                    </a:cubicBezTo>
                    <a:cubicBezTo>
                      <a:pt x="439586" y="62063"/>
                      <a:pt x="452347" y="53250"/>
                      <a:pt x="461368" y="48739"/>
                    </a:cubicBezTo>
                    <a:cubicBezTo>
                      <a:pt x="465954" y="46446"/>
                      <a:pt x="471374" y="46168"/>
                      <a:pt x="475960" y="43875"/>
                    </a:cubicBezTo>
                    <a:cubicBezTo>
                      <a:pt x="494074" y="34818"/>
                      <a:pt x="489007" y="33002"/>
                      <a:pt x="505143" y="19556"/>
                    </a:cubicBezTo>
                    <a:cubicBezTo>
                      <a:pt x="509634" y="15814"/>
                      <a:pt x="514870" y="13071"/>
                      <a:pt x="519734" y="9829"/>
                    </a:cubicBezTo>
                    <a:cubicBezTo>
                      <a:pt x="502445" y="-1698"/>
                      <a:pt x="510989" y="101"/>
                      <a:pt x="495415" y="101"/>
                    </a:cubicBezTo>
                  </a:path>
                </a:pathLst>
              </a:custGeom>
              <a:noFill/>
              <a:ln w="28575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grpSp>
          <p:nvGrpSpPr>
            <p:cNvPr id="51" name="グループ化 50"/>
            <p:cNvGrpSpPr/>
            <p:nvPr/>
          </p:nvGrpSpPr>
          <p:grpSpPr>
            <a:xfrm>
              <a:off x="2347894" y="1428329"/>
              <a:ext cx="2405380" cy="2676528"/>
              <a:chOff x="0" y="0"/>
              <a:chExt cx="2405445" cy="2676861"/>
            </a:xfrm>
          </p:grpSpPr>
          <p:grpSp>
            <p:nvGrpSpPr>
              <p:cNvPr id="52" name="グループ化 51"/>
              <p:cNvGrpSpPr/>
              <p:nvPr/>
            </p:nvGrpSpPr>
            <p:grpSpPr>
              <a:xfrm>
                <a:off x="0" y="0"/>
                <a:ext cx="2405445" cy="2676861"/>
                <a:chOff x="0" y="0"/>
                <a:chExt cx="2405445" cy="2676861"/>
              </a:xfrm>
            </p:grpSpPr>
            <p:sp>
              <p:nvSpPr>
                <p:cNvPr id="54" name="テキスト ボックス 12"/>
                <p:cNvSpPr txBox="1"/>
                <p:nvPr/>
              </p:nvSpPr>
              <p:spPr>
                <a:xfrm>
                  <a:off x="1516828" y="0"/>
                  <a:ext cx="700644" cy="29094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just">
                    <a:spcAft>
                      <a:spcPts val="0"/>
                    </a:spcAft>
                  </a:pPr>
                  <a:r>
                    <a:rPr lang="ja-JP" sz="900" kern="100">
                      <a:solidFill>
                        <a:srgbClr val="FF0000"/>
                      </a:solidFill>
                      <a:effectLst/>
                      <a:latin typeface="ＭＳ 明朝" panose="02020609040205080304" pitchFamily="17" charset="-128"/>
                      <a:ea typeface="ＭＳ 明朝" panose="02020609040205080304" pitchFamily="17" charset="-128"/>
                      <a:cs typeface="Times New Roman" panose="02020603050405020304" pitchFamily="18" charset="0"/>
                    </a:rPr>
                    <a:t>大水上山</a:t>
                  </a:r>
                  <a:endParaRPr lang="ja-JP" sz="1100" kern="100">
                    <a:effectLst/>
                    <a:latin typeface="ＭＳ 明朝" panose="02020609040205080304" pitchFamily="17" charset="-128"/>
                    <a:ea typeface="ＭＳ 明朝" panose="02020609040205080304" pitchFamily="17" charset="-128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55" name="グループ化 54"/>
                <p:cNvGrpSpPr/>
                <p:nvPr/>
              </p:nvGrpSpPr>
              <p:grpSpPr>
                <a:xfrm>
                  <a:off x="0" y="268941"/>
                  <a:ext cx="2405445" cy="2407920"/>
                  <a:chOff x="0" y="0"/>
                  <a:chExt cx="2405445" cy="2407920"/>
                </a:xfrm>
              </p:grpSpPr>
              <p:sp>
                <p:nvSpPr>
                  <p:cNvPr id="56" name="フリーフォーム 55"/>
                  <p:cNvSpPr/>
                  <p:nvPr/>
                </p:nvSpPr>
                <p:spPr>
                  <a:xfrm>
                    <a:off x="559278" y="0"/>
                    <a:ext cx="1846167" cy="2407920"/>
                  </a:xfrm>
                  <a:custGeom>
                    <a:avLst/>
                    <a:gdLst>
                      <a:gd name="connsiteX0" fmla="*/ 1213165 w 1629624"/>
                      <a:gd name="connsiteY0" fmla="*/ 1837854 h 2145672"/>
                      <a:gd name="connsiteX1" fmla="*/ 1149790 w 1629624"/>
                      <a:gd name="connsiteY1" fmla="*/ 1851434 h 2145672"/>
                      <a:gd name="connsiteX2" fmla="*/ 1131683 w 1629624"/>
                      <a:gd name="connsiteY2" fmla="*/ 1851434 h 2145672"/>
                      <a:gd name="connsiteX3" fmla="*/ 1041149 w 1629624"/>
                      <a:gd name="connsiteY3" fmla="*/ 1919335 h 2145672"/>
                      <a:gd name="connsiteX4" fmla="*/ 1009462 w 1629624"/>
                      <a:gd name="connsiteY4" fmla="*/ 1914808 h 2145672"/>
                      <a:gd name="connsiteX5" fmla="*/ 968721 w 1629624"/>
                      <a:gd name="connsiteY5" fmla="*/ 1932915 h 2145672"/>
                      <a:gd name="connsiteX6" fmla="*/ 927980 w 1629624"/>
                      <a:gd name="connsiteY6" fmla="*/ 1919335 h 2145672"/>
                      <a:gd name="connsiteX7" fmla="*/ 891767 w 1629624"/>
                      <a:gd name="connsiteY7" fmla="*/ 1919335 h 2145672"/>
                      <a:gd name="connsiteX8" fmla="*/ 873660 w 1629624"/>
                      <a:gd name="connsiteY8" fmla="*/ 1932915 h 2145672"/>
                      <a:gd name="connsiteX9" fmla="*/ 832919 w 1629624"/>
                      <a:gd name="connsiteY9" fmla="*/ 1928388 h 2145672"/>
                      <a:gd name="connsiteX10" fmla="*/ 760491 w 1629624"/>
                      <a:gd name="connsiteY10" fmla="*/ 1960075 h 2145672"/>
                      <a:gd name="connsiteX11" fmla="*/ 683537 w 1629624"/>
                      <a:gd name="connsiteY11" fmla="*/ 2046083 h 2145672"/>
                      <a:gd name="connsiteX12" fmla="*/ 642796 w 1629624"/>
                      <a:gd name="connsiteY12" fmla="*/ 2050610 h 2145672"/>
                      <a:gd name="connsiteX13" fmla="*/ 597529 w 1629624"/>
                      <a:gd name="connsiteY13" fmla="*/ 2037030 h 2145672"/>
                      <a:gd name="connsiteX14" fmla="*/ 574895 w 1629624"/>
                      <a:gd name="connsiteY14" fmla="*/ 2041557 h 2145672"/>
                      <a:gd name="connsiteX15" fmla="*/ 543208 w 1629624"/>
                      <a:gd name="connsiteY15" fmla="*/ 2104931 h 2145672"/>
                      <a:gd name="connsiteX16" fmla="*/ 511521 w 1629624"/>
                      <a:gd name="connsiteY16" fmla="*/ 2109458 h 2145672"/>
                      <a:gd name="connsiteX17" fmla="*/ 511521 w 1629624"/>
                      <a:gd name="connsiteY17" fmla="*/ 2145672 h 2145672"/>
                      <a:gd name="connsiteX18" fmla="*/ 475307 w 1629624"/>
                      <a:gd name="connsiteY18" fmla="*/ 2136618 h 2145672"/>
                      <a:gd name="connsiteX19" fmla="*/ 452674 w 1629624"/>
                      <a:gd name="connsiteY19" fmla="*/ 2086824 h 2145672"/>
                      <a:gd name="connsiteX20" fmla="*/ 402879 w 1629624"/>
                      <a:gd name="connsiteY20" fmla="*/ 2082297 h 2145672"/>
                      <a:gd name="connsiteX21" fmla="*/ 398353 w 1629624"/>
                      <a:gd name="connsiteY21" fmla="*/ 2064190 h 2145672"/>
                      <a:gd name="connsiteX22" fmla="*/ 380246 w 1629624"/>
                      <a:gd name="connsiteY22" fmla="*/ 2059664 h 2145672"/>
                      <a:gd name="connsiteX23" fmla="*/ 393826 w 1629624"/>
                      <a:gd name="connsiteY23" fmla="*/ 1982709 h 2145672"/>
                      <a:gd name="connsiteX24" fmla="*/ 384773 w 1629624"/>
                      <a:gd name="connsiteY24" fmla="*/ 1937442 h 2145672"/>
                      <a:gd name="connsiteX25" fmla="*/ 407406 w 1629624"/>
                      <a:gd name="connsiteY25" fmla="*/ 1878594 h 2145672"/>
                      <a:gd name="connsiteX26" fmla="*/ 375719 w 1629624"/>
                      <a:gd name="connsiteY26" fmla="*/ 1842380 h 2145672"/>
                      <a:gd name="connsiteX27" fmla="*/ 321398 w 1629624"/>
                      <a:gd name="connsiteY27" fmla="*/ 1837854 h 2145672"/>
                      <a:gd name="connsiteX28" fmla="*/ 312345 w 1629624"/>
                      <a:gd name="connsiteY28" fmla="*/ 1792586 h 2145672"/>
                      <a:gd name="connsiteX29" fmla="*/ 298765 w 1629624"/>
                      <a:gd name="connsiteY29" fmla="*/ 1765426 h 2145672"/>
                      <a:gd name="connsiteX30" fmla="*/ 384773 w 1629624"/>
                      <a:gd name="connsiteY30" fmla="*/ 1706578 h 2145672"/>
                      <a:gd name="connsiteX31" fmla="*/ 393826 w 1629624"/>
                      <a:gd name="connsiteY31" fmla="*/ 1679418 h 2145672"/>
                      <a:gd name="connsiteX32" fmla="*/ 357612 w 1629624"/>
                      <a:gd name="connsiteY32" fmla="*/ 1679418 h 2145672"/>
                      <a:gd name="connsiteX33" fmla="*/ 353085 w 1629624"/>
                      <a:gd name="connsiteY33" fmla="*/ 1625097 h 2145672"/>
                      <a:gd name="connsiteX34" fmla="*/ 334978 w 1629624"/>
                      <a:gd name="connsiteY34" fmla="*/ 1616044 h 2145672"/>
                      <a:gd name="connsiteX35" fmla="*/ 348559 w 1629624"/>
                      <a:gd name="connsiteY35" fmla="*/ 1552670 h 2145672"/>
                      <a:gd name="connsiteX36" fmla="*/ 411933 w 1629624"/>
                      <a:gd name="connsiteY36" fmla="*/ 1502875 h 2145672"/>
                      <a:gd name="connsiteX37" fmla="*/ 430040 w 1629624"/>
                      <a:gd name="connsiteY37" fmla="*/ 1362547 h 2145672"/>
                      <a:gd name="connsiteX38" fmla="*/ 416460 w 1629624"/>
                      <a:gd name="connsiteY38" fmla="*/ 1299173 h 2145672"/>
                      <a:gd name="connsiteX39" fmla="*/ 393826 w 1629624"/>
                      <a:gd name="connsiteY39" fmla="*/ 1267485 h 2145672"/>
                      <a:gd name="connsiteX40" fmla="*/ 344032 w 1629624"/>
                      <a:gd name="connsiteY40" fmla="*/ 1249378 h 2145672"/>
                      <a:gd name="connsiteX41" fmla="*/ 248971 w 1629624"/>
                      <a:gd name="connsiteY41" fmla="*/ 1267485 h 2145672"/>
                      <a:gd name="connsiteX42" fmla="*/ 230864 w 1629624"/>
                      <a:gd name="connsiteY42" fmla="*/ 1290119 h 2145672"/>
                      <a:gd name="connsiteX43" fmla="*/ 185596 w 1629624"/>
                      <a:gd name="connsiteY43" fmla="*/ 1267485 h 2145672"/>
                      <a:gd name="connsiteX44" fmla="*/ 149382 w 1629624"/>
                      <a:gd name="connsiteY44" fmla="*/ 1272012 h 2145672"/>
                      <a:gd name="connsiteX45" fmla="*/ 140329 w 1629624"/>
                      <a:gd name="connsiteY45" fmla="*/ 1299173 h 2145672"/>
                      <a:gd name="connsiteX46" fmla="*/ 108642 w 1629624"/>
                      <a:gd name="connsiteY46" fmla="*/ 1290119 h 2145672"/>
                      <a:gd name="connsiteX47" fmla="*/ 95062 w 1629624"/>
                      <a:gd name="connsiteY47" fmla="*/ 1262959 h 2145672"/>
                      <a:gd name="connsiteX48" fmla="*/ 9054 w 1629624"/>
                      <a:gd name="connsiteY48" fmla="*/ 1231272 h 2145672"/>
                      <a:gd name="connsiteX49" fmla="*/ 0 w 1629624"/>
                      <a:gd name="connsiteY49" fmla="*/ 1127157 h 2145672"/>
                      <a:gd name="connsiteX50" fmla="*/ 27161 w 1629624"/>
                      <a:gd name="connsiteY50" fmla="*/ 1036622 h 2145672"/>
                      <a:gd name="connsiteX51" fmla="*/ 58848 w 1629624"/>
                      <a:gd name="connsiteY51" fmla="*/ 937034 h 2145672"/>
                      <a:gd name="connsiteX52" fmla="*/ 95062 w 1629624"/>
                      <a:gd name="connsiteY52" fmla="*/ 891767 h 2145672"/>
                      <a:gd name="connsiteX53" fmla="*/ 122222 w 1629624"/>
                      <a:gd name="connsiteY53" fmla="*/ 828392 h 2145672"/>
                      <a:gd name="connsiteX54" fmla="*/ 221810 w 1629624"/>
                      <a:gd name="connsiteY54" fmla="*/ 783125 h 2145672"/>
                      <a:gd name="connsiteX55" fmla="*/ 203703 w 1629624"/>
                      <a:gd name="connsiteY55" fmla="*/ 724277 h 2145672"/>
                      <a:gd name="connsiteX56" fmla="*/ 262551 w 1629624"/>
                      <a:gd name="connsiteY56" fmla="*/ 701644 h 2145672"/>
                      <a:gd name="connsiteX57" fmla="*/ 303291 w 1629624"/>
                      <a:gd name="connsiteY57" fmla="*/ 710697 h 2145672"/>
                      <a:gd name="connsiteX58" fmla="*/ 325925 w 1629624"/>
                      <a:gd name="connsiteY58" fmla="*/ 679010 h 2145672"/>
                      <a:gd name="connsiteX59" fmla="*/ 353085 w 1629624"/>
                      <a:gd name="connsiteY59" fmla="*/ 697117 h 2145672"/>
                      <a:gd name="connsiteX60" fmla="*/ 362139 w 1629624"/>
                      <a:gd name="connsiteY60" fmla="*/ 679010 h 2145672"/>
                      <a:gd name="connsiteX61" fmla="*/ 434567 w 1629624"/>
                      <a:gd name="connsiteY61" fmla="*/ 733331 h 2145672"/>
                      <a:gd name="connsiteX62" fmla="*/ 470780 w 1629624"/>
                      <a:gd name="connsiteY62" fmla="*/ 683537 h 2145672"/>
                      <a:gd name="connsiteX63" fmla="*/ 457200 w 1629624"/>
                      <a:gd name="connsiteY63" fmla="*/ 647323 h 2145672"/>
                      <a:gd name="connsiteX64" fmla="*/ 484361 w 1629624"/>
                      <a:gd name="connsiteY64" fmla="*/ 629216 h 2145672"/>
                      <a:gd name="connsiteX65" fmla="*/ 525101 w 1629624"/>
                      <a:gd name="connsiteY65" fmla="*/ 638270 h 2145672"/>
                      <a:gd name="connsiteX66" fmla="*/ 538681 w 1629624"/>
                      <a:gd name="connsiteY66" fmla="*/ 593002 h 2145672"/>
                      <a:gd name="connsiteX67" fmla="*/ 642796 w 1629624"/>
                      <a:gd name="connsiteY67" fmla="*/ 629216 h 2145672"/>
                      <a:gd name="connsiteX68" fmla="*/ 674483 w 1629624"/>
                      <a:gd name="connsiteY68" fmla="*/ 602056 h 2145672"/>
                      <a:gd name="connsiteX69" fmla="*/ 683537 w 1629624"/>
                      <a:gd name="connsiteY69" fmla="*/ 588475 h 2145672"/>
                      <a:gd name="connsiteX70" fmla="*/ 706171 w 1629624"/>
                      <a:gd name="connsiteY70" fmla="*/ 588475 h 2145672"/>
                      <a:gd name="connsiteX71" fmla="*/ 719751 w 1629624"/>
                      <a:gd name="connsiteY71" fmla="*/ 516048 h 2145672"/>
                      <a:gd name="connsiteX72" fmla="*/ 701644 w 1629624"/>
                      <a:gd name="connsiteY72" fmla="*/ 475307 h 2145672"/>
                      <a:gd name="connsiteX73" fmla="*/ 769545 w 1629624"/>
                      <a:gd name="connsiteY73" fmla="*/ 475307 h 2145672"/>
                      <a:gd name="connsiteX74" fmla="*/ 814812 w 1629624"/>
                      <a:gd name="connsiteY74" fmla="*/ 461727 h 2145672"/>
                      <a:gd name="connsiteX75" fmla="*/ 837446 w 1629624"/>
                      <a:gd name="connsiteY75" fmla="*/ 461727 h 2145672"/>
                      <a:gd name="connsiteX76" fmla="*/ 887240 w 1629624"/>
                      <a:gd name="connsiteY76" fmla="*/ 439093 h 2145672"/>
                      <a:gd name="connsiteX77" fmla="*/ 855553 w 1629624"/>
                      <a:gd name="connsiteY77" fmla="*/ 398353 h 2145672"/>
                      <a:gd name="connsiteX78" fmla="*/ 869133 w 1629624"/>
                      <a:gd name="connsiteY78" fmla="*/ 362139 h 2145672"/>
                      <a:gd name="connsiteX79" fmla="*/ 900820 w 1629624"/>
                      <a:gd name="connsiteY79" fmla="*/ 330452 h 2145672"/>
                      <a:gd name="connsiteX80" fmla="*/ 964194 w 1629624"/>
                      <a:gd name="connsiteY80" fmla="*/ 334978 h 2145672"/>
                      <a:gd name="connsiteX81" fmla="*/ 964194 w 1629624"/>
                      <a:gd name="connsiteY81" fmla="*/ 253497 h 2145672"/>
                      <a:gd name="connsiteX82" fmla="*/ 941561 w 1629624"/>
                      <a:gd name="connsiteY82" fmla="*/ 203703 h 2145672"/>
                      <a:gd name="connsiteX83" fmla="*/ 946087 w 1629624"/>
                      <a:gd name="connsiteY83" fmla="*/ 158436 h 2145672"/>
                      <a:gd name="connsiteX84" fmla="*/ 1009462 w 1629624"/>
                      <a:gd name="connsiteY84" fmla="*/ 140329 h 2145672"/>
                      <a:gd name="connsiteX85" fmla="*/ 1054729 w 1629624"/>
                      <a:gd name="connsiteY85" fmla="*/ 140329 h 2145672"/>
                      <a:gd name="connsiteX86" fmla="*/ 1095470 w 1629624"/>
                      <a:gd name="connsiteY86" fmla="*/ 108642 h 2145672"/>
                      <a:gd name="connsiteX87" fmla="*/ 1149790 w 1629624"/>
                      <a:gd name="connsiteY87" fmla="*/ 90535 h 2145672"/>
                      <a:gd name="connsiteX88" fmla="*/ 1158844 w 1629624"/>
                      <a:gd name="connsiteY88" fmla="*/ 0 h 2145672"/>
                      <a:gd name="connsiteX89" fmla="*/ 1190531 w 1629624"/>
                      <a:gd name="connsiteY89" fmla="*/ 13580 h 2145672"/>
                      <a:gd name="connsiteX90" fmla="*/ 1204111 w 1629624"/>
                      <a:gd name="connsiteY90" fmla="*/ 67901 h 2145672"/>
                      <a:gd name="connsiteX91" fmla="*/ 1276539 w 1629624"/>
                      <a:gd name="connsiteY91" fmla="*/ 117695 h 2145672"/>
                      <a:gd name="connsiteX92" fmla="*/ 1281066 w 1629624"/>
                      <a:gd name="connsiteY92" fmla="*/ 167489 h 2145672"/>
                      <a:gd name="connsiteX93" fmla="*/ 1253905 w 1629624"/>
                      <a:gd name="connsiteY93" fmla="*/ 217283 h 2145672"/>
                      <a:gd name="connsiteX94" fmla="*/ 1272012 w 1629624"/>
                      <a:gd name="connsiteY94" fmla="*/ 258024 h 2145672"/>
                      <a:gd name="connsiteX95" fmla="*/ 1272012 w 1629624"/>
                      <a:gd name="connsiteY95" fmla="*/ 348559 h 2145672"/>
                      <a:gd name="connsiteX96" fmla="*/ 1407814 w 1629624"/>
                      <a:gd name="connsiteY96" fmla="*/ 316872 h 2145672"/>
                      <a:gd name="connsiteX97" fmla="*/ 1421394 w 1629624"/>
                      <a:gd name="connsiteY97" fmla="*/ 330452 h 2145672"/>
                      <a:gd name="connsiteX98" fmla="*/ 1430448 w 1629624"/>
                      <a:gd name="connsiteY98" fmla="*/ 294238 h 2145672"/>
                      <a:gd name="connsiteX99" fmla="*/ 1480242 w 1629624"/>
                      <a:gd name="connsiteY99" fmla="*/ 271604 h 2145672"/>
                      <a:gd name="connsiteX100" fmla="*/ 1466662 w 1629624"/>
                      <a:gd name="connsiteY100" fmla="*/ 235390 h 2145672"/>
                      <a:gd name="connsiteX101" fmla="*/ 1493822 w 1629624"/>
                      <a:gd name="connsiteY101" fmla="*/ 253497 h 2145672"/>
                      <a:gd name="connsiteX102" fmla="*/ 1525509 w 1629624"/>
                      <a:gd name="connsiteY102" fmla="*/ 267077 h 2145672"/>
                      <a:gd name="connsiteX103" fmla="*/ 1539089 w 1629624"/>
                      <a:gd name="connsiteY103" fmla="*/ 258024 h 2145672"/>
                      <a:gd name="connsiteX104" fmla="*/ 1557196 w 1629624"/>
                      <a:gd name="connsiteY104" fmla="*/ 289711 h 2145672"/>
                      <a:gd name="connsiteX105" fmla="*/ 1597937 w 1629624"/>
                      <a:gd name="connsiteY105" fmla="*/ 289711 h 2145672"/>
                      <a:gd name="connsiteX106" fmla="*/ 1629624 w 1629624"/>
                      <a:gd name="connsiteY106" fmla="*/ 298765 h 2145672"/>
                      <a:gd name="connsiteX107" fmla="*/ 1629624 w 1629624"/>
                      <a:gd name="connsiteY107" fmla="*/ 298765 h 2145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</a:cxnLst>
                    <a:rect l="l" t="t" r="r" b="b"/>
                    <a:pathLst>
                      <a:path w="1629624" h="2145672">
                        <a:moveTo>
                          <a:pt x="1213165" y="1837854"/>
                        </a:moveTo>
                        <a:lnTo>
                          <a:pt x="1149790" y="1851434"/>
                        </a:lnTo>
                        <a:lnTo>
                          <a:pt x="1131683" y="1851434"/>
                        </a:lnTo>
                        <a:lnTo>
                          <a:pt x="1041149" y="1919335"/>
                        </a:lnTo>
                        <a:lnTo>
                          <a:pt x="1009462" y="1914808"/>
                        </a:lnTo>
                        <a:lnTo>
                          <a:pt x="968721" y="1932915"/>
                        </a:lnTo>
                        <a:lnTo>
                          <a:pt x="927980" y="1919335"/>
                        </a:lnTo>
                        <a:lnTo>
                          <a:pt x="891767" y="1919335"/>
                        </a:lnTo>
                        <a:lnTo>
                          <a:pt x="873660" y="1932915"/>
                        </a:lnTo>
                        <a:lnTo>
                          <a:pt x="832919" y="1928388"/>
                        </a:lnTo>
                        <a:lnTo>
                          <a:pt x="760491" y="1960075"/>
                        </a:lnTo>
                        <a:lnTo>
                          <a:pt x="683537" y="2046083"/>
                        </a:lnTo>
                        <a:lnTo>
                          <a:pt x="642796" y="2050610"/>
                        </a:lnTo>
                        <a:lnTo>
                          <a:pt x="597529" y="2037030"/>
                        </a:lnTo>
                        <a:lnTo>
                          <a:pt x="574895" y="2041557"/>
                        </a:lnTo>
                        <a:lnTo>
                          <a:pt x="543208" y="2104931"/>
                        </a:lnTo>
                        <a:lnTo>
                          <a:pt x="511521" y="2109458"/>
                        </a:lnTo>
                        <a:lnTo>
                          <a:pt x="511521" y="2145672"/>
                        </a:lnTo>
                        <a:lnTo>
                          <a:pt x="475307" y="2136618"/>
                        </a:lnTo>
                        <a:lnTo>
                          <a:pt x="452674" y="2086824"/>
                        </a:lnTo>
                        <a:lnTo>
                          <a:pt x="402879" y="2082297"/>
                        </a:lnTo>
                        <a:lnTo>
                          <a:pt x="398353" y="2064190"/>
                        </a:lnTo>
                        <a:lnTo>
                          <a:pt x="380246" y="2059664"/>
                        </a:lnTo>
                        <a:lnTo>
                          <a:pt x="393826" y="1982709"/>
                        </a:lnTo>
                        <a:lnTo>
                          <a:pt x="384773" y="1937442"/>
                        </a:lnTo>
                        <a:lnTo>
                          <a:pt x="407406" y="1878594"/>
                        </a:lnTo>
                        <a:lnTo>
                          <a:pt x="375719" y="1842380"/>
                        </a:lnTo>
                        <a:lnTo>
                          <a:pt x="321398" y="1837854"/>
                        </a:lnTo>
                        <a:lnTo>
                          <a:pt x="312345" y="1792586"/>
                        </a:lnTo>
                        <a:lnTo>
                          <a:pt x="298765" y="1765426"/>
                        </a:lnTo>
                        <a:lnTo>
                          <a:pt x="384773" y="1706578"/>
                        </a:lnTo>
                        <a:lnTo>
                          <a:pt x="393826" y="1679418"/>
                        </a:lnTo>
                        <a:lnTo>
                          <a:pt x="357612" y="1679418"/>
                        </a:lnTo>
                        <a:lnTo>
                          <a:pt x="353085" y="1625097"/>
                        </a:lnTo>
                        <a:lnTo>
                          <a:pt x="334978" y="1616044"/>
                        </a:lnTo>
                        <a:lnTo>
                          <a:pt x="348559" y="1552670"/>
                        </a:lnTo>
                        <a:lnTo>
                          <a:pt x="411933" y="1502875"/>
                        </a:lnTo>
                        <a:lnTo>
                          <a:pt x="430040" y="1362547"/>
                        </a:lnTo>
                        <a:lnTo>
                          <a:pt x="416460" y="1299173"/>
                        </a:lnTo>
                        <a:lnTo>
                          <a:pt x="393826" y="1267485"/>
                        </a:lnTo>
                        <a:lnTo>
                          <a:pt x="344032" y="1249378"/>
                        </a:lnTo>
                        <a:lnTo>
                          <a:pt x="248971" y="1267485"/>
                        </a:lnTo>
                        <a:lnTo>
                          <a:pt x="230864" y="1290119"/>
                        </a:lnTo>
                        <a:lnTo>
                          <a:pt x="185596" y="1267485"/>
                        </a:lnTo>
                        <a:lnTo>
                          <a:pt x="149382" y="1272012"/>
                        </a:lnTo>
                        <a:lnTo>
                          <a:pt x="140329" y="1299173"/>
                        </a:lnTo>
                        <a:lnTo>
                          <a:pt x="108642" y="1290119"/>
                        </a:lnTo>
                        <a:lnTo>
                          <a:pt x="95062" y="1262959"/>
                        </a:lnTo>
                        <a:lnTo>
                          <a:pt x="9054" y="1231272"/>
                        </a:lnTo>
                        <a:lnTo>
                          <a:pt x="0" y="1127157"/>
                        </a:lnTo>
                        <a:lnTo>
                          <a:pt x="27161" y="1036622"/>
                        </a:lnTo>
                        <a:lnTo>
                          <a:pt x="58848" y="937034"/>
                        </a:lnTo>
                        <a:lnTo>
                          <a:pt x="95062" y="891767"/>
                        </a:lnTo>
                        <a:lnTo>
                          <a:pt x="122222" y="828392"/>
                        </a:lnTo>
                        <a:lnTo>
                          <a:pt x="221810" y="783125"/>
                        </a:lnTo>
                        <a:lnTo>
                          <a:pt x="203703" y="724277"/>
                        </a:lnTo>
                        <a:lnTo>
                          <a:pt x="262551" y="701644"/>
                        </a:lnTo>
                        <a:lnTo>
                          <a:pt x="303291" y="710697"/>
                        </a:lnTo>
                        <a:lnTo>
                          <a:pt x="325925" y="679010"/>
                        </a:lnTo>
                        <a:lnTo>
                          <a:pt x="353085" y="697117"/>
                        </a:lnTo>
                        <a:lnTo>
                          <a:pt x="362139" y="679010"/>
                        </a:lnTo>
                        <a:lnTo>
                          <a:pt x="434567" y="733331"/>
                        </a:lnTo>
                        <a:lnTo>
                          <a:pt x="470780" y="683537"/>
                        </a:lnTo>
                        <a:lnTo>
                          <a:pt x="457200" y="647323"/>
                        </a:lnTo>
                        <a:lnTo>
                          <a:pt x="484361" y="629216"/>
                        </a:lnTo>
                        <a:lnTo>
                          <a:pt x="525101" y="638270"/>
                        </a:lnTo>
                        <a:lnTo>
                          <a:pt x="538681" y="593002"/>
                        </a:lnTo>
                        <a:lnTo>
                          <a:pt x="642796" y="629216"/>
                        </a:lnTo>
                        <a:lnTo>
                          <a:pt x="674483" y="602056"/>
                        </a:lnTo>
                        <a:lnTo>
                          <a:pt x="683537" y="588475"/>
                        </a:lnTo>
                        <a:lnTo>
                          <a:pt x="706171" y="588475"/>
                        </a:lnTo>
                        <a:lnTo>
                          <a:pt x="719751" y="516048"/>
                        </a:lnTo>
                        <a:lnTo>
                          <a:pt x="701644" y="475307"/>
                        </a:lnTo>
                        <a:lnTo>
                          <a:pt x="769545" y="475307"/>
                        </a:lnTo>
                        <a:lnTo>
                          <a:pt x="814812" y="461727"/>
                        </a:lnTo>
                        <a:lnTo>
                          <a:pt x="837446" y="461727"/>
                        </a:lnTo>
                        <a:lnTo>
                          <a:pt x="887240" y="439093"/>
                        </a:lnTo>
                        <a:lnTo>
                          <a:pt x="855553" y="398353"/>
                        </a:lnTo>
                        <a:lnTo>
                          <a:pt x="869133" y="362139"/>
                        </a:lnTo>
                        <a:lnTo>
                          <a:pt x="900820" y="330452"/>
                        </a:lnTo>
                        <a:lnTo>
                          <a:pt x="964194" y="334978"/>
                        </a:lnTo>
                        <a:lnTo>
                          <a:pt x="964194" y="253497"/>
                        </a:lnTo>
                        <a:lnTo>
                          <a:pt x="941561" y="203703"/>
                        </a:lnTo>
                        <a:lnTo>
                          <a:pt x="946087" y="158436"/>
                        </a:lnTo>
                        <a:lnTo>
                          <a:pt x="1009462" y="140329"/>
                        </a:lnTo>
                        <a:lnTo>
                          <a:pt x="1054729" y="140329"/>
                        </a:lnTo>
                        <a:lnTo>
                          <a:pt x="1095470" y="108642"/>
                        </a:lnTo>
                        <a:lnTo>
                          <a:pt x="1149790" y="90535"/>
                        </a:lnTo>
                        <a:lnTo>
                          <a:pt x="1158844" y="0"/>
                        </a:lnTo>
                        <a:lnTo>
                          <a:pt x="1190531" y="13580"/>
                        </a:lnTo>
                        <a:lnTo>
                          <a:pt x="1204111" y="67901"/>
                        </a:lnTo>
                        <a:lnTo>
                          <a:pt x="1276539" y="117695"/>
                        </a:lnTo>
                        <a:lnTo>
                          <a:pt x="1281066" y="167489"/>
                        </a:lnTo>
                        <a:lnTo>
                          <a:pt x="1253905" y="217283"/>
                        </a:lnTo>
                        <a:lnTo>
                          <a:pt x="1272012" y="258024"/>
                        </a:lnTo>
                        <a:lnTo>
                          <a:pt x="1272012" y="348559"/>
                        </a:lnTo>
                        <a:lnTo>
                          <a:pt x="1407814" y="316872"/>
                        </a:lnTo>
                        <a:lnTo>
                          <a:pt x="1421394" y="330452"/>
                        </a:lnTo>
                        <a:lnTo>
                          <a:pt x="1430448" y="294238"/>
                        </a:lnTo>
                        <a:lnTo>
                          <a:pt x="1480242" y="271604"/>
                        </a:lnTo>
                        <a:lnTo>
                          <a:pt x="1466662" y="235390"/>
                        </a:lnTo>
                        <a:lnTo>
                          <a:pt x="1493822" y="253497"/>
                        </a:lnTo>
                        <a:lnTo>
                          <a:pt x="1525509" y="267077"/>
                        </a:lnTo>
                        <a:lnTo>
                          <a:pt x="1539089" y="258024"/>
                        </a:lnTo>
                        <a:lnTo>
                          <a:pt x="1557196" y="289711"/>
                        </a:lnTo>
                        <a:lnTo>
                          <a:pt x="1597937" y="289711"/>
                        </a:lnTo>
                        <a:lnTo>
                          <a:pt x="1629624" y="298765"/>
                        </a:lnTo>
                        <a:lnTo>
                          <a:pt x="1629624" y="298765"/>
                        </a:lnTo>
                      </a:path>
                    </a:pathLst>
                  </a:custGeom>
                  <a:noFill/>
                  <a:ln w="28575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57" name="角丸四角形吹き出し 56"/>
                  <p:cNvSpPr/>
                  <p:nvPr/>
                </p:nvSpPr>
                <p:spPr>
                  <a:xfrm rot="16200000">
                    <a:off x="-59287" y="597050"/>
                    <a:ext cx="650186" cy="531612"/>
                  </a:xfrm>
                  <a:prstGeom prst="wedgeRoundRectCallout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vert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ts val="1000"/>
                      </a:lnSpc>
                      <a:spcAft>
                        <a:spcPts val="0"/>
                      </a:spcAft>
                    </a:pPr>
                    <a:r>
                      <a:rPr lang="ja-JP" sz="900" kern="100" dirty="0">
                        <a:solidFill>
                          <a:srgbClr val="FF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  <a:cs typeface="Times New Roman" panose="02020603050405020304" pitchFamily="18" charset="0"/>
                      </a:rPr>
                      <a:t>八斗島地点の集水域</a:t>
                    </a:r>
                    <a:endParaRPr lang="ja-JP" sz="1100" kern="100" dirty="0">
                      <a:effectLst/>
                      <a:latin typeface="ＭＳ 明朝" panose="02020609040205080304" pitchFamily="17" charset="-128"/>
                      <a:ea typeface="ＭＳ 明朝" panose="02020609040205080304" pitchFamily="17" charset="-128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sp>
            <p:nvSpPr>
              <p:cNvPr id="53" name="二等辺三角形 52"/>
              <p:cNvSpPr/>
              <p:nvPr/>
            </p:nvSpPr>
            <p:spPr>
              <a:xfrm>
                <a:off x="1546827" y="370594"/>
                <a:ext cx="160317" cy="95003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ja-JP" altLang="en-US"/>
              </a:p>
            </p:txBody>
          </p:sp>
        </p:grpSp>
        <p:grpSp>
          <p:nvGrpSpPr>
            <p:cNvPr id="58" name="グループ化 57"/>
            <p:cNvGrpSpPr/>
            <p:nvPr/>
          </p:nvGrpSpPr>
          <p:grpSpPr>
            <a:xfrm>
              <a:off x="4182177" y="3515282"/>
              <a:ext cx="969645" cy="562610"/>
              <a:chOff x="0" y="0"/>
              <a:chExt cx="970210" cy="562936"/>
            </a:xfrm>
          </p:grpSpPr>
          <p:sp>
            <p:nvSpPr>
              <p:cNvPr id="59" name="テキスト ボックス 2"/>
              <p:cNvSpPr txBox="1"/>
              <p:nvPr/>
            </p:nvSpPr>
            <p:spPr>
              <a:xfrm>
                <a:off x="0" y="235132"/>
                <a:ext cx="970210" cy="327804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ja-JP" sz="900" kern="100" dirty="0">
                    <a:solidFill>
                      <a:srgbClr val="FF0000"/>
                    </a:solidFill>
                    <a:effectLst/>
                    <a:latin typeface="ＭＳ 明朝" panose="02020609040205080304" pitchFamily="17" charset="-128"/>
                    <a:ea typeface="ＭＳ 明朝" panose="02020609040205080304" pitchFamily="17" charset="-128"/>
                    <a:cs typeface="Times New Roman" panose="02020603050405020304" pitchFamily="18" charset="0"/>
                  </a:rPr>
                  <a:t>八斗島地点</a:t>
                </a:r>
                <a:endParaRPr lang="ja-JP" sz="1100" kern="100" dirty="0"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円/楕円 59"/>
              <p:cNvSpPr/>
              <p:nvPr/>
            </p:nvSpPr>
            <p:spPr>
              <a:xfrm>
                <a:off x="189411" y="0"/>
                <a:ext cx="45719" cy="4602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ja-JP" altLang="en-US"/>
              </a:p>
            </p:txBody>
          </p:sp>
          <p:cxnSp>
            <p:nvCxnSpPr>
              <p:cNvPr id="61" name="直線コネクタ 60"/>
              <p:cNvCxnSpPr/>
              <p:nvPr/>
            </p:nvCxnSpPr>
            <p:spPr>
              <a:xfrm>
                <a:off x="225334" y="39189"/>
                <a:ext cx="195943" cy="255319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517758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30BD3C7C-ACC4-4CB2-9391-0B98A186DE26}"/>
              </a:ext>
            </a:extLst>
          </p:cNvPr>
          <p:cNvSpPr/>
          <p:nvPr/>
        </p:nvSpPr>
        <p:spPr>
          <a:xfrm>
            <a:off x="0" y="0"/>
            <a:ext cx="9906000" cy="545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BE8662B4-A59A-4F0F-B26F-715FBF60DCA3}"/>
              </a:ext>
            </a:extLst>
          </p:cNvPr>
          <p:cNvSpPr txBox="1"/>
          <p:nvPr/>
        </p:nvSpPr>
        <p:spPr>
          <a:xfrm>
            <a:off x="813132" y="84271"/>
            <a:ext cx="8279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群馬県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板倉町立小学校　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防災教育学習指導計画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(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案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)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　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解説編　図面集</a:t>
            </a:r>
            <a:endParaRPr kumimoji="1" lang="ja-JP" altLang="en-US" sz="2000" b="1" dirty="0">
              <a:solidFill>
                <a:schemeClr val="bg1"/>
              </a:solidFill>
              <a:latin typeface="HGS教科書体" panose="02020600000000000000" pitchFamily="18" charset="-128"/>
              <a:ea typeface="HGS教科書体" panose="02020600000000000000" pitchFamily="18" charset="-128"/>
            </a:endParaRPr>
          </a:p>
        </p:txBody>
      </p:sp>
      <p:sp>
        <p:nvSpPr>
          <p:cNvPr id="29" name="テキスト ボックス 2">
            <a:extLst>
              <a:ext uri="{FF2B5EF4-FFF2-40B4-BE49-F238E27FC236}">
                <a16:creationId xmlns:a16="http://schemas.microsoft.com/office/drawing/2014/main" xmlns="" id="{750122D5-45E6-4B9D-B7B6-3E059EE03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3145" y="6333267"/>
            <a:ext cx="4443730" cy="55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※出典：関東地方整備局利根川上流河川事務所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HP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http://www.ktr.mlit.go.jp/tonejo/tonejo00189.html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http://www.ktr.mlit.go.jp/ktr_content/content/000669685.pdf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pic>
        <p:nvPicPr>
          <p:cNvPr id="14" name="図 1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84" y="2224985"/>
            <a:ext cx="3676650" cy="3614420"/>
          </a:xfrm>
          <a:prstGeom prst="rect">
            <a:avLst/>
          </a:prstGeom>
        </p:spPr>
      </p:pic>
      <p:pic>
        <p:nvPicPr>
          <p:cNvPr id="15" name="図 1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850" y="2041818"/>
            <a:ext cx="3475355" cy="407225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" name="表 15">
            <a:extLst>
              <a:ext uri="{FF2B5EF4-FFF2-40B4-BE49-F238E27FC236}">
                <a16:creationId xmlns:a16="http://schemas.microsoft.com/office/drawing/2014/main" xmlns="" id="{5E579C1E-5032-407F-B23C-8E651BE8B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1442140"/>
              </p:ext>
            </p:extLst>
          </p:nvPr>
        </p:nvGraphicFramePr>
        <p:xfrm>
          <a:off x="183659" y="686585"/>
          <a:ext cx="4402666" cy="1006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500">
                  <a:extLst>
                    <a:ext uri="{9D8B030D-6E8A-4147-A177-3AD203B41FA5}">
                      <a16:colId xmlns:a16="http://schemas.microsoft.com/office/drawing/2014/main" xmlns="" val="1295237371"/>
                    </a:ext>
                  </a:extLst>
                </a:gridCol>
                <a:gridCol w="3450166">
                  <a:extLst>
                    <a:ext uri="{9D8B030D-6E8A-4147-A177-3AD203B41FA5}">
                      <a16:colId xmlns:a16="http://schemas.microsoft.com/office/drawing/2014/main" xmlns="" val="1877838156"/>
                    </a:ext>
                  </a:extLst>
                </a:gridCol>
              </a:tblGrid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掲載ページ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2119303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大項目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2.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身近な利根川の洪水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335105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2.3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近年の洪水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4741792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2.3.1 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平成</a:t>
                      </a:r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27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年</a:t>
                      </a:r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9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月台風</a:t>
                      </a:r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18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7025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30BD3C7C-ACC4-4CB2-9391-0B98A186DE26}"/>
              </a:ext>
            </a:extLst>
          </p:cNvPr>
          <p:cNvSpPr/>
          <p:nvPr/>
        </p:nvSpPr>
        <p:spPr>
          <a:xfrm>
            <a:off x="0" y="0"/>
            <a:ext cx="9906000" cy="545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BE8662B4-A59A-4F0F-B26F-715FBF60DCA3}"/>
              </a:ext>
            </a:extLst>
          </p:cNvPr>
          <p:cNvSpPr txBox="1"/>
          <p:nvPr/>
        </p:nvSpPr>
        <p:spPr>
          <a:xfrm>
            <a:off x="813132" y="84271"/>
            <a:ext cx="8279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群馬県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板倉町立小学校　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防災教育学習指導計画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(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案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)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　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解説編　図面集</a:t>
            </a:r>
            <a:endParaRPr kumimoji="1" lang="ja-JP" altLang="en-US" sz="2000" b="1" dirty="0">
              <a:solidFill>
                <a:schemeClr val="bg1"/>
              </a:solidFill>
              <a:latin typeface="HGS教科書体" panose="02020600000000000000" pitchFamily="18" charset="-128"/>
              <a:ea typeface="HGS教科書体" panose="02020600000000000000" pitchFamily="18" charset="-128"/>
            </a:endParaRPr>
          </a:p>
        </p:txBody>
      </p:sp>
      <p:sp>
        <p:nvSpPr>
          <p:cNvPr id="29" name="テキスト ボックス 2">
            <a:extLst>
              <a:ext uri="{FF2B5EF4-FFF2-40B4-BE49-F238E27FC236}">
                <a16:creationId xmlns:a16="http://schemas.microsoft.com/office/drawing/2014/main" xmlns="" id="{750122D5-45E6-4B9D-B7B6-3E059EE03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3145" y="6333267"/>
            <a:ext cx="4443730" cy="55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※出典：関東地方整備局利根川上流河川事務所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HP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http://www.ktr.mlit.go.jp/tonejo/tonejo00189.html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http://www.ktr.mlit.go.jp/ktr_content/content/000669685.pdf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pic>
        <p:nvPicPr>
          <p:cNvPr id="8" name="図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1" y="2289261"/>
            <a:ext cx="4617929" cy="1272858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xmlns="" id="{D3747626-4F83-45E1-A19F-4DB5E85F2473}"/>
              </a:ext>
            </a:extLst>
          </p:cNvPr>
          <p:cNvSpPr txBox="1"/>
          <p:nvPr/>
        </p:nvSpPr>
        <p:spPr>
          <a:xfrm>
            <a:off x="206551" y="2074256"/>
            <a:ext cx="992580" cy="261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  <a:spcAft>
                <a:spcPts val="0"/>
              </a:spcAft>
            </a:pPr>
            <a:r>
              <a:rPr lang="zh-TW" altLang="en-US" sz="1050" kern="100" dirty="0">
                <a:latin typeface="+mn-ea"/>
                <a:cs typeface="Times New Roman" panose="02020603050405020304" pitchFamily="18" charset="0"/>
              </a:rPr>
              <a:t>栗橋（利根川）</a:t>
            </a:r>
            <a:endParaRPr lang="ja-JP" altLang="ja-JP" sz="1050" kern="100" dirty="0"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79" y="3777010"/>
            <a:ext cx="4614458" cy="1266043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xmlns="" id="{D3747626-4F83-45E1-A19F-4DB5E85F2473}"/>
              </a:ext>
            </a:extLst>
          </p:cNvPr>
          <p:cNvSpPr txBox="1"/>
          <p:nvPr/>
        </p:nvSpPr>
        <p:spPr>
          <a:xfrm>
            <a:off x="206551" y="3562119"/>
            <a:ext cx="1075937" cy="261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  <a:spcAft>
                <a:spcPts val="0"/>
              </a:spcAft>
            </a:pPr>
            <a:r>
              <a:rPr lang="zh-TW" altLang="en-US" sz="1050" kern="100" dirty="0">
                <a:latin typeface="+mn-ea"/>
                <a:cs typeface="Times New Roman" panose="02020603050405020304" pitchFamily="18" charset="0"/>
              </a:rPr>
              <a:t>古河</a:t>
            </a:r>
            <a:r>
              <a:rPr lang="en-US" altLang="zh-TW" sz="1050" kern="100" dirty="0">
                <a:latin typeface="+mn-ea"/>
                <a:cs typeface="Times New Roman" panose="02020603050405020304" pitchFamily="18" charset="0"/>
              </a:rPr>
              <a:t>(</a:t>
            </a:r>
            <a:r>
              <a:rPr lang="zh-TW" altLang="en-US" sz="1050" kern="100" dirty="0">
                <a:latin typeface="+mn-ea"/>
                <a:cs typeface="Times New Roman" panose="02020603050405020304" pitchFamily="18" charset="0"/>
              </a:rPr>
              <a:t>渡良瀬川</a:t>
            </a:r>
            <a:r>
              <a:rPr lang="en-US" altLang="zh-TW" sz="1050" kern="100" dirty="0">
                <a:latin typeface="+mn-ea"/>
                <a:cs typeface="Times New Roman" panose="02020603050405020304" pitchFamily="18" charset="0"/>
              </a:rPr>
              <a:t>)</a:t>
            </a:r>
            <a:endParaRPr lang="ja-JP" altLang="ja-JP" sz="1050" kern="100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xmlns="" id="{D3747626-4F83-45E1-A19F-4DB5E85F2473}"/>
              </a:ext>
            </a:extLst>
          </p:cNvPr>
          <p:cNvSpPr txBox="1"/>
          <p:nvPr/>
        </p:nvSpPr>
        <p:spPr>
          <a:xfrm>
            <a:off x="4935295" y="2070987"/>
            <a:ext cx="992580" cy="2649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  <a:spcAft>
                <a:spcPts val="0"/>
              </a:spcAft>
            </a:pPr>
            <a:r>
              <a:rPr lang="ja-JP" altLang="en-US" sz="1050" kern="100" dirty="0">
                <a:latin typeface="+mn-ea"/>
                <a:cs typeface="Times New Roman" panose="02020603050405020304" pitchFamily="18" charset="0"/>
              </a:rPr>
              <a:t>乙女（思川）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xmlns="" id="{D3747626-4F83-45E1-A19F-4DB5E85F2473}"/>
              </a:ext>
            </a:extLst>
          </p:cNvPr>
          <p:cNvSpPr txBox="1"/>
          <p:nvPr/>
        </p:nvSpPr>
        <p:spPr>
          <a:xfrm>
            <a:off x="4904107" y="3568486"/>
            <a:ext cx="992580" cy="261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  <a:spcAft>
                <a:spcPts val="0"/>
              </a:spcAft>
            </a:pPr>
            <a:r>
              <a:rPr lang="zh-TW" altLang="en-US" sz="1050" kern="100" dirty="0">
                <a:latin typeface="+mn-ea"/>
                <a:cs typeface="Times New Roman" panose="02020603050405020304" pitchFamily="18" charset="0"/>
              </a:rPr>
              <a:t>中里（巴波川）</a:t>
            </a:r>
            <a:endParaRPr lang="ja-JP" altLang="ja-JP" sz="1050" kern="100" dirty="0"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15" name="図 1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451" y="2289261"/>
            <a:ext cx="4508816" cy="1270621"/>
          </a:xfrm>
          <a:prstGeom prst="rect">
            <a:avLst/>
          </a:prstGeom>
        </p:spPr>
      </p:pic>
      <p:pic>
        <p:nvPicPr>
          <p:cNvPr id="16" name="図 1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76" y="3810861"/>
            <a:ext cx="4508816" cy="1234332"/>
          </a:xfrm>
          <a:prstGeom prst="rect">
            <a:avLst/>
          </a:prstGeom>
        </p:spPr>
      </p:pic>
      <p:graphicFrame>
        <p:nvGraphicFramePr>
          <p:cNvPr id="17" name="表 16">
            <a:extLst>
              <a:ext uri="{FF2B5EF4-FFF2-40B4-BE49-F238E27FC236}">
                <a16:creationId xmlns:a16="http://schemas.microsoft.com/office/drawing/2014/main" xmlns="" id="{5E579C1E-5032-407F-B23C-8E651BE8B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8405293"/>
              </p:ext>
            </p:extLst>
          </p:nvPr>
        </p:nvGraphicFramePr>
        <p:xfrm>
          <a:off x="183659" y="686585"/>
          <a:ext cx="4402666" cy="1006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500">
                  <a:extLst>
                    <a:ext uri="{9D8B030D-6E8A-4147-A177-3AD203B41FA5}">
                      <a16:colId xmlns:a16="http://schemas.microsoft.com/office/drawing/2014/main" xmlns="" val="1295237371"/>
                    </a:ext>
                  </a:extLst>
                </a:gridCol>
                <a:gridCol w="3450166">
                  <a:extLst>
                    <a:ext uri="{9D8B030D-6E8A-4147-A177-3AD203B41FA5}">
                      <a16:colId xmlns:a16="http://schemas.microsoft.com/office/drawing/2014/main" xmlns="" val="1877838156"/>
                    </a:ext>
                  </a:extLst>
                </a:gridCol>
              </a:tblGrid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掲載ページ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2119303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大項目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2.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身近な利根川の洪水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335105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2.3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近年の洪水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4741792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2.3.1 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平成</a:t>
                      </a:r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27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年</a:t>
                      </a:r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9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月台風</a:t>
                      </a:r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18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71674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30BD3C7C-ACC4-4CB2-9391-0B98A186DE26}"/>
              </a:ext>
            </a:extLst>
          </p:cNvPr>
          <p:cNvSpPr/>
          <p:nvPr/>
        </p:nvSpPr>
        <p:spPr>
          <a:xfrm>
            <a:off x="0" y="0"/>
            <a:ext cx="9906000" cy="545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BE8662B4-A59A-4F0F-B26F-715FBF60DCA3}"/>
              </a:ext>
            </a:extLst>
          </p:cNvPr>
          <p:cNvSpPr txBox="1"/>
          <p:nvPr/>
        </p:nvSpPr>
        <p:spPr>
          <a:xfrm>
            <a:off x="813132" y="84271"/>
            <a:ext cx="8279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群馬県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板倉町立小学校　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防災教育学習指導計画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(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案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)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　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解説編　図面集</a:t>
            </a:r>
            <a:endParaRPr kumimoji="1" lang="ja-JP" altLang="en-US" sz="2000" b="1" dirty="0">
              <a:solidFill>
                <a:schemeClr val="bg1"/>
              </a:solidFill>
              <a:latin typeface="HGS教科書体" panose="02020600000000000000" pitchFamily="18" charset="-128"/>
              <a:ea typeface="HGS教科書体" panose="02020600000000000000" pitchFamily="18" charset="-128"/>
            </a:endParaRPr>
          </a:p>
        </p:txBody>
      </p:sp>
      <p:sp>
        <p:nvSpPr>
          <p:cNvPr id="29" name="テキスト ボックス 2">
            <a:extLst>
              <a:ext uri="{FF2B5EF4-FFF2-40B4-BE49-F238E27FC236}">
                <a16:creationId xmlns:a16="http://schemas.microsoft.com/office/drawing/2014/main" xmlns="" id="{750122D5-45E6-4B9D-B7B6-3E059EE03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3145" y="6333267"/>
            <a:ext cx="4443730" cy="55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※出典：関東地方整備局利根川上流河川事務所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HP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http://www.ktr.mlit.go.jp/tonejo/tonejo00189.html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http://www.ktr.mlit.go.jp/ktr_content/content/000669685.pdf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pic>
        <p:nvPicPr>
          <p:cNvPr id="8" name="図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13" y="2895651"/>
            <a:ext cx="3271520" cy="2077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図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888" y="2646096"/>
            <a:ext cx="5344160" cy="257683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xmlns="" id="{D3747626-4F83-45E1-A19F-4DB5E85F2473}"/>
              </a:ext>
            </a:extLst>
          </p:cNvPr>
          <p:cNvSpPr txBox="1"/>
          <p:nvPr/>
        </p:nvSpPr>
        <p:spPr>
          <a:xfrm>
            <a:off x="4991910" y="2376325"/>
            <a:ext cx="362631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ja-JP" sz="1050" dirty="0"/>
              <a:t>利根川上流の基準観測所水位（平成</a:t>
            </a:r>
            <a:r>
              <a:rPr lang="en-US" altLang="ja-JP" sz="1050" dirty="0"/>
              <a:t>27</a:t>
            </a:r>
            <a:r>
              <a:rPr lang="ja-JP" altLang="ja-JP" sz="1050" dirty="0"/>
              <a:t>年</a:t>
            </a:r>
            <a:r>
              <a:rPr lang="en-US" altLang="ja-JP" sz="1050" dirty="0"/>
              <a:t>9</a:t>
            </a:r>
            <a:r>
              <a:rPr lang="ja-JP" altLang="ja-JP" sz="1050" dirty="0"/>
              <a:t>月の台風</a:t>
            </a:r>
            <a:r>
              <a:rPr lang="en-US" altLang="ja-JP" sz="1050" dirty="0"/>
              <a:t>18</a:t>
            </a:r>
            <a:r>
              <a:rPr lang="ja-JP" altLang="ja-JP" sz="1050" dirty="0"/>
              <a:t>号）</a:t>
            </a:r>
          </a:p>
        </p:txBody>
      </p:sp>
      <p:graphicFrame>
        <p:nvGraphicFramePr>
          <p:cNvPr id="13" name="表 12">
            <a:extLst>
              <a:ext uri="{FF2B5EF4-FFF2-40B4-BE49-F238E27FC236}">
                <a16:creationId xmlns:a16="http://schemas.microsoft.com/office/drawing/2014/main" xmlns="" id="{5E579C1E-5032-407F-B23C-8E651BE8B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827885"/>
              </p:ext>
            </p:extLst>
          </p:nvPr>
        </p:nvGraphicFramePr>
        <p:xfrm>
          <a:off x="183659" y="686585"/>
          <a:ext cx="4402666" cy="1006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500">
                  <a:extLst>
                    <a:ext uri="{9D8B030D-6E8A-4147-A177-3AD203B41FA5}">
                      <a16:colId xmlns:a16="http://schemas.microsoft.com/office/drawing/2014/main" xmlns="" val="1295237371"/>
                    </a:ext>
                  </a:extLst>
                </a:gridCol>
                <a:gridCol w="3450166">
                  <a:extLst>
                    <a:ext uri="{9D8B030D-6E8A-4147-A177-3AD203B41FA5}">
                      <a16:colId xmlns:a16="http://schemas.microsoft.com/office/drawing/2014/main" xmlns="" val="1877838156"/>
                    </a:ext>
                  </a:extLst>
                </a:gridCol>
              </a:tblGrid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掲載ページ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2119303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大項目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2.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身近な利根川の洪水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335105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2.3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近年の洪水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4741792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2.3.1 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平成</a:t>
                      </a:r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27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年</a:t>
                      </a:r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9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月台風</a:t>
                      </a:r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18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6624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30BD3C7C-ACC4-4CB2-9391-0B98A186DE26}"/>
              </a:ext>
            </a:extLst>
          </p:cNvPr>
          <p:cNvSpPr/>
          <p:nvPr/>
        </p:nvSpPr>
        <p:spPr>
          <a:xfrm>
            <a:off x="0" y="0"/>
            <a:ext cx="9906000" cy="545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BE8662B4-A59A-4F0F-B26F-715FBF60DCA3}"/>
              </a:ext>
            </a:extLst>
          </p:cNvPr>
          <p:cNvSpPr txBox="1"/>
          <p:nvPr/>
        </p:nvSpPr>
        <p:spPr>
          <a:xfrm>
            <a:off x="813132" y="84271"/>
            <a:ext cx="8279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群馬県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板倉町立小学校　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防災教育学習指導計画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(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案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)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　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解説編　図面集</a:t>
            </a:r>
            <a:endParaRPr kumimoji="1" lang="ja-JP" altLang="en-US" sz="2000" b="1" dirty="0">
              <a:solidFill>
                <a:schemeClr val="bg1"/>
              </a:solidFill>
              <a:latin typeface="HGS教科書体" panose="02020600000000000000" pitchFamily="18" charset="-128"/>
              <a:ea typeface="HGS教科書体" panose="02020600000000000000" pitchFamily="18" charset="-128"/>
            </a:endParaRPr>
          </a:p>
        </p:txBody>
      </p:sp>
      <p:sp>
        <p:nvSpPr>
          <p:cNvPr id="29" name="テキスト ボックス 2">
            <a:extLst>
              <a:ext uri="{FF2B5EF4-FFF2-40B4-BE49-F238E27FC236}">
                <a16:creationId xmlns:a16="http://schemas.microsoft.com/office/drawing/2014/main" xmlns="" id="{750122D5-45E6-4B9D-B7B6-3E059EE03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3145" y="6333267"/>
            <a:ext cx="4443730" cy="55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※出典：関東地方整備局利根川上流河川事務所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HP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http://www.ktr.mlit.go.jp/tonejo/tonejo00189.html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http://www.ktr.mlit.go.jp/ktr_content/content/000669685.pdf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xmlns="" id="{D3747626-4F83-45E1-A19F-4DB5E85F2473}"/>
              </a:ext>
            </a:extLst>
          </p:cNvPr>
          <p:cNvSpPr txBox="1"/>
          <p:nvPr/>
        </p:nvSpPr>
        <p:spPr>
          <a:xfrm>
            <a:off x="900854" y="5472721"/>
            <a:ext cx="4386137" cy="2649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  <a:spcAft>
                <a:spcPts val="0"/>
              </a:spcAft>
            </a:pPr>
            <a:r>
              <a:rPr lang="ja-JP" altLang="en-US" sz="1050" kern="100" dirty="0">
                <a:latin typeface="+mn-ea"/>
                <a:cs typeface="Times New Roman" panose="02020603050405020304" pitchFamily="18" charset="0"/>
              </a:rPr>
              <a:t>平成</a:t>
            </a:r>
            <a:r>
              <a:rPr lang="en-US" altLang="ja-JP" sz="1050" kern="100" dirty="0">
                <a:latin typeface="+mn-ea"/>
                <a:cs typeface="Times New Roman" panose="02020603050405020304" pitchFamily="18" charset="0"/>
              </a:rPr>
              <a:t>27</a:t>
            </a:r>
            <a:r>
              <a:rPr lang="ja-JP" altLang="en-US" sz="1050" kern="100" dirty="0">
                <a:latin typeface="+mn-ea"/>
                <a:cs typeface="Times New Roman" panose="02020603050405020304" pitchFamily="18" charset="0"/>
              </a:rPr>
              <a:t>年</a:t>
            </a:r>
            <a:r>
              <a:rPr lang="en-US" altLang="ja-JP" sz="1050" kern="100" dirty="0">
                <a:latin typeface="+mn-ea"/>
                <a:cs typeface="Times New Roman" panose="02020603050405020304" pitchFamily="18" charset="0"/>
              </a:rPr>
              <a:t>9</a:t>
            </a:r>
            <a:r>
              <a:rPr lang="ja-JP" altLang="en-US" sz="1050" kern="100" dirty="0">
                <a:latin typeface="+mn-ea"/>
                <a:cs typeface="Times New Roman" panose="02020603050405020304" pitchFamily="18" charset="0"/>
              </a:rPr>
              <a:t>月 台風</a:t>
            </a:r>
            <a:r>
              <a:rPr lang="en-US" altLang="ja-JP" sz="1050" kern="100" dirty="0">
                <a:latin typeface="+mn-ea"/>
                <a:cs typeface="Times New Roman" panose="02020603050405020304" pitchFamily="18" charset="0"/>
              </a:rPr>
              <a:t>17</a:t>
            </a:r>
            <a:r>
              <a:rPr lang="ja-JP" altLang="en-US" sz="1050" kern="100" dirty="0">
                <a:latin typeface="+mn-ea"/>
                <a:cs typeface="Times New Roman" panose="02020603050405020304" pitchFamily="18" charset="0"/>
              </a:rPr>
              <a:t>・</a:t>
            </a:r>
            <a:r>
              <a:rPr lang="en-US" altLang="ja-JP" sz="1050" kern="100" dirty="0">
                <a:latin typeface="+mn-ea"/>
                <a:cs typeface="Times New Roman" panose="02020603050405020304" pitchFamily="18" charset="0"/>
              </a:rPr>
              <a:t>18</a:t>
            </a:r>
            <a:r>
              <a:rPr lang="ja-JP" altLang="en-US" sz="1050" kern="100" dirty="0">
                <a:latin typeface="+mn-ea"/>
                <a:cs typeface="Times New Roman" panose="02020603050405020304" pitchFamily="18" charset="0"/>
              </a:rPr>
              <a:t>号による利根川上流における基準水位の状況</a:t>
            </a:r>
          </a:p>
        </p:txBody>
      </p:sp>
      <p:pic>
        <p:nvPicPr>
          <p:cNvPr id="11" name="図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1" y="2153576"/>
            <a:ext cx="6021705" cy="3319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図 11"/>
          <p:cNvPicPr/>
          <p:nvPr/>
        </p:nvPicPr>
        <p:blipFill>
          <a:blip r:embed="rId3"/>
          <a:stretch>
            <a:fillRect/>
          </a:stretch>
        </p:blipFill>
        <p:spPr>
          <a:xfrm>
            <a:off x="6901512" y="2642636"/>
            <a:ext cx="1919605" cy="1424305"/>
          </a:xfrm>
          <a:prstGeom prst="rect">
            <a:avLst/>
          </a:prstGeom>
        </p:spPr>
      </p:pic>
      <p:pic>
        <p:nvPicPr>
          <p:cNvPr id="14" name="図 13"/>
          <p:cNvPicPr/>
          <p:nvPr/>
        </p:nvPicPr>
        <p:blipFill>
          <a:blip r:embed="rId4"/>
          <a:stretch>
            <a:fillRect/>
          </a:stretch>
        </p:blipFill>
        <p:spPr>
          <a:xfrm>
            <a:off x="6928817" y="4187912"/>
            <a:ext cx="1892300" cy="1430655"/>
          </a:xfrm>
          <a:prstGeom prst="rect">
            <a:avLst/>
          </a:prstGeom>
        </p:spPr>
      </p:pic>
      <p:pic>
        <p:nvPicPr>
          <p:cNvPr id="15" name="図 14"/>
          <p:cNvPicPr/>
          <p:nvPr/>
        </p:nvPicPr>
        <p:blipFill>
          <a:blip r:embed="rId5"/>
          <a:stretch>
            <a:fillRect/>
          </a:stretch>
        </p:blipFill>
        <p:spPr>
          <a:xfrm>
            <a:off x="6518925" y="1018008"/>
            <a:ext cx="2684780" cy="1464945"/>
          </a:xfrm>
          <a:prstGeom prst="rect">
            <a:avLst/>
          </a:prstGeom>
        </p:spPr>
      </p:pic>
      <p:graphicFrame>
        <p:nvGraphicFramePr>
          <p:cNvPr id="16" name="表 15">
            <a:extLst>
              <a:ext uri="{FF2B5EF4-FFF2-40B4-BE49-F238E27FC236}">
                <a16:creationId xmlns:a16="http://schemas.microsoft.com/office/drawing/2014/main" xmlns="" id="{5E579C1E-5032-407F-B23C-8E651BE8B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3635524"/>
              </p:ext>
            </p:extLst>
          </p:nvPr>
        </p:nvGraphicFramePr>
        <p:xfrm>
          <a:off x="183659" y="686585"/>
          <a:ext cx="4402666" cy="1006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500">
                  <a:extLst>
                    <a:ext uri="{9D8B030D-6E8A-4147-A177-3AD203B41FA5}">
                      <a16:colId xmlns:a16="http://schemas.microsoft.com/office/drawing/2014/main" xmlns="" val="1295237371"/>
                    </a:ext>
                  </a:extLst>
                </a:gridCol>
                <a:gridCol w="3450166">
                  <a:extLst>
                    <a:ext uri="{9D8B030D-6E8A-4147-A177-3AD203B41FA5}">
                      <a16:colId xmlns:a16="http://schemas.microsoft.com/office/drawing/2014/main" xmlns="" val="1877838156"/>
                    </a:ext>
                  </a:extLst>
                </a:gridCol>
              </a:tblGrid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掲載ページ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2119303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大項目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2.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身近な利根川の洪水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335105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2.3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近年の洪水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4741792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2.3.1 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平成</a:t>
                      </a:r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27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年</a:t>
                      </a:r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9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月台風</a:t>
                      </a:r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18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4583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30BD3C7C-ACC4-4CB2-9391-0B98A186DE26}"/>
              </a:ext>
            </a:extLst>
          </p:cNvPr>
          <p:cNvSpPr/>
          <p:nvPr/>
        </p:nvSpPr>
        <p:spPr>
          <a:xfrm>
            <a:off x="0" y="0"/>
            <a:ext cx="9906000" cy="545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BE8662B4-A59A-4F0F-B26F-715FBF60DCA3}"/>
              </a:ext>
            </a:extLst>
          </p:cNvPr>
          <p:cNvSpPr txBox="1"/>
          <p:nvPr/>
        </p:nvSpPr>
        <p:spPr>
          <a:xfrm>
            <a:off x="813132" y="84271"/>
            <a:ext cx="8279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群馬県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板倉町立小学校　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防災教育学習指導計画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(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案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)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　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解説編　図面集</a:t>
            </a:r>
            <a:endParaRPr kumimoji="1" lang="ja-JP" altLang="en-US" sz="2000" b="1" dirty="0">
              <a:solidFill>
                <a:schemeClr val="bg1"/>
              </a:solidFill>
              <a:latin typeface="HGS教科書体" panose="02020600000000000000" pitchFamily="18" charset="-128"/>
              <a:ea typeface="HGS教科書体" panose="02020600000000000000" pitchFamily="18" charset="-128"/>
            </a:endParaRPr>
          </a:p>
        </p:txBody>
      </p:sp>
      <p:sp>
        <p:nvSpPr>
          <p:cNvPr id="29" name="テキスト ボックス 2">
            <a:extLst>
              <a:ext uri="{FF2B5EF4-FFF2-40B4-BE49-F238E27FC236}">
                <a16:creationId xmlns:a16="http://schemas.microsoft.com/office/drawing/2014/main" xmlns="" id="{750122D5-45E6-4B9D-B7B6-3E059EE03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3145" y="6333267"/>
            <a:ext cx="4443730" cy="55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※出典：関東地方整備局利根川上流河川事務所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HP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http://www.ktr.mlit.go.jp/tonejo/tonejo00189.html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http://www.ktr.mlit.go.jp/ktr_content/content/000669685.pdf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pic>
        <p:nvPicPr>
          <p:cNvPr id="7" name="図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04" y="2264131"/>
            <a:ext cx="5211763" cy="3495265"/>
          </a:xfrm>
          <a:prstGeom prst="rect">
            <a:avLst/>
          </a:prstGeom>
        </p:spPr>
      </p:pic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xmlns="" id="{5E579C1E-5032-407F-B23C-8E651BE8B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6253628"/>
              </p:ext>
            </p:extLst>
          </p:nvPr>
        </p:nvGraphicFramePr>
        <p:xfrm>
          <a:off x="183659" y="686585"/>
          <a:ext cx="4402666" cy="1006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500">
                  <a:extLst>
                    <a:ext uri="{9D8B030D-6E8A-4147-A177-3AD203B41FA5}">
                      <a16:colId xmlns:a16="http://schemas.microsoft.com/office/drawing/2014/main" xmlns="" val="1295237371"/>
                    </a:ext>
                  </a:extLst>
                </a:gridCol>
                <a:gridCol w="3450166">
                  <a:extLst>
                    <a:ext uri="{9D8B030D-6E8A-4147-A177-3AD203B41FA5}">
                      <a16:colId xmlns:a16="http://schemas.microsoft.com/office/drawing/2014/main" xmlns="" val="1877838156"/>
                    </a:ext>
                  </a:extLst>
                </a:gridCol>
              </a:tblGrid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掲載ページ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2119303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大項目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2.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身近な利根川の洪水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335105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2.3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近年の洪水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4741792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2.3.2 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平成</a:t>
                      </a:r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29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年</a:t>
                      </a:r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10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月台風</a:t>
                      </a:r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21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82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30BD3C7C-ACC4-4CB2-9391-0B98A186DE26}"/>
              </a:ext>
            </a:extLst>
          </p:cNvPr>
          <p:cNvSpPr/>
          <p:nvPr/>
        </p:nvSpPr>
        <p:spPr>
          <a:xfrm>
            <a:off x="0" y="0"/>
            <a:ext cx="9906000" cy="545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BE8662B4-A59A-4F0F-B26F-715FBF60DCA3}"/>
              </a:ext>
            </a:extLst>
          </p:cNvPr>
          <p:cNvSpPr txBox="1"/>
          <p:nvPr/>
        </p:nvSpPr>
        <p:spPr>
          <a:xfrm>
            <a:off x="813132" y="84271"/>
            <a:ext cx="8279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群馬県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板倉町立小学校　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防災教育学習指導計画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(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案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)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　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解説編　図面集</a:t>
            </a:r>
            <a:endParaRPr kumimoji="1" lang="ja-JP" altLang="en-US" sz="2000" b="1" dirty="0">
              <a:solidFill>
                <a:schemeClr val="bg1"/>
              </a:solidFill>
              <a:latin typeface="HGS教科書体" panose="02020600000000000000" pitchFamily="18" charset="-128"/>
              <a:ea typeface="HGS教科書体" panose="02020600000000000000" pitchFamily="18" charset="-128"/>
            </a:endParaRPr>
          </a:p>
        </p:txBody>
      </p:sp>
      <p:sp>
        <p:nvSpPr>
          <p:cNvPr id="29" name="テキスト ボックス 2">
            <a:extLst>
              <a:ext uri="{FF2B5EF4-FFF2-40B4-BE49-F238E27FC236}">
                <a16:creationId xmlns:a16="http://schemas.microsoft.com/office/drawing/2014/main" xmlns="" id="{750122D5-45E6-4B9D-B7B6-3E059EE03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3145" y="6333267"/>
            <a:ext cx="4443730" cy="55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※出典：関東地方整備局利根川上流河川事務所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HP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http://www.ktr.mlit.go.jp/tonejo/tonejo00189.html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http://www.ktr.mlit.go.jp/ktr_content/content/000669685.pdf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pic>
        <p:nvPicPr>
          <p:cNvPr id="12" name="図 1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145" y="1942461"/>
            <a:ext cx="4132941" cy="3953007"/>
          </a:xfrm>
          <a:prstGeom prst="rect">
            <a:avLst/>
          </a:prstGeom>
        </p:spPr>
      </p:pic>
      <p:pic>
        <p:nvPicPr>
          <p:cNvPr id="7" name="図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74" y="1981463"/>
            <a:ext cx="4879214" cy="4085748"/>
          </a:xfrm>
          <a:prstGeom prst="rect">
            <a:avLst/>
          </a:prstGeom>
        </p:spPr>
      </p:pic>
      <p:graphicFrame>
        <p:nvGraphicFramePr>
          <p:cNvPr id="9" name="表 8">
            <a:extLst>
              <a:ext uri="{FF2B5EF4-FFF2-40B4-BE49-F238E27FC236}">
                <a16:creationId xmlns:a16="http://schemas.microsoft.com/office/drawing/2014/main" xmlns="" id="{5E579C1E-5032-407F-B23C-8E651BE8B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1235137"/>
              </p:ext>
            </p:extLst>
          </p:nvPr>
        </p:nvGraphicFramePr>
        <p:xfrm>
          <a:off x="183659" y="686585"/>
          <a:ext cx="4402666" cy="1006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500">
                  <a:extLst>
                    <a:ext uri="{9D8B030D-6E8A-4147-A177-3AD203B41FA5}">
                      <a16:colId xmlns:a16="http://schemas.microsoft.com/office/drawing/2014/main" xmlns="" val="1295237371"/>
                    </a:ext>
                  </a:extLst>
                </a:gridCol>
                <a:gridCol w="3450166">
                  <a:extLst>
                    <a:ext uri="{9D8B030D-6E8A-4147-A177-3AD203B41FA5}">
                      <a16:colId xmlns:a16="http://schemas.microsoft.com/office/drawing/2014/main" xmlns="" val="1877838156"/>
                    </a:ext>
                  </a:extLst>
                </a:gridCol>
              </a:tblGrid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掲載ページ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2119303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大項目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2.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身近な利根川の洪水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335105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2.3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近年の洪水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4741792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2.3.2 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平成</a:t>
                      </a:r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29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年</a:t>
                      </a:r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10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月台風</a:t>
                      </a:r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21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2889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30BD3C7C-ACC4-4CB2-9391-0B98A186DE26}"/>
              </a:ext>
            </a:extLst>
          </p:cNvPr>
          <p:cNvSpPr/>
          <p:nvPr/>
        </p:nvSpPr>
        <p:spPr>
          <a:xfrm>
            <a:off x="0" y="0"/>
            <a:ext cx="9906000" cy="545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BE8662B4-A59A-4F0F-B26F-715FBF60DCA3}"/>
              </a:ext>
            </a:extLst>
          </p:cNvPr>
          <p:cNvSpPr txBox="1"/>
          <p:nvPr/>
        </p:nvSpPr>
        <p:spPr>
          <a:xfrm>
            <a:off x="813132" y="84271"/>
            <a:ext cx="8279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群馬県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板倉町立小学校　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防災教育学習指導計画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(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案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)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　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解説編　図面集</a:t>
            </a:r>
            <a:endParaRPr kumimoji="1" lang="ja-JP" altLang="en-US" sz="2000" b="1" dirty="0">
              <a:solidFill>
                <a:schemeClr val="bg1"/>
              </a:solidFill>
              <a:latin typeface="HGS教科書体" panose="02020600000000000000" pitchFamily="18" charset="-128"/>
              <a:ea typeface="HGS教科書体" panose="02020600000000000000" pitchFamily="18" charset="-128"/>
            </a:endParaRPr>
          </a:p>
        </p:txBody>
      </p:sp>
      <p:sp>
        <p:nvSpPr>
          <p:cNvPr id="29" name="テキスト ボックス 2">
            <a:extLst>
              <a:ext uri="{FF2B5EF4-FFF2-40B4-BE49-F238E27FC236}">
                <a16:creationId xmlns:a16="http://schemas.microsoft.com/office/drawing/2014/main" xmlns="" id="{750122D5-45E6-4B9D-B7B6-3E059EE03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3145" y="6333267"/>
            <a:ext cx="4443730" cy="55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※出典：関東地方整備局利根川上流河川事務所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HP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http://www.ktr.mlit.go.jp/tonejo/tonejo00189.html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http://www.ktr.mlit.go.jp/ktr_content/content/000669685.pdf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xmlns="" id="{D3747626-4F83-45E1-A19F-4DB5E85F2473}"/>
              </a:ext>
            </a:extLst>
          </p:cNvPr>
          <p:cNvSpPr txBox="1"/>
          <p:nvPr/>
        </p:nvSpPr>
        <p:spPr>
          <a:xfrm>
            <a:off x="237827" y="1788227"/>
            <a:ext cx="2541080" cy="261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  <a:spcAft>
                <a:spcPts val="0"/>
              </a:spcAft>
            </a:pPr>
            <a:r>
              <a:rPr lang="zh-TW" altLang="en-US" sz="1050" kern="100" dirty="0">
                <a:latin typeface="+mn-ea"/>
                <a:cs typeface="Times New Roman" panose="02020603050405020304" pitchFamily="18" charset="0"/>
              </a:rPr>
              <a:t>八斗島（利根川：群馬県伊勢市八斗島町）</a:t>
            </a:r>
            <a:endParaRPr lang="ja-JP" altLang="ja-JP" sz="1050" kern="100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xmlns="" id="{D3747626-4F83-45E1-A19F-4DB5E85F2473}"/>
              </a:ext>
            </a:extLst>
          </p:cNvPr>
          <p:cNvSpPr txBox="1"/>
          <p:nvPr/>
        </p:nvSpPr>
        <p:spPr>
          <a:xfrm>
            <a:off x="237827" y="3322580"/>
            <a:ext cx="2137124" cy="261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  <a:spcAft>
                <a:spcPts val="0"/>
              </a:spcAft>
            </a:pPr>
            <a:r>
              <a:rPr lang="zh-TW" altLang="en-US" sz="1050" kern="100" dirty="0">
                <a:latin typeface="+mn-ea"/>
                <a:cs typeface="Times New Roman" panose="02020603050405020304" pitchFamily="18" charset="0"/>
              </a:rPr>
              <a:t>栗橋（利根川：埼玉県久喜市栗橋）</a:t>
            </a:r>
            <a:endParaRPr lang="ja-JP" altLang="ja-JP" sz="1050" kern="100" dirty="0"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10" name="図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27" y="2110864"/>
            <a:ext cx="4597714" cy="1212032"/>
          </a:xfrm>
          <a:prstGeom prst="rect">
            <a:avLst/>
          </a:prstGeom>
        </p:spPr>
      </p:pic>
      <p:pic>
        <p:nvPicPr>
          <p:cNvPr id="11" name="図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27" y="3543033"/>
            <a:ext cx="4597714" cy="1191756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xmlns="" id="{D3747626-4F83-45E1-A19F-4DB5E85F2473}"/>
              </a:ext>
            </a:extLst>
          </p:cNvPr>
          <p:cNvSpPr txBox="1"/>
          <p:nvPr/>
        </p:nvSpPr>
        <p:spPr>
          <a:xfrm>
            <a:off x="237827" y="4771364"/>
            <a:ext cx="2473754" cy="2649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  <a:spcAft>
                <a:spcPts val="0"/>
              </a:spcAft>
            </a:pPr>
            <a:r>
              <a:rPr lang="ja-JP" altLang="en-US" sz="1050" kern="100" dirty="0">
                <a:latin typeface="+mn-ea"/>
                <a:cs typeface="Times New Roman" panose="02020603050405020304" pitchFamily="18" charset="0"/>
              </a:rPr>
              <a:t>古河（渡良瀬川：茨城県古河市桜町）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xmlns="" id="{D3747626-4F83-45E1-A19F-4DB5E85F2473}"/>
              </a:ext>
            </a:extLst>
          </p:cNvPr>
          <p:cNvSpPr txBox="1"/>
          <p:nvPr/>
        </p:nvSpPr>
        <p:spPr>
          <a:xfrm>
            <a:off x="4986370" y="4771365"/>
            <a:ext cx="2204451" cy="2649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  <a:spcAft>
                <a:spcPts val="0"/>
              </a:spcAft>
            </a:pPr>
            <a:r>
              <a:rPr lang="ja-JP" altLang="en-US" sz="1050" kern="100" dirty="0">
                <a:latin typeface="+mn-ea"/>
                <a:cs typeface="Times New Roman" panose="02020603050405020304" pitchFamily="18" charset="0"/>
              </a:rPr>
              <a:t>乙女（思川：栃木県小山市乙女）</a:t>
            </a:r>
            <a:endParaRPr lang="ja-JP" altLang="ja-JP" sz="1050" kern="100" dirty="0"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14" name="図 1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034" y="4980484"/>
            <a:ext cx="4597714" cy="1162355"/>
          </a:xfrm>
          <a:prstGeom prst="rect">
            <a:avLst/>
          </a:prstGeom>
        </p:spPr>
      </p:pic>
      <p:pic>
        <p:nvPicPr>
          <p:cNvPr id="15" name="図 1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27" y="4980484"/>
            <a:ext cx="4597714" cy="1202908"/>
          </a:xfrm>
          <a:prstGeom prst="rect">
            <a:avLst/>
          </a:prstGeom>
        </p:spPr>
      </p:pic>
      <p:graphicFrame>
        <p:nvGraphicFramePr>
          <p:cNvPr id="17" name="表 16">
            <a:extLst>
              <a:ext uri="{FF2B5EF4-FFF2-40B4-BE49-F238E27FC236}">
                <a16:creationId xmlns:a16="http://schemas.microsoft.com/office/drawing/2014/main" xmlns="" id="{5E579C1E-5032-407F-B23C-8E651BE8B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8280608"/>
              </p:ext>
            </p:extLst>
          </p:nvPr>
        </p:nvGraphicFramePr>
        <p:xfrm>
          <a:off x="183659" y="686585"/>
          <a:ext cx="4402666" cy="1006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500">
                  <a:extLst>
                    <a:ext uri="{9D8B030D-6E8A-4147-A177-3AD203B41FA5}">
                      <a16:colId xmlns:a16="http://schemas.microsoft.com/office/drawing/2014/main" xmlns="" val="1295237371"/>
                    </a:ext>
                  </a:extLst>
                </a:gridCol>
                <a:gridCol w="3450166">
                  <a:extLst>
                    <a:ext uri="{9D8B030D-6E8A-4147-A177-3AD203B41FA5}">
                      <a16:colId xmlns:a16="http://schemas.microsoft.com/office/drawing/2014/main" xmlns="" val="1877838156"/>
                    </a:ext>
                  </a:extLst>
                </a:gridCol>
              </a:tblGrid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掲載ページ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2119303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大項目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2.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身近な利根川の洪水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335105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2.3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近年の洪水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4741792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2.3.2 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平成</a:t>
                      </a:r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29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年</a:t>
                      </a:r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10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月台風</a:t>
                      </a:r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21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3443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30BD3C7C-ACC4-4CB2-9391-0B98A186DE26}"/>
              </a:ext>
            </a:extLst>
          </p:cNvPr>
          <p:cNvSpPr/>
          <p:nvPr/>
        </p:nvSpPr>
        <p:spPr>
          <a:xfrm>
            <a:off x="0" y="0"/>
            <a:ext cx="9906000" cy="545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BE8662B4-A59A-4F0F-B26F-715FBF60DCA3}"/>
              </a:ext>
            </a:extLst>
          </p:cNvPr>
          <p:cNvSpPr txBox="1"/>
          <p:nvPr/>
        </p:nvSpPr>
        <p:spPr>
          <a:xfrm>
            <a:off x="813132" y="84271"/>
            <a:ext cx="8279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群馬県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板倉町立小学校　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防災教育学習指導計画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(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案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)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　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解説編　図面集</a:t>
            </a:r>
            <a:endParaRPr kumimoji="1" lang="ja-JP" altLang="en-US" sz="2000" b="1" dirty="0">
              <a:solidFill>
                <a:schemeClr val="bg1"/>
              </a:solidFill>
              <a:latin typeface="HGS教科書体" panose="02020600000000000000" pitchFamily="18" charset="-128"/>
              <a:ea typeface="HGS教科書体" panose="02020600000000000000" pitchFamily="18" charset="-128"/>
            </a:endParaRPr>
          </a:p>
        </p:txBody>
      </p:sp>
      <p:sp>
        <p:nvSpPr>
          <p:cNvPr id="29" name="テキスト ボックス 2">
            <a:extLst>
              <a:ext uri="{FF2B5EF4-FFF2-40B4-BE49-F238E27FC236}">
                <a16:creationId xmlns:a16="http://schemas.microsoft.com/office/drawing/2014/main" xmlns="" id="{750122D5-45E6-4B9D-B7B6-3E059EE03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3145" y="6333267"/>
            <a:ext cx="4443730" cy="55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※出典：関東地方整備局利根川上流河川事務所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HP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http://www.ktr.mlit.go.jp/tonejo/tonejo00189.html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http://www.ktr.mlit.go.jp/ktr_content/content/000669685.pdf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xmlns="" id="{D3747626-4F83-45E1-A19F-4DB5E85F2473}"/>
              </a:ext>
            </a:extLst>
          </p:cNvPr>
          <p:cNvSpPr txBox="1"/>
          <p:nvPr/>
        </p:nvSpPr>
        <p:spPr>
          <a:xfrm>
            <a:off x="215593" y="2080435"/>
            <a:ext cx="2339102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  <a:spcAft>
                <a:spcPts val="0"/>
              </a:spcAft>
            </a:pPr>
            <a:r>
              <a:rPr lang="zh-TW" altLang="en-US" sz="1050" kern="100" dirty="0"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中里（巴波川：栃木県小山市中里）</a:t>
            </a:r>
            <a:endParaRPr lang="ja-JP" altLang="ja-JP" sz="1050" kern="100" dirty="0">
              <a:latin typeface="游ゴシック" panose="020B0400000000000000" pitchFamily="50" charset="-128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9" name="図 8"/>
          <p:cNvPicPr/>
          <p:nvPr/>
        </p:nvPicPr>
        <p:blipFill>
          <a:blip r:embed="rId2"/>
          <a:stretch>
            <a:fillRect/>
          </a:stretch>
        </p:blipFill>
        <p:spPr>
          <a:xfrm>
            <a:off x="316582" y="2342110"/>
            <a:ext cx="5759450" cy="1506855"/>
          </a:xfrm>
          <a:prstGeom prst="rect">
            <a:avLst/>
          </a:prstGeom>
        </p:spPr>
      </p:pic>
      <p:graphicFrame>
        <p:nvGraphicFramePr>
          <p:cNvPr id="11" name="表 10">
            <a:extLst>
              <a:ext uri="{FF2B5EF4-FFF2-40B4-BE49-F238E27FC236}">
                <a16:creationId xmlns:a16="http://schemas.microsoft.com/office/drawing/2014/main" xmlns="" id="{5E579C1E-5032-407F-B23C-8E651BE8B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4416661"/>
              </p:ext>
            </p:extLst>
          </p:nvPr>
        </p:nvGraphicFramePr>
        <p:xfrm>
          <a:off x="183659" y="686585"/>
          <a:ext cx="4402666" cy="1006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500">
                  <a:extLst>
                    <a:ext uri="{9D8B030D-6E8A-4147-A177-3AD203B41FA5}">
                      <a16:colId xmlns:a16="http://schemas.microsoft.com/office/drawing/2014/main" xmlns="" val="1295237371"/>
                    </a:ext>
                  </a:extLst>
                </a:gridCol>
                <a:gridCol w="3450166">
                  <a:extLst>
                    <a:ext uri="{9D8B030D-6E8A-4147-A177-3AD203B41FA5}">
                      <a16:colId xmlns:a16="http://schemas.microsoft.com/office/drawing/2014/main" xmlns="" val="1877838156"/>
                    </a:ext>
                  </a:extLst>
                </a:gridCol>
              </a:tblGrid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掲載ページ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2119303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大項目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2.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身近な利根川の洪水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335105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2.3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近年の洪水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4741792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2.3.2 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平成</a:t>
                      </a:r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29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年</a:t>
                      </a:r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10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月台風</a:t>
                      </a:r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21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83523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30BD3C7C-ACC4-4CB2-9391-0B98A186DE26}"/>
              </a:ext>
            </a:extLst>
          </p:cNvPr>
          <p:cNvSpPr/>
          <p:nvPr/>
        </p:nvSpPr>
        <p:spPr>
          <a:xfrm>
            <a:off x="0" y="0"/>
            <a:ext cx="9906000" cy="545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BE8662B4-A59A-4F0F-B26F-715FBF60DCA3}"/>
              </a:ext>
            </a:extLst>
          </p:cNvPr>
          <p:cNvSpPr txBox="1"/>
          <p:nvPr/>
        </p:nvSpPr>
        <p:spPr>
          <a:xfrm>
            <a:off x="813132" y="84271"/>
            <a:ext cx="8279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群馬県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板倉町立小学校　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防災教育学習指導計画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(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案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)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　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解説編　図面集</a:t>
            </a:r>
            <a:endParaRPr kumimoji="1" lang="ja-JP" altLang="en-US" sz="2000" b="1" dirty="0">
              <a:solidFill>
                <a:schemeClr val="bg1"/>
              </a:solidFill>
              <a:latin typeface="HGS教科書体" panose="02020600000000000000" pitchFamily="18" charset="-128"/>
              <a:ea typeface="HGS教科書体" panose="02020600000000000000" pitchFamily="18" charset="-128"/>
            </a:endParaRPr>
          </a:p>
        </p:txBody>
      </p:sp>
      <p:sp>
        <p:nvSpPr>
          <p:cNvPr id="29" name="テキスト ボックス 2">
            <a:extLst>
              <a:ext uri="{FF2B5EF4-FFF2-40B4-BE49-F238E27FC236}">
                <a16:creationId xmlns:a16="http://schemas.microsoft.com/office/drawing/2014/main" xmlns="" id="{750122D5-45E6-4B9D-B7B6-3E059EE03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3145" y="6333267"/>
            <a:ext cx="4443730" cy="55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※出典：関東地方整備局利根川上流河川事務所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HP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http://www.ktr.mlit.go.jp/tonejo/tonejo00189.html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http://www.ktr.mlit.go.jp/ktr_content/content/000669685.pdf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pic>
        <p:nvPicPr>
          <p:cNvPr id="8" name="図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544" y="617089"/>
            <a:ext cx="5858510" cy="1523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図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54" y="2207962"/>
            <a:ext cx="5608320" cy="200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図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32" y="4209482"/>
            <a:ext cx="4742164" cy="261380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" name="表 13">
            <a:extLst>
              <a:ext uri="{FF2B5EF4-FFF2-40B4-BE49-F238E27FC236}">
                <a16:creationId xmlns:a16="http://schemas.microsoft.com/office/drawing/2014/main" xmlns="" id="{5E579C1E-5032-407F-B23C-8E651BE8B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9519618"/>
              </p:ext>
            </p:extLst>
          </p:nvPr>
        </p:nvGraphicFramePr>
        <p:xfrm>
          <a:off x="183659" y="686585"/>
          <a:ext cx="3608412" cy="1006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500">
                  <a:extLst>
                    <a:ext uri="{9D8B030D-6E8A-4147-A177-3AD203B41FA5}">
                      <a16:colId xmlns:a16="http://schemas.microsoft.com/office/drawing/2014/main" xmlns="" val="1295237371"/>
                    </a:ext>
                  </a:extLst>
                </a:gridCol>
                <a:gridCol w="2655912">
                  <a:extLst>
                    <a:ext uri="{9D8B030D-6E8A-4147-A177-3AD203B41FA5}">
                      <a16:colId xmlns:a16="http://schemas.microsoft.com/office/drawing/2014/main" xmlns="" val="1877838156"/>
                    </a:ext>
                  </a:extLst>
                </a:gridCol>
              </a:tblGrid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掲載ページ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2119303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大項目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2.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身近な利根川の洪水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335105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2.3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近年の洪水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4741792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2.3.2 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平成</a:t>
                      </a:r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29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年</a:t>
                      </a:r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10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月台風</a:t>
                      </a:r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21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2531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30BD3C7C-ACC4-4CB2-9391-0B98A186DE26}"/>
              </a:ext>
            </a:extLst>
          </p:cNvPr>
          <p:cNvSpPr/>
          <p:nvPr/>
        </p:nvSpPr>
        <p:spPr>
          <a:xfrm>
            <a:off x="0" y="0"/>
            <a:ext cx="9906000" cy="545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BE8662B4-A59A-4F0F-B26F-715FBF60DCA3}"/>
              </a:ext>
            </a:extLst>
          </p:cNvPr>
          <p:cNvSpPr txBox="1"/>
          <p:nvPr/>
        </p:nvSpPr>
        <p:spPr>
          <a:xfrm>
            <a:off x="813132" y="84271"/>
            <a:ext cx="8279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群馬県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板倉町立小学校　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防災教育学習指導計画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(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案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)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　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解説編　図面集</a:t>
            </a:r>
            <a:endParaRPr kumimoji="1" lang="ja-JP" altLang="en-US" sz="2000" b="1" dirty="0">
              <a:solidFill>
                <a:schemeClr val="bg1"/>
              </a:solidFill>
              <a:latin typeface="HGS教科書体" panose="02020600000000000000" pitchFamily="18" charset="-128"/>
              <a:ea typeface="HGS教科書体" panose="02020600000000000000" pitchFamily="18" charset="-128"/>
            </a:endParaRPr>
          </a:p>
        </p:txBody>
      </p:sp>
      <p:sp>
        <p:nvSpPr>
          <p:cNvPr id="29" name="テキスト ボックス 2">
            <a:extLst>
              <a:ext uri="{FF2B5EF4-FFF2-40B4-BE49-F238E27FC236}">
                <a16:creationId xmlns:a16="http://schemas.microsoft.com/office/drawing/2014/main" xmlns="" id="{750122D5-45E6-4B9D-B7B6-3E059EE03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3145" y="6333267"/>
            <a:ext cx="4443730" cy="55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※出典：関東地方整備局利根川上流河川事務所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HP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http://www.ktr.mlit.go.jp/tonejo/tonejo00189.html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http://www.ktr.mlit.go.jp/ktr_content/content/000669685.pdf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3701096" y="803545"/>
            <a:ext cx="4090128" cy="2811843"/>
            <a:chOff x="0" y="0"/>
            <a:chExt cx="3564931" cy="2451100"/>
          </a:xfrm>
        </p:grpSpPr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3521075" cy="2451100"/>
            </a:xfrm>
            <a:prstGeom prst="rect">
              <a:avLst/>
            </a:prstGeom>
          </p:spPr>
        </p:pic>
        <p:sp>
          <p:nvSpPr>
            <p:cNvPr id="15" name="テキスト ボックス 2"/>
            <p:cNvSpPr txBox="1">
              <a:spLocks noChangeArrowheads="1"/>
            </p:cNvSpPr>
            <p:nvPr/>
          </p:nvSpPr>
          <p:spPr bwMode="auto">
            <a:xfrm rot="21155215">
              <a:off x="1026755" y="712745"/>
              <a:ext cx="1025128" cy="427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ja-JP" sz="1200" kern="100" dirty="0">
                  <a:solidFill>
                    <a:srgbClr val="FFFFFF"/>
                  </a:solidFill>
                  <a:effectLst/>
                  <a:latin typeface="ＭＳ 明朝" panose="02020609040205080304" pitchFamily="17" charset="-128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東武日光線</a:t>
              </a:r>
              <a:endParaRPr lang="ja-JP" sz="12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endParaRPr>
            </a:p>
          </p:txBody>
        </p:sp>
        <p:sp>
          <p:nvSpPr>
            <p:cNvPr id="16" name="テキスト ボックス 2"/>
            <p:cNvSpPr txBox="1">
              <a:spLocks noChangeArrowheads="1"/>
            </p:cNvSpPr>
            <p:nvPr/>
          </p:nvSpPr>
          <p:spPr bwMode="auto">
            <a:xfrm>
              <a:off x="184115" y="730137"/>
              <a:ext cx="957789" cy="450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ja-JP" sz="1200" kern="100" dirty="0">
                  <a:solidFill>
                    <a:srgbClr val="FFFFFF"/>
                  </a:solidFill>
                  <a:effectLst/>
                  <a:latin typeface="ＭＳ 明朝" panose="02020609040205080304" pitchFamily="17" charset="-128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埼玉県加須市</a:t>
              </a:r>
              <a:endParaRPr lang="ja-JP" sz="12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endParaRPr>
            </a:p>
          </p:txBody>
        </p:sp>
        <p:sp>
          <p:nvSpPr>
            <p:cNvPr id="17" name="テキスト ボックス 2"/>
            <p:cNvSpPr txBox="1">
              <a:spLocks noChangeArrowheads="1"/>
            </p:cNvSpPr>
            <p:nvPr/>
          </p:nvSpPr>
          <p:spPr bwMode="auto">
            <a:xfrm>
              <a:off x="88892" y="1936575"/>
              <a:ext cx="1131233" cy="384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ja-JP" sz="1200" kern="100" dirty="0">
                  <a:solidFill>
                    <a:srgbClr val="FFFFFF"/>
                  </a:solidFill>
                  <a:effectLst/>
                  <a:latin typeface="ＭＳ 明朝" panose="02020609040205080304" pitchFamily="17" charset="-128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埼玉県久喜市</a:t>
              </a:r>
              <a:endParaRPr lang="ja-JP" sz="12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endParaRPr>
            </a:p>
          </p:txBody>
        </p:sp>
        <p:sp>
          <p:nvSpPr>
            <p:cNvPr id="18" name="テキスト ボックス 2"/>
            <p:cNvSpPr txBox="1">
              <a:spLocks noChangeArrowheads="1"/>
            </p:cNvSpPr>
            <p:nvPr/>
          </p:nvSpPr>
          <p:spPr bwMode="auto">
            <a:xfrm>
              <a:off x="2479355" y="1568306"/>
              <a:ext cx="1085576" cy="368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ja-JP" sz="1200" kern="100" dirty="0">
                  <a:solidFill>
                    <a:srgbClr val="FFFFFF"/>
                  </a:solidFill>
                  <a:effectLst/>
                  <a:latin typeface="ＭＳ 明朝" panose="02020609040205080304" pitchFamily="17" charset="-128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茨城県古河市</a:t>
              </a:r>
              <a:endParaRPr lang="ja-JP" sz="12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endParaRPr>
            </a:p>
          </p:txBody>
        </p:sp>
        <p:sp>
          <p:nvSpPr>
            <p:cNvPr id="19" name="テキスト ボックス 2"/>
            <p:cNvSpPr txBox="1">
              <a:spLocks noChangeArrowheads="1"/>
            </p:cNvSpPr>
            <p:nvPr/>
          </p:nvSpPr>
          <p:spPr bwMode="auto">
            <a:xfrm>
              <a:off x="2463713" y="215868"/>
              <a:ext cx="981066" cy="397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ja-JP" sz="1200" kern="100">
                  <a:solidFill>
                    <a:srgbClr val="FFFFFF"/>
                  </a:solidFill>
                  <a:effectLst/>
                  <a:latin typeface="ＭＳ 明朝" panose="02020609040205080304" pitchFamily="17" charset="-128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渡良瀬遊水地</a:t>
              </a:r>
              <a:endParaRPr lang="ja-JP" sz="12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endParaRPr>
            </a:p>
          </p:txBody>
        </p:sp>
        <p:sp>
          <p:nvSpPr>
            <p:cNvPr id="20" name="テキスト ボックス 2"/>
            <p:cNvSpPr txBox="1">
              <a:spLocks noChangeArrowheads="1"/>
            </p:cNvSpPr>
            <p:nvPr/>
          </p:nvSpPr>
          <p:spPr bwMode="auto">
            <a:xfrm rot="20607905">
              <a:off x="1325178" y="1178385"/>
              <a:ext cx="483610" cy="549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eaVert" wrap="square" lIns="91440" tIns="45720" rIns="91440" bIns="45720" anchor="t" anchorCtr="0"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ja-JP" sz="1200" kern="100" dirty="0">
                  <a:solidFill>
                    <a:srgbClr val="FFFFFF"/>
                  </a:solidFill>
                  <a:effectLst/>
                  <a:latin typeface="ＭＳ 明朝" panose="02020609040205080304" pitchFamily="17" charset="-128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利根川</a:t>
              </a:r>
              <a:endParaRPr lang="ja-JP" sz="12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endParaRPr>
            </a:p>
          </p:txBody>
        </p:sp>
        <p:sp>
          <p:nvSpPr>
            <p:cNvPr id="21" name="テキスト ボックス 2"/>
            <p:cNvSpPr txBox="1">
              <a:spLocks noChangeArrowheads="1"/>
            </p:cNvSpPr>
            <p:nvPr/>
          </p:nvSpPr>
          <p:spPr bwMode="auto">
            <a:xfrm rot="1434288">
              <a:off x="2183342" y="769989"/>
              <a:ext cx="482587" cy="732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eaVert" wrap="square" lIns="91440" tIns="45720" rIns="91440" bIns="45720" anchor="t" anchorCtr="0"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ja-JP" sz="1200" kern="100">
                  <a:solidFill>
                    <a:srgbClr val="FFFFFF"/>
                  </a:solidFill>
                  <a:effectLst/>
                  <a:latin typeface="ＭＳ 明朝" panose="02020609040205080304" pitchFamily="17" charset="-128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渡良瀬川</a:t>
              </a:r>
              <a:endParaRPr lang="ja-JP" sz="12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endParaRPr>
            </a:p>
          </p:txBody>
        </p:sp>
        <p:cxnSp>
          <p:nvCxnSpPr>
            <p:cNvPr id="22" name="直線矢印コネクタ 21"/>
            <p:cNvCxnSpPr/>
            <p:nvPr/>
          </p:nvCxnSpPr>
          <p:spPr>
            <a:xfrm>
              <a:off x="1701800" y="1625600"/>
              <a:ext cx="61307" cy="407189"/>
            </a:xfrm>
            <a:prstGeom prst="straightConnector1">
              <a:avLst/>
            </a:prstGeom>
            <a:noFill/>
            <a:ln w="15875" cap="flat" cmpd="sng" algn="ctr">
              <a:solidFill>
                <a:sysClr val="window" lastClr="FFFFFF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3" name="直線矢印コネクタ 22"/>
            <p:cNvCxnSpPr/>
            <p:nvPr/>
          </p:nvCxnSpPr>
          <p:spPr>
            <a:xfrm flipH="1">
              <a:off x="2229838" y="1386852"/>
              <a:ext cx="160144" cy="233362"/>
            </a:xfrm>
            <a:prstGeom prst="straightConnector1">
              <a:avLst/>
            </a:prstGeom>
            <a:noFill/>
            <a:ln w="15875" cap="flat" cmpd="sng" algn="ctr">
              <a:solidFill>
                <a:sysClr val="window" lastClr="FFFFFF"/>
              </a:solidFill>
              <a:prstDash val="solid"/>
              <a:miter lim="800000"/>
              <a:tailEnd type="triangle"/>
            </a:ln>
            <a:effectLst/>
          </p:spPr>
        </p:cxnSp>
      </p:grpSp>
      <p:pic>
        <p:nvPicPr>
          <p:cNvPr id="9" name="図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21" y="3815270"/>
            <a:ext cx="2489135" cy="2421550"/>
          </a:xfrm>
          <a:prstGeom prst="rect">
            <a:avLst/>
          </a:prstGeom>
        </p:spPr>
      </p:pic>
      <p:pic>
        <p:nvPicPr>
          <p:cNvPr id="10" name="図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178" y="3833921"/>
            <a:ext cx="2624578" cy="2517997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13" name="図 12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3"/>
          <a:stretch/>
        </p:blipFill>
        <p:spPr bwMode="auto">
          <a:xfrm>
            <a:off x="6218921" y="3833921"/>
            <a:ext cx="2497091" cy="22808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24" name="表 23">
            <a:extLst>
              <a:ext uri="{FF2B5EF4-FFF2-40B4-BE49-F238E27FC236}">
                <a16:creationId xmlns:a16="http://schemas.microsoft.com/office/drawing/2014/main" xmlns="" id="{5E579C1E-5032-407F-B23C-8E651BE8B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4474566"/>
              </p:ext>
            </p:extLst>
          </p:nvPr>
        </p:nvGraphicFramePr>
        <p:xfrm>
          <a:off x="183659" y="686585"/>
          <a:ext cx="3415575" cy="1006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500">
                  <a:extLst>
                    <a:ext uri="{9D8B030D-6E8A-4147-A177-3AD203B41FA5}">
                      <a16:colId xmlns:a16="http://schemas.microsoft.com/office/drawing/2014/main" xmlns="" val="1295237371"/>
                    </a:ext>
                  </a:extLst>
                </a:gridCol>
                <a:gridCol w="2463075">
                  <a:extLst>
                    <a:ext uri="{9D8B030D-6E8A-4147-A177-3AD203B41FA5}">
                      <a16:colId xmlns:a16="http://schemas.microsoft.com/office/drawing/2014/main" xmlns="" val="1877838156"/>
                    </a:ext>
                  </a:extLst>
                </a:gridCol>
              </a:tblGrid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掲載ページ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2119303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大項目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2.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身近な利根川の洪水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335105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2.3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近年の洪水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4741792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2.3.3 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令和元年</a:t>
                      </a:r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10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月台風</a:t>
                      </a:r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19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8889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30BD3C7C-ACC4-4CB2-9391-0B98A186DE26}"/>
              </a:ext>
            </a:extLst>
          </p:cNvPr>
          <p:cNvSpPr/>
          <p:nvPr/>
        </p:nvSpPr>
        <p:spPr>
          <a:xfrm>
            <a:off x="0" y="0"/>
            <a:ext cx="9906000" cy="545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BE8662B4-A59A-4F0F-B26F-715FBF60DCA3}"/>
              </a:ext>
            </a:extLst>
          </p:cNvPr>
          <p:cNvSpPr txBox="1"/>
          <p:nvPr/>
        </p:nvSpPr>
        <p:spPr>
          <a:xfrm>
            <a:off x="813132" y="84271"/>
            <a:ext cx="8279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群馬県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板倉町立小学校　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防災教育学習指導計画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(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案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)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　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解説編　図面集</a:t>
            </a:r>
            <a:endParaRPr kumimoji="1" lang="ja-JP" altLang="en-US" sz="2000" b="1" dirty="0">
              <a:solidFill>
                <a:schemeClr val="bg1"/>
              </a:solidFill>
              <a:latin typeface="HGS教科書体" panose="02020600000000000000" pitchFamily="18" charset="-128"/>
              <a:ea typeface="HGS教科書体" panose="02020600000000000000" pitchFamily="18" charset="-128"/>
            </a:endParaRPr>
          </a:p>
        </p:txBody>
      </p:sp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xmlns="" id="{5E579C1E-5032-407F-B23C-8E651BE8B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481077"/>
              </p:ext>
            </p:extLst>
          </p:nvPr>
        </p:nvGraphicFramePr>
        <p:xfrm>
          <a:off x="183659" y="686585"/>
          <a:ext cx="4402666" cy="754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500">
                  <a:extLst>
                    <a:ext uri="{9D8B030D-6E8A-4147-A177-3AD203B41FA5}">
                      <a16:colId xmlns:a16="http://schemas.microsoft.com/office/drawing/2014/main" xmlns="" val="1295237371"/>
                    </a:ext>
                  </a:extLst>
                </a:gridCol>
                <a:gridCol w="3450166">
                  <a:extLst>
                    <a:ext uri="{9D8B030D-6E8A-4147-A177-3AD203B41FA5}">
                      <a16:colId xmlns:a16="http://schemas.microsoft.com/office/drawing/2014/main" xmlns="" val="1877838156"/>
                    </a:ext>
                  </a:extLst>
                </a:gridCol>
              </a:tblGrid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掲載ページ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  <a:endParaRPr kumimoji="1" lang="ja-JP" alt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2119303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大項目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1.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利根川流域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335105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(2)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遊水地・ダム（洪水調節施設）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4741792"/>
                  </a:ext>
                </a:extLst>
              </a:tr>
            </a:tbl>
          </a:graphicData>
        </a:graphic>
      </p:graphicFrame>
      <p:sp>
        <p:nvSpPr>
          <p:cNvPr id="29" name="テキスト ボックス 2">
            <a:extLst>
              <a:ext uri="{FF2B5EF4-FFF2-40B4-BE49-F238E27FC236}">
                <a16:creationId xmlns:a16="http://schemas.microsoft.com/office/drawing/2014/main" xmlns="" id="{750122D5-45E6-4B9D-B7B6-3E059EE03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3145" y="6333267"/>
            <a:ext cx="4443730" cy="55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※出典：関東地方整備局利根川上流河川事務所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HP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http://www.ktr.mlit.go.jp/tonejo/tonejo00189.html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http://www.ktr.mlit.go.jp/ktr_content/content/000669685.pdf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pic>
        <p:nvPicPr>
          <p:cNvPr id="31" name="図 3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47" y="3861058"/>
            <a:ext cx="2800350" cy="1936750"/>
          </a:xfrm>
          <a:prstGeom prst="rect">
            <a:avLst/>
          </a:prstGeom>
        </p:spPr>
      </p:pic>
      <p:grpSp>
        <p:nvGrpSpPr>
          <p:cNvPr id="32" name="グループ化 31"/>
          <p:cNvGrpSpPr/>
          <p:nvPr/>
        </p:nvGrpSpPr>
        <p:grpSpPr>
          <a:xfrm>
            <a:off x="177097" y="3898522"/>
            <a:ext cx="2857500" cy="1914197"/>
            <a:chOff x="1091497" y="4145658"/>
            <a:chExt cx="2762250" cy="1850390"/>
          </a:xfrm>
        </p:grpSpPr>
        <p:pic>
          <p:nvPicPr>
            <p:cNvPr id="33" name="図 32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497" y="4145658"/>
              <a:ext cx="2762250" cy="1850390"/>
            </a:xfrm>
            <a:prstGeom prst="rect">
              <a:avLst/>
            </a:prstGeom>
          </p:spPr>
        </p:pic>
        <p:sp>
          <p:nvSpPr>
            <p:cNvPr id="34" name="テキスト ボックス 2"/>
            <p:cNvSpPr txBox="1">
              <a:spLocks noChangeArrowheads="1"/>
            </p:cNvSpPr>
            <p:nvPr/>
          </p:nvSpPr>
          <p:spPr bwMode="auto">
            <a:xfrm>
              <a:off x="1323907" y="5637908"/>
              <a:ext cx="1143000" cy="321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ja-JP" sz="1100" b="1" kern="100">
                  <a:solidFill>
                    <a:srgbClr val="FFFFFF"/>
                  </a:solidFill>
                  <a:effectLst/>
                  <a:latin typeface="ＭＳ 明朝" panose="02020609040205080304" pitchFamily="17" charset="-128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藤原ダム</a:t>
              </a:r>
              <a:endParaRPr lang="ja-JP" sz="11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グループ化 34"/>
          <p:cNvGrpSpPr/>
          <p:nvPr/>
        </p:nvGrpSpPr>
        <p:grpSpPr>
          <a:xfrm>
            <a:off x="177097" y="1592076"/>
            <a:ext cx="2857500" cy="2150110"/>
            <a:chOff x="1091497" y="1777296"/>
            <a:chExt cx="2857500" cy="2150110"/>
          </a:xfrm>
        </p:grpSpPr>
        <p:pic>
          <p:nvPicPr>
            <p:cNvPr id="36" name="図 35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091497" y="1777296"/>
              <a:ext cx="2857500" cy="2150110"/>
            </a:xfrm>
            <a:prstGeom prst="rect">
              <a:avLst/>
            </a:prstGeom>
          </p:spPr>
        </p:pic>
        <p:sp>
          <p:nvSpPr>
            <p:cNvPr id="37" name="テキスト ボックス 2"/>
            <p:cNvSpPr txBox="1">
              <a:spLocks noChangeArrowheads="1"/>
            </p:cNvSpPr>
            <p:nvPr/>
          </p:nvSpPr>
          <p:spPr bwMode="auto">
            <a:xfrm>
              <a:off x="1377924" y="1978286"/>
              <a:ext cx="1143000" cy="321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ja-JP" sz="1100" b="1" kern="100" dirty="0">
                  <a:solidFill>
                    <a:srgbClr val="FFFFFF"/>
                  </a:solidFill>
                  <a:effectLst/>
                  <a:latin typeface="ＭＳ 明朝" panose="02020609040205080304" pitchFamily="17" charset="-128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渡良瀬遊水地</a:t>
              </a:r>
              <a:endParaRPr lang="ja-JP" sz="11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endParaRPr>
            </a:p>
          </p:txBody>
        </p:sp>
        <p:sp>
          <p:nvSpPr>
            <p:cNvPr id="38" name="テキスト ボックス 2"/>
            <p:cNvSpPr txBox="1">
              <a:spLocks noChangeArrowheads="1"/>
            </p:cNvSpPr>
            <p:nvPr/>
          </p:nvSpPr>
          <p:spPr bwMode="auto">
            <a:xfrm rot="2323914">
              <a:off x="2522194" y="3570866"/>
              <a:ext cx="1086485" cy="321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ja-JP" sz="1100" b="1" kern="100" dirty="0">
                  <a:solidFill>
                    <a:srgbClr val="FFFFFF"/>
                  </a:solidFill>
                  <a:effectLst/>
                  <a:latin typeface="ＭＳ 明朝" panose="02020609040205080304" pitchFamily="17" charset="-128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渡良瀬川</a:t>
              </a:r>
              <a:endParaRPr lang="ja-JP" sz="11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endParaRPr>
            </a:p>
          </p:txBody>
        </p:sp>
        <p:cxnSp>
          <p:nvCxnSpPr>
            <p:cNvPr id="39" name="直線矢印コネクタ 38"/>
            <p:cNvCxnSpPr/>
            <p:nvPr/>
          </p:nvCxnSpPr>
          <p:spPr>
            <a:xfrm>
              <a:off x="2660015" y="3597853"/>
              <a:ext cx="318770" cy="267335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グループ化 39"/>
          <p:cNvGrpSpPr/>
          <p:nvPr/>
        </p:nvGrpSpPr>
        <p:grpSpPr>
          <a:xfrm>
            <a:off x="3229542" y="1600331"/>
            <a:ext cx="3021913" cy="2282077"/>
            <a:chOff x="4143942" y="1847466"/>
            <a:chExt cx="3021913" cy="2282077"/>
          </a:xfrm>
        </p:grpSpPr>
        <p:pic>
          <p:nvPicPr>
            <p:cNvPr id="41" name="図 40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3942" y="1847466"/>
              <a:ext cx="2776855" cy="2141855"/>
            </a:xfrm>
            <a:prstGeom prst="rect">
              <a:avLst/>
            </a:prstGeom>
          </p:spPr>
        </p:pic>
        <p:sp>
          <p:nvSpPr>
            <p:cNvPr id="42" name="テキスト ボックス 2"/>
            <p:cNvSpPr txBox="1">
              <a:spLocks noChangeArrowheads="1"/>
            </p:cNvSpPr>
            <p:nvPr/>
          </p:nvSpPr>
          <p:spPr bwMode="auto">
            <a:xfrm>
              <a:off x="4589805" y="3183052"/>
              <a:ext cx="1143000" cy="321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ja-JP" sz="1100" b="1" kern="100" dirty="0">
                  <a:solidFill>
                    <a:srgbClr val="FFFFFF"/>
                  </a:solidFill>
                  <a:effectLst/>
                  <a:latin typeface="ＭＳ 明朝" panose="02020609040205080304" pitchFamily="17" charset="-128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田中調節池</a:t>
              </a:r>
              <a:endParaRPr lang="ja-JP" sz="11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endParaRPr>
            </a:p>
          </p:txBody>
        </p:sp>
        <p:sp>
          <p:nvSpPr>
            <p:cNvPr id="43" name="テキスト ボックス 2"/>
            <p:cNvSpPr txBox="1">
              <a:spLocks noChangeArrowheads="1"/>
            </p:cNvSpPr>
            <p:nvPr/>
          </p:nvSpPr>
          <p:spPr bwMode="auto">
            <a:xfrm>
              <a:off x="5777797" y="2507017"/>
              <a:ext cx="1143000" cy="321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ja-JP" sz="1100" b="1" kern="100" dirty="0">
                  <a:solidFill>
                    <a:srgbClr val="FFFFFF"/>
                  </a:solidFill>
                  <a:effectLst/>
                  <a:latin typeface="ＭＳ 明朝" panose="02020609040205080304" pitchFamily="17" charset="-128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稲戸井調節池</a:t>
              </a:r>
              <a:endParaRPr lang="ja-JP" sz="11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endParaRPr>
            </a:p>
          </p:txBody>
        </p:sp>
        <p:sp>
          <p:nvSpPr>
            <p:cNvPr id="44" name="テキスト ボックス 2"/>
            <p:cNvSpPr txBox="1">
              <a:spLocks noChangeArrowheads="1"/>
            </p:cNvSpPr>
            <p:nvPr/>
          </p:nvSpPr>
          <p:spPr bwMode="auto">
            <a:xfrm>
              <a:off x="6022855" y="1947005"/>
              <a:ext cx="1143000" cy="321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ja-JP" sz="1100" b="1" kern="100" dirty="0">
                  <a:solidFill>
                    <a:srgbClr val="FFFFFF"/>
                  </a:solidFill>
                  <a:effectLst/>
                  <a:latin typeface="ＭＳ 明朝" panose="02020609040205080304" pitchFamily="17" charset="-128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菅生調節池</a:t>
              </a:r>
              <a:endParaRPr lang="ja-JP" sz="11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endParaRPr>
            </a:p>
          </p:txBody>
        </p:sp>
        <p:sp>
          <p:nvSpPr>
            <p:cNvPr id="45" name="テキスト ボックス 2"/>
            <p:cNvSpPr txBox="1">
              <a:spLocks noChangeArrowheads="1"/>
            </p:cNvSpPr>
            <p:nvPr/>
          </p:nvSpPr>
          <p:spPr bwMode="auto">
            <a:xfrm rot="20058992">
              <a:off x="6078787" y="3366273"/>
              <a:ext cx="278130" cy="763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ja-JP" sz="1100" b="1" kern="100">
                  <a:solidFill>
                    <a:srgbClr val="FFFFFF"/>
                  </a:solidFill>
                  <a:effectLst/>
                  <a:latin typeface="ＭＳ 明朝" panose="02020609040205080304" pitchFamily="17" charset="-128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利根川</a:t>
              </a:r>
              <a:endParaRPr lang="ja-JP" sz="11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13055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30BD3C7C-ACC4-4CB2-9391-0B98A186DE26}"/>
              </a:ext>
            </a:extLst>
          </p:cNvPr>
          <p:cNvSpPr/>
          <p:nvPr/>
        </p:nvSpPr>
        <p:spPr>
          <a:xfrm>
            <a:off x="0" y="0"/>
            <a:ext cx="9906000" cy="545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BE8662B4-A59A-4F0F-B26F-715FBF60DCA3}"/>
              </a:ext>
            </a:extLst>
          </p:cNvPr>
          <p:cNvSpPr txBox="1"/>
          <p:nvPr/>
        </p:nvSpPr>
        <p:spPr>
          <a:xfrm>
            <a:off x="813132" y="84271"/>
            <a:ext cx="8279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群馬県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板倉町立小学校　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防災教育学習指導計画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(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案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)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　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解説編　図面集</a:t>
            </a:r>
            <a:endParaRPr kumimoji="1" lang="ja-JP" altLang="en-US" sz="2000" b="1" dirty="0">
              <a:solidFill>
                <a:schemeClr val="bg1"/>
              </a:solidFill>
              <a:latin typeface="HGS教科書体" panose="02020600000000000000" pitchFamily="18" charset="-128"/>
              <a:ea typeface="HGS教科書体" panose="02020600000000000000" pitchFamily="18" charset="-128"/>
            </a:endParaRPr>
          </a:p>
        </p:txBody>
      </p:sp>
      <p:sp>
        <p:nvSpPr>
          <p:cNvPr id="29" name="テキスト ボックス 2">
            <a:extLst>
              <a:ext uri="{FF2B5EF4-FFF2-40B4-BE49-F238E27FC236}">
                <a16:creationId xmlns:a16="http://schemas.microsoft.com/office/drawing/2014/main" xmlns="" id="{750122D5-45E6-4B9D-B7B6-3E059EE03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3145" y="6333267"/>
            <a:ext cx="4443730" cy="55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※出典：関東地方整備局利根川上流河川事務所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HP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http://www.ktr.mlit.go.jp/tonejo/tonejo00189.html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http://www.ktr.mlit.go.jp/ktr_content/content/000669685.pdf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xmlns="" id="{D3747626-4F83-45E1-A19F-4DB5E85F2473}"/>
              </a:ext>
            </a:extLst>
          </p:cNvPr>
          <p:cNvSpPr txBox="1"/>
          <p:nvPr/>
        </p:nvSpPr>
        <p:spPr>
          <a:xfrm>
            <a:off x="813132" y="5367489"/>
            <a:ext cx="301877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ja-JP" sz="1050" dirty="0"/>
              <a:t>令和元年</a:t>
            </a:r>
            <a:r>
              <a:rPr lang="en-US" altLang="ja-JP" sz="1050" dirty="0"/>
              <a:t>10</a:t>
            </a:r>
            <a:r>
              <a:rPr lang="ja-JP" altLang="ja-JP" sz="1050" dirty="0"/>
              <a:t>月台風</a:t>
            </a:r>
            <a:r>
              <a:rPr lang="en-US" altLang="ja-JP" sz="1050" dirty="0"/>
              <a:t>19</a:t>
            </a:r>
            <a:r>
              <a:rPr lang="ja-JP" altLang="ja-JP" sz="1050" dirty="0"/>
              <a:t>号による関東地方の降雨量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5795514" y="5330470"/>
            <a:ext cx="329449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1100" dirty="0"/>
              <a:t>令和元年</a:t>
            </a:r>
            <a:r>
              <a:rPr lang="en-US" altLang="ja-JP" sz="1100" dirty="0"/>
              <a:t>10</a:t>
            </a:r>
            <a:r>
              <a:rPr lang="ja-JP" altLang="ja-JP" sz="1100" dirty="0"/>
              <a:t>月台風</a:t>
            </a:r>
            <a:r>
              <a:rPr lang="en-US" altLang="ja-JP" sz="1100" dirty="0"/>
              <a:t>19</a:t>
            </a:r>
            <a:r>
              <a:rPr lang="ja-JP" altLang="ja-JP" sz="1100" dirty="0"/>
              <a:t>号による関東地方の河川水位</a:t>
            </a:r>
          </a:p>
        </p:txBody>
      </p:sp>
      <p:grpSp>
        <p:nvGrpSpPr>
          <p:cNvPr id="7" name="グループ化 6"/>
          <p:cNvGrpSpPr/>
          <p:nvPr/>
        </p:nvGrpSpPr>
        <p:grpSpPr>
          <a:xfrm>
            <a:off x="5320689" y="2268549"/>
            <a:ext cx="4349439" cy="2963091"/>
            <a:chOff x="5320689" y="1681940"/>
            <a:chExt cx="4349439" cy="2963091"/>
          </a:xfrm>
        </p:grpSpPr>
        <p:pic>
          <p:nvPicPr>
            <p:cNvPr id="25" name="図 24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5320689" y="1681940"/>
              <a:ext cx="4349439" cy="2963091"/>
            </a:xfrm>
            <a:prstGeom prst="rect">
              <a:avLst/>
            </a:prstGeom>
          </p:spPr>
        </p:pic>
        <p:sp>
          <p:nvSpPr>
            <p:cNvPr id="27" name="正方形/長方形 26"/>
            <p:cNvSpPr/>
            <p:nvPr/>
          </p:nvSpPr>
          <p:spPr>
            <a:xfrm>
              <a:off x="5360713" y="1681940"/>
              <a:ext cx="891540" cy="1984134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/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292472" y="2254666"/>
            <a:ext cx="4660527" cy="2947583"/>
            <a:chOff x="292472" y="1668057"/>
            <a:chExt cx="4660527" cy="2947583"/>
          </a:xfrm>
        </p:grpSpPr>
        <p:pic>
          <p:nvPicPr>
            <p:cNvPr id="24" name="図 23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05434" y="1681940"/>
              <a:ext cx="4647565" cy="2933700"/>
            </a:xfrm>
            <a:prstGeom prst="rect">
              <a:avLst/>
            </a:prstGeom>
          </p:spPr>
        </p:pic>
        <p:sp>
          <p:nvSpPr>
            <p:cNvPr id="28" name="正方形/長方形 27"/>
            <p:cNvSpPr/>
            <p:nvPr/>
          </p:nvSpPr>
          <p:spPr>
            <a:xfrm>
              <a:off x="292472" y="1668057"/>
              <a:ext cx="891540" cy="1984134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/>
            </a:p>
          </p:txBody>
        </p:sp>
      </p:grpSp>
      <p:graphicFrame>
        <p:nvGraphicFramePr>
          <p:cNvPr id="31" name="表 30">
            <a:extLst>
              <a:ext uri="{FF2B5EF4-FFF2-40B4-BE49-F238E27FC236}">
                <a16:creationId xmlns:a16="http://schemas.microsoft.com/office/drawing/2014/main" xmlns="" id="{5E579C1E-5032-407F-B23C-8E651BE8B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6191667"/>
              </p:ext>
            </p:extLst>
          </p:nvPr>
        </p:nvGraphicFramePr>
        <p:xfrm>
          <a:off x="183659" y="686585"/>
          <a:ext cx="3415575" cy="1006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500">
                  <a:extLst>
                    <a:ext uri="{9D8B030D-6E8A-4147-A177-3AD203B41FA5}">
                      <a16:colId xmlns:a16="http://schemas.microsoft.com/office/drawing/2014/main" xmlns="" val="1295237371"/>
                    </a:ext>
                  </a:extLst>
                </a:gridCol>
                <a:gridCol w="2463075">
                  <a:extLst>
                    <a:ext uri="{9D8B030D-6E8A-4147-A177-3AD203B41FA5}">
                      <a16:colId xmlns:a16="http://schemas.microsoft.com/office/drawing/2014/main" xmlns="" val="1877838156"/>
                    </a:ext>
                  </a:extLst>
                </a:gridCol>
              </a:tblGrid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掲載ページ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2119303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大項目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2.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身近な利根川の洪水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335105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2.3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近年の洪水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4741792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2.3.3 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令和元年</a:t>
                      </a:r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10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月台風</a:t>
                      </a:r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19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82505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30BD3C7C-ACC4-4CB2-9391-0B98A186DE26}"/>
              </a:ext>
            </a:extLst>
          </p:cNvPr>
          <p:cNvSpPr/>
          <p:nvPr/>
        </p:nvSpPr>
        <p:spPr>
          <a:xfrm>
            <a:off x="0" y="0"/>
            <a:ext cx="9906000" cy="545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BE8662B4-A59A-4F0F-B26F-715FBF60DCA3}"/>
              </a:ext>
            </a:extLst>
          </p:cNvPr>
          <p:cNvSpPr txBox="1"/>
          <p:nvPr/>
        </p:nvSpPr>
        <p:spPr>
          <a:xfrm>
            <a:off x="813132" y="84271"/>
            <a:ext cx="8279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群馬県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板倉町立小学校　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防災教育学習指導計画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(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案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)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　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解説編　図面集</a:t>
            </a:r>
            <a:endParaRPr kumimoji="1" lang="ja-JP" altLang="en-US" sz="2000" b="1" dirty="0">
              <a:solidFill>
                <a:schemeClr val="bg1"/>
              </a:solidFill>
              <a:latin typeface="HGS教科書体" panose="02020600000000000000" pitchFamily="18" charset="-128"/>
              <a:ea typeface="HGS教科書体" panose="02020600000000000000" pitchFamily="18" charset="-128"/>
            </a:endParaRPr>
          </a:p>
        </p:txBody>
      </p:sp>
      <p:sp>
        <p:nvSpPr>
          <p:cNvPr id="29" name="テキスト ボックス 2">
            <a:extLst>
              <a:ext uri="{FF2B5EF4-FFF2-40B4-BE49-F238E27FC236}">
                <a16:creationId xmlns:a16="http://schemas.microsoft.com/office/drawing/2014/main" xmlns="" id="{750122D5-45E6-4B9D-B7B6-3E059EE03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3145" y="6333267"/>
            <a:ext cx="4443730" cy="55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※出典：関東地方整備局利根川上流河川事務所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HP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http://www.ktr.mlit.go.jp/tonejo/tonejo00189.html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http://www.ktr.mlit.go.jp/ktr_content/content/000669685.pdf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pic>
        <p:nvPicPr>
          <p:cNvPr id="17" name="図 1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" y="2099627"/>
            <a:ext cx="3704917" cy="235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図 1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258" y="724535"/>
            <a:ext cx="4777740" cy="2551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図 1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251" y="3389518"/>
            <a:ext cx="5135245" cy="283019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1" name="表 20">
            <a:extLst>
              <a:ext uri="{FF2B5EF4-FFF2-40B4-BE49-F238E27FC236}">
                <a16:creationId xmlns:a16="http://schemas.microsoft.com/office/drawing/2014/main" xmlns="" id="{5E579C1E-5032-407F-B23C-8E651BE8B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382477"/>
              </p:ext>
            </p:extLst>
          </p:nvPr>
        </p:nvGraphicFramePr>
        <p:xfrm>
          <a:off x="183659" y="686585"/>
          <a:ext cx="3415575" cy="1006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500">
                  <a:extLst>
                    <a:ext uri="{9D8B030D-6E8A-4147-A177-3AD203B41FA5}">
                      <a16:colId xmlns:a16="http://schemas.microsoft.com/office/drawing/2014/main" xmlns="" val="1295237371"/>
                    </a:ext>
                  </a:extLst>
                </a:gridCol>
                <a:gridCol w="2463075">
                  <a:extLst>
                    <a:ext uri="{9D8B030D-6E8A-4147-A177-3AD203B41FA5}">
                      <a16:colId xmlns:a16="http://schemas.microsoft.com/office/drawing/2014/main" xmlns="" val="1877838156"/>
                    </a:ext>
                  </a:extLst>
                </a:gridCol>
              </a:tblGrid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掲載ページ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2119303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大項目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2.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身近な利根川の洪水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335105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2.3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近年の洪水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4741792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2.3.3 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令和元年</a:t>
                      </a:r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10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月台風</a:t>
                      </a:r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19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83213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30BD3C7C-ACC4-4CB2-9391-0B98A186DE26}"/>
              </a:ext>
            </a:extLst>
          </p:cNvPr>
          <p:cNvSpPr/>
          <p:nvPr/>
        </p:nvSpPr>
        <p:spPr>
          <a:xfrm>
            <a:off x="0" y="0"/>
            <a:ext cx="9906000" cy="545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BE8662B4-A59A-4F0F-B26F-715FBF60DCA3}"/>
              </a:ext>
            </a:extLst>
          </p:cNvPr>
          <p:cNvSpPr txBox="1"/>
          <p:nvPr/>
        </p:nvSpPr>
        <p:spPr>
          <a:xfrm>
            <a:off x="813132" y="84271"/>
            <a:ext cx="8279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群馬県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板倉町立小学校　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防災教育学習指導計画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(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案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)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　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解説編　図面集</a:t>
            </a:r>
            <a:endParaRPr kumimoji="1" lang="ja-JP" altLang="en-US" sz="2000" b="1" dirty="0">
              <a:solidFill>
                <a:schemeClr val="bg1"/>
              </a:solidFill>
              <a:latin typeface="HGS教科書体" panose="02020600000000000000" pitchFamily="18" charset="-128"/>
              <a:ea typeface="HGS教科書体" panose="02020600000000000000" pitchFamily="18" charset="-128"/>
            </a:endParaRPr>
          </a:p>
        </p:txBody>
      </p:sp>
      <p:sp>
        <p:nvSpPr>
          <p:cNvPr id="29" name="テキスト ボックス 2">
            <a:extLst>
              <a:ext uri="{FF2B5EF4-FFF2-40B4-BE49-F238E27FC236}">
                <a16:creationId xmlns:a16="http://schemas.microsoft.com/office/drawing/2014/main" xmlns="" id="{750122D5-45E6-4B9D-B7B6-3E059EE03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3145" y="6333267"/>
            <a:ext cx="4443730" cy="55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※出典：関東地方整備局利根川上流河川事務所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HP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http://www.ktr.mlit.go.jp/tonejo/tonejo00189.html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http://www.ktr.mlit.go.jp/ktr_content/content/000669685.pdf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grpSp>
        <p:nvGrpSpPr>
          <p:cNvPr id="11" name="グループ化 10"/>
          <p:cNvGrpSpPr/>
          <p:nvPr/>
        </p:nvGrpSpPr>
        <p:grpSpPr>
          <a:xfrm>
            <a:off x="486480" y="2132674"/>
            <a:ext cx="5436870" cy="1840865"/>
            <a:chOff x="0" y="0"/>
            <a:chExt cx="3234738" cy="1096010"/>
          </a:xfrm>
        </p:grpSpPr>
        <p:pic>
          <p:nvPicPr>
            <p:cNvPr id="21" name="図 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5668" y="8626"/>
              <a:ext cx="1449070" cy="1086485"/>
            </a:xfrm>
            <a:prstGeom prst="rect">
              <a:avLst/>
            </a:prstGeom>
            <a:ln>
              <a:noFill/>
            </a:ln>
          </p:spPr>
        </p:pic>
        <p:sp>
          <p:nvSpPr>
            <p:cNvPr id="22" name="右矢印 21"/>
            <p:cNvSpPr/>
            <p:nvPr/>
          </p:nvSpPr>
          <p:spPr>
            <a:xfrm>
              <a:off x="1526875" y="379562"/>
              <a:ext cx="172085" cy="422275"/>
            </a:xfrm>
            <a:prstGeom prst="rightArrow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/>
            </a:p>
          </p:txBody>
        </p:sp>
        <p:pic>
          <p:nvPicPr>
            <p:cNvPr id="23" name="図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0" y="0"/>
              <a:ext cx="1414780" cy="109601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3" name="グループ化 12"/>
          <p:cNvGrpSpPr/>
          <p:nvPr/>
        </p:nvGrpSpPr>
        <p:grpSpPr>
          <a:xfrm>
            <a:off x="486480" y="4443506"/>
            <a:ext cx="5405118" cy="1828800"/>
            <a:chOff x="0" y="5077"/>
            <a:chExt cx="3197577" cy="1082040"/>
          </a:xfrm>
        </p:grpSpPr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4222" y="5077"/>
              <a:ext cx="1443355" cy="1082040"/>
            </a:xfrm>
            <a:prstGeom prst="rect">
              <a:avLst/>
            </a:prstGeom>
            <a:ln>
              <a:noFill/>
            </a:ln>
          </p:spPr>
        </p:pic>
        <p:sp>
          <p:nvSpPr>
            <p:cNvPr id="15" name="右矢印 14"/>
            <p:cNvSpPr/>
            <p:nvPr/>
          </p:nvSpPr>
          <p:spPr>
            <a:xfrm>
              <a:off x="1531486" y="362309"/>
              <a:ext cx="172085" cy="422275"/>
            </a:xfrm>
            <a:prstGeom prst="rightArrow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/>
            </a:p>
          </p:txBody>
        </p:sp>
        <p:pic>
          <p:nvPicPr>
            <p:cNvPr id="16" name="図 1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0" y="34505"/>
              <a:ext cx="1409065" cy="104965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xmlns="" id="{D3747626-4F83-45E1-A19F-4DB5E85F2473}"/>
              </a:ext>
            </a:extLst>
          </p:cNvPr>
          <p:cNvSpPr txBox="1"/>
          <p:nvPr/>
        </p:nvSpPr>
        <p:spPr>
          <a:xfrm>
            <a:off x="379361" y="1878758"/>
            <a:ext cx="23391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ja-JP" sz="1050" dirty="0"/>
              <a:t>栗橋（利根川：埼玉県久喜市栗橋）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xmlns="" id="{D3747626-4F83-45E1-A19F-4DB5E85F2473}"/>
              </a:ext>
            </a:extLst>
          </p:cNvPr>
          <p:cNvSpPr txBox="1"/>
          <p:nvPr/>
        </p:nvSpPr>
        <p:spPr>
          <a:xfrm>
            <a:off x="412840" y="4227455"/>
            <a:ext cx="247375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ja-JP" sz="1050" dirty="0"/>
              <a:t>芽吹橋（利根川：千葉県野田市目芽）</a:t>
            </a:r>
          </a:p>
        </p:txBody>
      </p:sp>
      <p:graphicFrame>
        <p:nvGraphicFramePr>
          <p:cNvPr id="36" name="表 35">
            <a:extLst>
              <a:ext uri="{FF2B5EF4-FFF2-40B4-BE49-F238E27FC236}">
                <a16:creationId xmlns:a16="http://schemas.microsoft.com/office/drawing/2014/main" xmlns="" id="{5E579C1E-5032-407F-B23C-8E651BE8B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7989629"/>
              </p:ext>
            </p:extLst>
          </p:nvPr>
        </p:nvGraphicFramePr>
        <p:xfrm>
          <a:off x="183659" y="686585"/>
          <a:ext cx="3415575" cy="1006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500">
                  <a:extLst>
                    <a:ext uri="{9D8B030D-6E8A-4147-A177-3AD203B41FA5}">
                      <a16:colId xmlns:a16="http://schemas.microsoft.com/office/drawing/2014/main" xmlns="" val="1295237371"/>
                    </a:ext>
                  </a:extLst>
                </a:gridCol>
                <a:gridCol w="2463075">
                  <a:extLst>
                    <a:ext uri="{9D8B030D-6E8A-4147-A177-3AD203B41FA5}">
                      <a16:colId xmlns:a16="http://schemas.microsoft.com/office/drawing/2014/main" xmlns="" val="1877838156"/>
                    </a:ext>
                  </a:extLst>
                </a:gridCol>
              </a:tblGrid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掲載ページ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2119303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大項目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2.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身近な利根川の洪水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335105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2.3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近年の洪水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4741792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2.3.3 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令和元年</a:t>
                      </a:r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10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月台風</a:t>
                      </a:r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19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49283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30BD3C7C-ACC4-4CB2-9391-0B98A186DE26}"/>
              </a:ext>
            </a:extLst>
          </p:cNvPr>
          <p:cNvSpPr/>
          <p:nvPr/>
        </p:nvSpPr>
        <p:spPr>
          <a:xfrm>
            <a:off x="0" y="0"/>
            <a:ext cx="9906000" cy="545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BE8662B4-A59A-4F0F-B26F-715FBF60DCA3}"/>
              </a:ext>
            </a:extLst>
          </p:cNvPr>
          <p:cNvSpPr txBox="1"/>
          <p:nvPr/>
        </p:nvSpPr>
        <p:spPr>
          <a:xfrm>
            <a:off x="813132" y="84271"/>
            <a:ext cx="8279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群馬県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板倉町立小学校　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防災教育学習指導計画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(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案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)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　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解説編　図面集</a:t>
            </a:r>
            <a:endParaRPr kumimoji="1" lang="ja-JP" altLang="en-US" sz="2000" b="1" dirty="0">
              <a:solidFill>
                <a:schemeClr val="bg1"/>
              </a:solidFill>
              <a:latin typeface="HGS教科書体" panose="02020600000000000000" pitchFamily="18" charset="-128"/>
              <a:ea typeface="HGS教科書体" panose="02020600000000000000" pitchFamily="18" charset="-128"/>
            </a:endParaRPr>
          </a:p>
        </p:txBody>
      </p:sp>
      <p:sp>
        <p:nvSpPr>
          <p:cNvPr id="29" name="テキスト ボックス 2">
            <a:extLst>
              <a:ext uri="{FF2B5EF4-FFF2-40B4-BE49-F238E27FC236}">
                <a16:creationId xmlns:a16="http://schemas.microsoft.com/office/drawing/2014/main" xmlns="" id="{750122D5-45E6-4B9D-B7B6-3E059EE03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3145" y="6333267"/>
            <a:ext cx="4443730" cy="55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※出典：関東地方整備局利根川上流河川事務所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HP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http://www.ktr.mlit.go.jp/tonejo/tonejo00189.html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http://www.ktr.mlit.go.jp/ktr_content/content/000669685.pdf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pic>
        <p:nvPicPr>
          <p:cNvPr id="16" name="図 1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408" y="1823754"/>
            <a:ext cx="5699062" cy="1792121"/>
          </a:xfrm>
          <a:prstGeom prst="rect">
            <a:avLst/>
          </a:prstGeom>
        </p:spPr>
      </p:pic>
      <p:pic>
        <p:nvPicPr>
          <p:cNvPr id="17" name="図 1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56" y="3288841"/>
            <a:ext cx="3194050" cy="2657475"/>
          </a:xfrm>
          <a:prstGeom prst="rect">
            <a:avLst/>
          </a:prstGeom>
        </p:spPr>
      </p:pic>
      <p:pic>
        <p:nvPicPr>
          <p:cNvPr id="18" name="図 1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677" y="3841665"/>
            <a:ext cx="3128645" cy="2052955"/>
          </a:xfrm>
          <a:prstGeom prst="rect">
            <a:avLst/>
          </a:prstGeom>
        </p:spPr>
      </p:pic>
      <p:pic>
        <p:nvPicPr>
          <p:cNvPr id="19" name="図 1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963" y="3882173"/>
            <a:ext cx="2860675" cy="2156460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xmlns="" id="{D3747626-4F83-45E1-A19F-4DB5E85F2473}"/>
              </a:ext>
            </a:extLst>
          </p:cNvPr>
          <p:cNvSpPr txBox="1"/>
          <p:nvPr/>
        </p:nvSpPr>
        <p:spPr>
          <a:xfrm>
            <a:off x="4848594" y="3628257"/>
            <a:ext cx="31728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/>
              <a:t>H29.10</a:t>
            </a:r>
            <a:r>
              <a:rPr lang="ja-JP" altLang="ja-JP" sz="1050" dirty="0"/>
              <a:t>　台風</a:t>
            </a:r>
            <a:r>
              <a:rPr lang="en-US" altLang="ja-JP" sz="1050" dirty="0"/>
              <a:t>21</a:t>
            </a:r>
            <a:r>
              <a:rPr lang="ja-JP" altLang="ja-JP" sz="1050" dirty="0"/>
              <a:t>号の際のレーダー図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xmlns="" id="{D3747626-4F83-45E1-A19F-4DB5E85F2473}"/>
              </a:ext>
            </a:extLst>
          </p:cNvPr>
          <p:cNvSpPr txBox="1"/>
          <p:nvPr/>
        </p:nvSpPr>
        <p:spPr>
          <a:xfrm>
            <a:off x="1517350" y="6011084"/>
            <a:ext cx="673261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ja-JP" sz="1050" dirty="0"/>
              <a:t>雨量観測所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xmlns="" id="{D3747626-4F83-45E1-A19F-4DB5E85F2473}"/>
              </a:ext>
            </a:extLst>
          </p:cNvPr>
          <p:cNvSpPr txBox="1"/>
          <p:nvPr/>
        </p:nvSpPr>
        <p:spPr>
          <a:xfrm>
            <a:off x="4895368" y="5964432"/>
            <a:ext cx="673261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ja-JP" sz="1050" dirty="0"/>
              <a:t>水位観測所</a:t>
            </a:r>
          </a:p>
        </p:txBody>
      </p:sp>
      <p:graphicFrame>
        <p:nvGraphicFramePr>
          <p:cNvPr id="25" name="表 24">
            <a:extLst>
              <a:ext uri="{FF2B5EF4-FFF2-40B4-BE49-F238E27FC236}">
                <a16:creationId xmlns:a16="http://schemas.microsoft.com/office/drawing/2014/main" xmlns="" id="{5E579C1E-5032-407F-B23C-8E651BE8B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5001960"/>
              </p:ext>
            </p:extLst>
          </p:nvPr>
        </p:nvGraphicFramePr>
        <p:xfrm>
          <a:off x="183659" y="686585"/>
          <a:ext cx="3415575" cy="1006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500">
                  <a:extLst>
                    <a:ext uri="{9D8B030D-6E8A-4147-A177-3AD203B41FA5}">
                      <a16:colId xmlns:a16="http://schemas.microsoft.com/office/drawing/2014/main" xmlns="" val="1295237371"/>
                    </a:ext>
                  </a:extLst>
                </a:gridCol>
                <a:gridCol w="2463075">
                  <a:extLst>
                    <a:ext uri="{9D8B030D-6E8A-4147-A177-3AD203B41FA5}">
                      <a16:colId xmlns:a16="http://schemas.microsoft.com/office/drawing/2014/main" xmlns="" val="1877838156"/>
                    </a:ext>
                  </a:extLst>
                </a:gridCol>
              </a:tblGrid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掲載ページ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2119303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大項目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2.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身近な利根川の洪水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335105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2.3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近年の洪水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4741792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2.3.3 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令和元年</a:t>
                      </a:r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10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月台風</a:t>
                      </a:r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19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78956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30BD3C7C-ACC4-4CB2-9391-0B98A186DE26}"/>
              </a:ext>
            </a:extLst>
          </p:cNvPr>
          <p:cNvSpPr/>
          <p:nvPr/>
        </p:nvSpPr>
        <p:spPr>
          <a:xfrm>
            <a:off x="0" y="0"/>
            <a:ext cx="9906000" cy="545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BE8662B4-A59A-4F0F-B26F-715FBF60DCA3}"/>
              </a:ext>
            </a:extLst>
          </p:cNvPr>
          <p:cNvSpPr txBox="1"/>
          <p:nvPr/>
        </p:nvSpPr>
        <p:spPr>
          <a:xfrm>
            <a:off x="813132" y="84271"/>
            <a:ext cx="8279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群馬県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板倉町立小学校　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防災教育学習指導計画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(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案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)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　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解説編　図面集</a:t>
            </a:r>
            <a:endParaRPr kumimoji="1" lang="ja-JP" altLang="en-US" sz="2000" b="1" dirty="0">
              <a:solidFill>
                <a:schemeClr val="bg1"/>
              </a:solidFill>
              <a:latin typeface="HGS教科書体" panose="02020600000000000000" pitchFamily="18" charset="-128"/>
              <a:ea typeface="HGS教科書体" panose="02020600000000000000" pitchFamily="18" charset="-128"/>
            </a:endParaRPr>
          </a:p>
        </p:txBody>
      </p:sp>
      <p:sp>
        <p:nvSpPr>
          <p:cNvPr id="29" name="テキスト ボックス 2">
            <a:extLst>
              <a:ext uri="{FF2B5EF4-FFF2-40B4-BE49-F238E27FC236}">
                <a16:creationId xmlns:a16="http://schemas.microsoft.com/office/drawing/2014/main" xmlns="" id="{750122D5-45E6-4B9D-B7B6-3E059EE03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3145" y="6333267"/>
            <a:ext cx="4443730" cy="55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※出典：関東地方整備局利根川上流河川事務所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HP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http://www.ktr.mlit.go.jp/tonejo/tonejo00189.html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http://www.ktr.mlit.go.jp/ktr_content/content/000669685.pdf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grpSp>
        <p:nvGrpSpPr>
          <p:cNvPr id="26" name="グループ化 25"/>
          <p:cNvGrpSpPr/>
          <p:nvPr/>
        </p:nvGrpSpPr>
        <p:grpSpPr>
          <a:xfrm>
            <a:off x="322430" y="2200542"/>
            <a:ext cx="4492129" cy="2514333"/>
            <a:chOff x="0" y="35168"/>
            <a:chExt cx="2851150" cy="1595956"/>
          </a:xfrm>
        </p:grpSpPr>
        <p:grpSp>
          <p:nvGrpSpPr>
            <p:cNvPr id="27" name="グループ化 26"/>
            <p:cNvGrpSpPr/>
            <p:nvPr/>
          </p:nvGrpSpPr>
          <p:grpSpPr>
            <a:xfrm>
              <a:off x="0" y="496111"/>
              <a:ext cx="2851150" cy="1135013"/>
              <a:chOff x="0" y="87377"/>
              <a:chExt cx="2851150" cy="1135204"/>
            </a:xfrm>
          </p:grpSpPr>
          <p:pic>
            <p:nvPicPr>
              <p:cNvPr id="35" name="図 34" descr="\\Tiiki_2\h29物件\01_H29江戸川防災教育\6_防災教育\材料\素材イラスト\中川横断図.jp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25631"/>
                <a:ext cx="2851150" cy="9969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6" name="下カーブ矢印 35"/>
              <p:cNvSpPr/>
              <p:nvPr/>
            </p:nvSpPr>
            <p:spPr>
              <a:xfrm flipH="1">
                <a:off x="720216" y="87377"/>
                <a:ext cx="508689" cy="262134"/>
              </a:xfrm>
              <a:prstGeom prst="curvedDownArrow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ja-JP" altLang="en-US"/>
              </a:p>
            </p:txBody>
          </p:sp>
        </p:grpSp>
        <p:sp>
          <p:nvSpPr>
            <p:cNvPr id="28" name="フリーフォーム 27"/>
            <p:cNvSpPr/>
            <p:nvPr/>
          </p:nvSpPr>
          <p:spPr>
            <a:xfrm>
              <a:off x="963038" y="749030"/>
              <a:ext cx="1199515" cy="151130"/>
            </a:xfrm>
            <a:custGeom>
              <a:avLst/>
              <a:gdLst>
                <a:gd name="connsiteX0" fmla="*/ 0 w 1199786"/>
                <a:gd name="connsiteY0" fmla="*/ 0 h 151430"/>
                <a:gd name="connsiteX1" fmla="*/ 1199786 w 1199786"/>
                <a:gd name="connsiteY1" fmla="*/ 0 h 151430"/>
                <a:gd name="connsiteX2" fmla="*/ 1129896 w 1199786"/>
                <a:gd name="connsiteY2" fmla="*/ 151430 h 151430"/>
                <a:gd name="connsiteX3" fmla="*/ 69891 w 1199786"/>
                <a:gd name="connsiteY3" fmla="*/ 151430 h 151430"/>
                <a:gd name="connsiteX4" fmla="*/ 0 w 1199786"/>
                <a:gd name="connsiteY4" fmla="*/ 0 h 15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9786" h="151430">
                  <a:moveTo>
                    <a:pt x="0" y="0"/>
                  </a:moveTo>
                  <a:lnTo>
                    <a:pt x="1199786" y="0"/>
                  </a:lnTo>
                  <a:lnTo>
                    <a:pt x="1129896" y="151430"/>
                  </a:lnTo>
                  <a:lnTo>
                    <a:pt x="69891" y="151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/>
            </a:p>
          </p:txBody>
        </p:sp>
        <p:sp>
          <p:nvSpPr>
            <p:cNvPr id="30" name="上矢印 29"/>
            <p:cNvSpPr/>
            <p:nvPr/>
          </p:nvSpPr>
          <p:spPr>
            <a:xfrm>
              <a:off x="1478604" y="758758"/>
              <a:ext cx="215495" cy="209671"/>
            </a:xfrm>
            <a:prstGeom prst="upArrow">
              <a:avLst>
                <a:gd name="adj1" fmla="val 50000"/>
                <a:gd name="adj2" fmla="val 48733"/>
              </a:avLst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/>
            </a:p>
          </p:txBody>
        </p:sp>
        <p:sp>
          <p:nvSpPr>
            <p:cNvPr id="31" name="テキスト ボックス 2"/>
            <p:cNvSpPr txBox="1">
              <a:spLocks noChangeArrowheads="1"/>
            </p:cNvSpPr>
            <p:nvPr/>
          </p:nvSpPr>
          <p:spPr bwMode="auto">
            <a:xfrm flipH="1">
              <a:off x="486383" y="68075"/>
              <a:ext cx="621483" cy="314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anchor="t" anchorCtr="0">
              <a:noAutofit/>
            </a:bodyPr>
            <a:lstStyle/>
            <a:p>
              <a:pPr algn="just">
                <a:lnSpc>
                  <a:spcPts val="1200"/>
                </a:lnSpc>
                <a:spcAft>
                  <a:spcPts val="0"/>
                </a:spcAft>
              </a:pPr>
              <a:r>
                <a:rPr lang="ja-JP" sz="900" kern="100" dirty="0">
                  <a:effectLst/>
                  <a:latin typeface="ＭＳ 明朝" panose="02020609040205080304" pitchFamily="17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堤防を越えて流出</a:t>
              </a:r>
              <a:endParaRPr lang="ja-JP" sz="11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endParaRPr>
            </a:p>
          </p:txBody>
        </p:sp>
        <p:sp>
          <p:nvSpPr>
            <p:cNvPr id="32" name="テキスト ボックス 2"/>
            <p:cNvSpPr txBox="1">
              <a:spLocks noChangeArrowheads="1"/>
            </p:cNvSpPr>
            <p:nvPr/>
          </p:nvSpPr>
          <p:spPr bwMode="auto">
            <a:xfrm flipH="1">
              <a:off x="2162553" y="35168"/>
              <a:ext cx="593625" cy="314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anchor="t" anchorCtr="0">
              <a:noAutofit/>
            </a:bodyPr>
            <a:lstStyle/>
            <a:p>
              <a:pPr algn="just">
                <a:lnSpc>
                  <a:spcPts val="1200"/>
                </a:lnSpc>
                <a:spcAft>
                  <a:spcPts val="0"/>
                </a:spcAft>
              </a:pPr>
              <a:r>
                <a:rPr lang="ja-JP" sz="900" kern="100" dirty="0">
                  <a:effectLst/>
                  <a:latin typeface="ＭＳ 明朝" panose="02020609040205080304" pitchFamily="17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堤防を越えて流出</a:t>
              </a:r>
              <a:endParaRPr lang="ja-JP" sz="11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endParaRPr>
            </a:p>
          </p:txBody>
        </p:sp>
        <p:sp>
          <p:nvSpPr>
            <p:cNvPr id="33" name="テキスト ボックス 2"/>
            <p:cNvSpPr txBox="1">
              <a:spLocks noChangeArrowheads="1"/>
            </p:cNvSpPr>
            <p:nvPr/>
          </p:nvSpPr>
          <p:spPr bwMode="auto">
            <a:xfrm flipH="1">
              <a:off x="1322962" y="378967"/>
              <a:ext cx="571312" cy="314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anchor="t" anchorCtr="0">
              <a:noAutofit/>
            </a:bodyPr>
            <a:lstStyle/>
            <a:p>
              <a:pPr algn="just">
                <a:lnSpc>
                  <a:spcPts val="1200"/>
                </a:lnSpc>
                <a:spcAft>
                  <a:spcPts val="0"/>
                </a:spcAft>
              </a:pPr>
              <a:r>
                <a:rPr lang="ja-JP" sz="900" kern="100" dirty="0">
                  <a:effectLst/>
                  <a:latin typeface="ＭＳ 明朝" panose="02020609040205080304" pitchFamily="17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降雨による水位上昇</a:t>
              </a:r>
              <a:endParaRPr lang="ja-JP" sz="11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endParaRPr>
            </a:p>
          </p:txBody>
        </p:sp>
        <p:sp>
          <p:nvSpPr>
            <p:cNvPr id="34" name="下カーブ矢印 33"/>
            <p:cNvSpPr/>
            <p:nvPr/>
          </p:nvSpPr>
          <p:spPr>
            <a:xfrm>
              <a:off x="1945532" y="486383"/>
              <a:ext cx="508689" cy="262028"/>
            </a:xfrm>
            <a:prstGeom prst="curvedDownArrow">
              <a:avLst/>
            </a:prstGeom>
            <a:solidFill>
              <a:srgbClr val="5B9BD5"/>
            </a:solidFill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/>
            </a:p>
          </p:txBody>
        </p:sp>
      </p:grpSp>
      <p:pic>
        <p:nvPicPr>
          <p:cNvPr id="37" name="図 3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568" y="2200542"/>
            <a:ext cx="3642838" cy="2424514"/>
          </a:xfrm>
          <a:prstGeom prst="rect">
            <a:avLst/>
          </a:prstGeom>
        </p:spPr>
      </p:pic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xmlns="" id="{D3747626-4F83-45E1-A19F-4DB5E85F2473}"/>
              </a:ext>
            </a:extLst>
          </p:cNvPr>
          <p:cNvSpPr txBox="1"/>
          <p:nvPr/>
        </p:nvSpPr>
        <p:spPr>
          <a:xfrm>
            <a:off x="6481378" y="4622835"/>
            <a:ext cx="14269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ja-JP" sz="1050" dirty="0"/>
              <a:t>河川堤防</a:t>
            </a:r>
            <a:r>
              <a:rPr lang="en-US" altLang="ja-JP" sz="1050" dirty="0"/>
              <a:t> </a:t>
            </a:r>
            <a:r>
              <a:rPr lang="ja-JP" altLang="ja-JP" sz="1050" dirty="0"/>
              <a:t>江戸川分派</a:t>
            </a:r>
          </a:p>
        </p:txBody>
      </p:sp>
      <p:graphicFrame>
        <p:nvGraphicFramePr>
          <p:cNvPr id="39" name="表 38">
            <a:extLst>
              <a:ext uri="{FF2B5EF4-FFF2-40B4-BE49-F238E27FC236}">
                <a16:creationId xmlns:a16="http://schemas.microsoft.com/office/drawing/2014/main" xmlns="" id="{5E579C1E-5032-407F-B23C-8E651BE8B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7570738"/>
              </p:ext>
            </p:extLst>
          </p:nvPr>
        </p:nvGraphicFramePr>
        <p:xfrm>
          <a:off x="183659" y="686585"/>
          <a:ext cx="3572553" cy="754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500">
                  <a:extLst>
                    <a:ext uri="{9D8B030D-6E8A-4147-A177-3AD203B41FA5}">
                      <a16:colId xmlns:a16="http://schemas.microsoft.com/office/drawing/2014/main" xmlns="" val="1295237371"/>
                    </a:ext>
                  </a:extLst>
                </a:gridCol>
                <a:gridCol w="2620053">
                  <a:extLst>
                    <a:ext uri="{9D8B030D-6E8A-4147-A177-3AD203B41FA5}">
                      <a16:colId xmlns:a16="http://schemas.microsoft.com/office/drawing/2014/main" xmlns="" val="1877838156"/>
                    </a:ext>
                  </a:extLst>
                </a:gridCol>
              </a:tblGrid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掲載ページ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2119303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大項目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3.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利根川の水害に対する治水・減災対策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335105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3.1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治水対策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47417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83727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30BD3C7C-ACC4-4CB2-9391-0B98A186DE26}"/>
              </a:ext>
            </a:extLst>
          </p:cNvPr>
          <p:cNvSpPr/>
          <p:nvPr/>
        </p:nvSpPr>
        <p:spPr>
          <a:xfrm>
            <a:off x="0" y="0"/>
            <a:ext cx="9906000" cy="545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BE8662B4-A59A-4F0F-B26F-715FBF60DCA3}"/>
              </a:ext>
            </a:extLst>
          </p:cNvPr>
          <p:cNvSpPr txBox="1"/>
          <p:nvPr/>
        </p:nvSpPr>
        <p:spPr>
          <a:xfrm>
            <a:off x="813132" y="84271"/>
            <a:ext cx="8279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群馬県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板倉町立小学校　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防災教育学習指導計画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(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案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)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　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解説編　図面集</a:t>
            </a:r>
            <a:endParaRPr kumimoji="1" lang="ja-JP" altLang="en-US" sz="2000" b="1" dirty="0">
              <a:solidFill>
                <a:schemeClr val="bg1"/>
              </a:solidFill>
              <a:latin typeface="HGS教科書体" panose="02020600000000000000" pitchFamily="18" charset="-128"/>
              <a:ea typeface="HGS教科書体" panose="02020600000000000000" pitchFamily="18" charset="-128"/>
            </a:endParaRPr>
          </a:p>
        </p:txBody>
      </p:sp>
      <p:sp>
        <p:nvSpPr>
          <p:cNvPr id="29" name="テキスト ボックス 2">
            <a:extLst>
              <a:ext uri="{FF2B5EF4-FFF2-40B4-BE49-F238E27FC236}">
                <a16:creationId xmlns:a16="http://schemas.microsoft.com/office/drawing/2014/main" xmlns="" id="{750122D5-45E6-4B9D-B7B6-3E059EE03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3145" y="6333267"/>
            <a:ext cx="4443730" cy="55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※出典：関東地方整備局利根川上流河川事務所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HP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http://www.ktr.mlit.go.jp/tonejo/tonejo00189.html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http://www.ktr.mlit.go.jp/ktr_content/content/000669685.pdf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pic>
        <p:nvPicPr>
          <p:cNvPr id="16" name="図 1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16" y="2726674"/>
            <a:ext cx="3207254" cy="2130745"/>
          </a:xfrm>
          <a:prstGeom prst="rect">
            <a:avLst/>
          </a:prstGeom>
        </p:spPr>
      </p:pic>
      <p:grpSp>
        <p:nvGrpSpPr>
          <p:cNvPr id="17" name="グループ化 16"/>
          <p:cNvGrpSpPr/>
          <p:nvPr/>
        </p:nvGrpSpPr>
        <p:grpSpPr>
          <a:xfrm>
            <a:off x="3658657" y="2726674"/>
            <a:ext cx="2857500" cy="2150110"/>
            <a:chOff x="0" y="0"/>
            <a:chExt cx="2857500" cy="2150110"/>
          </a:xfrm>
        </p:grpSpPr>
        <p:pic>
          <p:nvPicPr>
            <p:cNvPr id="24" name="図 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857500" cy="2150110"/>
            </a:xfrm>
            <a:prstGeom prst="rect">
              <a:avLst/>
            </a:prstGeom>
          </p:spPr>
        </p:pic>
        <p:sp>
          <p:nvSpPr>
            <p:cNvPr id="33" name="テキスト ボックス 2"/>
            <p:cNvSpPr txBox="1">
              <a:spLocks noChangeArrowheads="1"/>
            </p:cNvSpPr>
            <p:nvPr/>
          </p:nvSpPr>
          <p:spPr bwMode="auto">
            <a:xfrm>
              <a:off x="212652" y="116958"/>
              <a:ext cx="1143000" cy="321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ja-JP" sz="1100" b="1" kern="100">
                  <a:solidFill>
                    <a:srgbClr val="FFFFFF"/>
                  </a:solidFill>
                  <a:effectLst/>
                  <a:latin typeface="ＭＳ 明朝" panose="02020609040205080304" pitchFamily="17" charset="-128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渡良瀬遊水地</a:t>
              </a:r>
              <a:endParaRPr lang="ja-JP" sz="11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endParaRPr>
            </a:p>
          </p:txBody>
        </p:sp>
        <p:sp>
          <p:nvSpPr>
            <p:cNvPr id="34" name="テキスト ボックス 2"/>
            <p:cNvSpPr txBox="1">
              <a:spLocks noChangeArrowheads="1"/>
            </p:cNvSpPr>
            <p:nvPr/>
          </p:nvSpPr>
          <p:spPr bwMode="auto">
            <a:xfrm rot="2323914">
              <a:off x="1350335" y="1704311"/>
              <a:ext cx="1086485" cy="321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ja-JP" sz="1100" b="1" kern="100">
                  <a:solidFill>
                    <a:srgbClr val="FFFFFF"/>
                  </a:solidFill>
                  <a:effectLst/>
                  <a:latin typeface="ＭＳ 明朝" panose="02020609040205080304" pitchFamily="17" charset="-128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渡良瀬川</a:t>
              </a:r>
              <a:endParaRPr lang="ja-JP" sz="11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endParaRPr>
            </a:p>
          </p:txBody>
        </p:sp>
        <p:cxnSp>
          <p:nvCxnSpPr>
            <p:cNvPr id="35" name="直線矢印コネクタ 34"/>
            <p:cNvCxnSpPr/>
            <p:nvPr/>
          </p:nvCxnSpPr>
          <p:spPr>
            <a:xfrm>
              <a:off x="1201480" y="1679945"/>
              <a:ext cx="319178" cy="267419"/>
            </a:xfrm>
            <a:prstGeom prst="straightConnector1">
              <a:avLst/>
            </a:prstGeom>
            <a:noFill/>
            <a:ln w="15875" cap="flat" cmpd="sng" algn="ctr">
              <a:solidFill>
                <a:sysClr val="window" lastClr="FFFFFF"/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18" name="グループ化 17"/>
          <p:cNvGrpSpPr/>
          <p:nvPr/>
        </p:nvGrpSpPr>
        <p:grpSpPr>
          <a:xfrm>
            <a:off x="6748778" y="2715564"/>
            <a:ext cx="3003550" cy="2141855"/>
            <a:chOff x="0" y="0"/>
            <a:chExt cx="3003697" cy="2141855"/>
          </a:xfrm>
        </p:grpSpPr>
        <p:pic>
          <p:nvPicPr>
            <p:cNvPr id="19" name="図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776855" cy="2141855"/>
            </a:xfrm>
            <a:prstGeom prst="rect">
              <a:avLst/>
            </a:prstGeom>
          </p:spPr>
        </p:pic>
        <p:sp>
          <p:nvSpPr>
            <p:cNvPr id="20" name="テキスト ボックス 2"/>
            <p:cNvSpPr txBox="1">
              <a:spLocks noChangeArrowheads="1"/>
            </p:cNvSpPr>
            <p:nvPr/>
          </p:nvSpPr>
          <p:spPr bwMode="auto">
            <a:xfrm>
              <a:off x="425302" y="1244009"/>
              <a:ext cx="1143000" cy="321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ja-JP" sz="1100" b="1" kern="100" dirty="0">
                  <a:solidFill>
                    <a:srgbClr val="FFFFFF"/>
                  </a:solidFill>
                  <a:effectLst/>
                  <a:latin typeface="ＭＳ 明朝" panose="02020609040205080304" pitchFamily="17" charset="-128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田中調節池</a:t>
              </a:r>
              <a:endParaRPr lang="ja-JP" sz="11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endParaRPr>
            </a:p>
          </p:txBody>
        </p:sp>
        <p:sp>
          <p:nvSpPr>
            <p:cNvPr id="21" name="テキスト ボックス 2"/>
            <p:cNvSpPr txBox="1">
              <a:spLocks noChangeArrowheads="1"/>
            </p:cNvSpPr>
            <p:nvPr/>
          </p:nvSpPr>
          <p:spPr bwMode="auto">
            <a:xfrm>
              <a:off x="1605516" y="680484"/>
              <a:ext cx="1143000" cy="321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ja-JP" sz="1100" b="1" kern="100">
                  <a:solidFill>
                    <a:srgbClr val="FFFFFF"/>
                  </a:solidFill>
                  <a:effectLst/>
                  <a:latin typeface="ＭＳ 明朝" panose="02020609040205080304" pitchFamily="17" charset="-128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稲戸井調節池</a:t>
              </a:r>
              <a:endParaRPr lang="ja-JP" sz="11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endParaRPr>
            </a:p>
          </p:txBody>
        </p:sp>
        <p:sp>
          <p:nvSpPr>
            <p:cNvPr id="22" name="テキスト ボックス 2"/>
            <p:cNvSpPr txBox="1">
              <a:spLocks noChangeArrowheads="1"/>
            </p:cNvSpPr>
            <p:nvPr/>
          </p:nvSpPr>
          <p:spPr bwMode="auto">
            <a:xfrm>
              <a:off x="1860697" y="74428"/>
              <a:ext cx="1143000" cy="321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ja-JP" sz="1100" b="1" kern="100">
                  <a:solidFill>
                    <a:srgbClr val="FFFFFF"/>
                  </a:solidFill>
                  <a:effectLst/>
                  <a:latin typeface="ＭＳ 明朝" panose="02020609040205080304" pitchFamily="17" charset="-128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菅生調節池</a:t>
              </a:r>
              <a:endParaRPr lang="ja-JP" sz="11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endParaRPr>
            </a:p>
          </p:txBody>
        </p:sp>
        <p:sp>
          <p:nvSpPr>
            <p:cNvPr id="23" name="テキスト ボックス 2"/>
            <p:cNvSpPr txBox="1">
              <a:spLocks noChangeArrowheads="1"/>
            </p:cNvSpPr>
            <p:nvPr/>
          </p:nvSpPr>
          <p:spPr bwMode="auto">
            <a:xfrm rot="20058992">
              <a:off x="1902784" y="1307805"/>
              <a:ext cx="278130" cy="763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ja-JP" sz="1100" b="1" kern="100">
                  <a:solidFill>
                    <a:srgbClr val="FFFFFF"/>
                  </a:solidFill>
                  <a:effectLst/>
                  <a:latin typeface="ＭＳ 明朝" panose="02020609040205080304" pitchFamily="17" charset="-128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利根川</a:t>
              </a:r>
              <a:endParaRPr lang="ja-JP" sz="11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xmlns="" id="{D3747626-4F83-45E1-A19F-4DB5E85F2473}"/>
              </a:ext>
            </a:extLst>
          </p:cNvPr>
          <p:cNvSpPr txBox="1"/>
          <p:nvPr/>
        </p:nvSpPr>
        <p:spPr>
          <a:xfrm>
            <a:off x="1197730" y="4878011"/>
            <a:ext cx="1261884" cy="2649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  <a:spcAft>
                <a:spcPts val="0"/>
              </a:spcAft>
            </a:pPr>
            <a:r>
              <a:rPr lang="ja-JP" altLang="ja-JP" sz="1050"/>
              <a:t>昭和橋～利根大堰</a:t>
            </a:r>
            <a:endParaRPr lang="ja-JP" altLang="en-US" sz="1050" kern="100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xmlns="" id="{D3747626-4F83-45E1-A19F-4DB5E85F2473}"/>
              </a:ext>
            </a:extLst>
          </p:cNvPr>
          <p:cNvSpPr txBox="1"/>
          <p:nvPr/>
        </p:nvSpPr>
        <p:spPr>
          <a:xfrm>
            <a:off x="4577461" y="4863598"/>
            <a:ext cx="992579" cy="2649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  <a:spcAft>
                <a:spcPts val="0"/>
              </a:spcAft>
            </a:pPr>
            <a:r>
              <a:rPr lang="ja-JP" altLang="ja-JP" sz="1050" dirty="0"/>
              <a:t>渡良瀬遊水地</a:t>
            </a:r>
            <a:endParaRPr lang="ja-JP" altLang="en-US" sz="1050" kern="100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xmlns="" id="{D3747626-4F83-45E1-A19F-4DB5E85F2473}"/>
              </a:ext>
            </a:extLst>
          </p:cNvPr>
          <p:cNvSpPr txBox="1"/>
          <p:nvPr/>
        </p:nvSpPr>
        <p:spPr>
          <a:xfrm>
            <a:off x="7280754" y="4827706"/>
            <a:ext cx="1800493" cy="2649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  <a:spcAft>
                <a:spcPts val="0"/>
              </a:spcAft>
            </a:pPr>
            <a:r>
              <a:rPr lang="ja-JP" altLang="ja-JP" sz="1050" dirty="0"/>
              <a:t>菅生・田中・稲戸井調節池</a:t>
            </a:r>
            <a:endParaRPr lang="ja-JP" altLang="en-US" sz="1050" kern="100" dirty="0">
              <a:latin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38" name="表 37">
            <a:extLst>
              <a:ext uri="{FF2B5EF4-FFF2-40B4-BE49-F238E27FC236}">
                <a16:creationId xmlns:a16="http://schemas.microsoft.com/office/drawing/2014/main" xmlns="" id="{5E579C1E-5032-407F-B23C-8E651BE8B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972164"/>
              </p:ext>
            </p:extLst>
          </p:nvPr>
        </p:nvGraphicFramePr>
        <p:xfrm>
          <a:off x="183659" y="686585"/>
          <a:ext cx="3572553" cy="754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500">
                  <a:extLst>
                    <a:ext uri="{9D8B030D-6E8A-4147-A177-3AD203B41FA5}">
                      <a16:colId xmlns:a16="http://schemas.microsoft.com/office/drawing/2014/main" xmlns="" val="1295237371"/>
                    </a:ext>
                  </a:extLst>
                </a:gridCol>
                <a:gridCol w="2620053">
                  <a:extLst>
                    <a:ext uri="{9D8B030D-6E8A-4147-A177-3AD203B41FA5}">
                      <a16:colId xmlns:a16="http://schemas.microsoft.com/office/drawing/2014/main" xmlns="" val="1877838156"/>
                    </a:ext>
                  </a:extLst>
                </a:gridCol>
              </a:tblGrid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掲載ページ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2119303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大項目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3.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利根川の水害に対する治水・減災対策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335105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3.1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治水対策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47417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37644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30BD3C7C-ACC4-4CB2-9391-0B98A186DE26}"/>
              </a:ext>
            </a:extLst>
          </p:cNvPr>
          <p:cNvSpPr/>
          <p:nvPr/>
        </p:nvSpPr>
        <p:spPr>
          <a:xfrm>
            <a:off x="0" y="0"/>
            <a:ext cx="9906000" cy="545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BE8662B4-A59A-4F0F-B26F-715FBF60DCA3}"/>
              </a:ext>
            </a:extLst>
          </p:cNvPr>
          <p:cNvSpPr txBox="1"/>
          <p:nvPr/>
        </p:nvSpPr>
        <p:spPr>
          <a:xfrm>
            <a:off x="813132" y="84271"/>
            <a:ext cx="8279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群馬県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板倉町立小学校　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防災教育学習指導計画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(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案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)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　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解説編　図面集</a:t>
            </a:r>
            <a:endParaRPr kumimoji="1" lang="ja-JP" altLang="en-US" sz="2000" b="1" dirty="0">
              <a:solidFill>
                <a:schemeClr val="bg1"/>
              </a:solidFill>
              <a:latin typeface="HGS教科書体" panose="02020600000000000000" pitchFamily="18" charset="-128"/>
              <a:ea typeface="HGS教科書体" panose="02020600000000000000" pitchFamily="18" charset="-128"/>
            </a:endParaRPr>
          </a:p>
        </p:txBody>
      </p:sp>
      <p:sp>
        <p:nvSpPr>
          <p:cNvPr id="29" name="テキスト ボックス 2">
            <a:extLst>
              <a:ext uri="{FF2B5EF4-FFF2-40B4-BE49-F238E27FC236}">
                <a16:creationId xmlns:a16="http://schemas.microsoft.com/office/drawing/2014/main" xmlns="" id="{750122D5-45E6-4B9D-B7B6-3E059EE03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3145" y="6333267"/>
            <a:ext cx="4443730" cy="55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※出典：関東地方整備局利根川上流河川事務所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HP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http://www.ktr.mlit.go.jp/tonejo/tonejo00189.html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http://www.ktr.mlit.go.jp/ktr_content/content/000669685.pdf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xmlns="" id="{D3747626-4F83-45E1-A19F-4DB5E85F2473}"/>
              </a:ext>
            </a:extLst>
          </p:cNvPr>
          <p:cNvSpPr txBox="1"/>
          <p:nvPr/>
        </p:nvSpPr>
        <p:spPr>
          <a:xfrm>
            <a:off x="1186053" y="6178990"/>
            <a:ext cx="3172820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  <a:spcAft>
                <a:spcPts val="0"/>
              </a:spcAft>
            </a:pPr>
            <a:r>
              <a:rPr lang="ja-JP" altLang="en-US" sz="1050" kern="100" dirty="0">
                <a:latin typeface="+mn-ea"/>
                <a:cs typeface="Times New Roman" panose="02020603050405020304" pitchFamily="18" charset="0"/>
              </a:rPr>
              <a:t>第</a:t>
            </a:r>
            <a:r>
              <a:rPr lang="en-US" altLang="ja-JP" sz="1050" kern="100" dirty="0">
                <a:latin typeface="+mn-ea"/>
                <a:cs typeface="Times New Roman" panose="02020603050405020304" pitchFamily="18" charset="0"/>
              </a:rPr>
              <a:t>3</a:t>
            </a:r>
            <a:r>
              <a:rPr lang="ja-JP" altLang="en-US" sz="1050" kern="100" dirty="0">
                <a:latin typeface="+mn-ea"/>
                <a:cs typeface="Times New Roman" panose="02020603050405020304" pitchFamily="18" charset="0"/>
              </a:rPr>
              <a:t>期工事の概要（明治～戦前の改修工事）</a:t>
            </a:r>
          </a:p>
        </p:txBody>
      </p:sp>
      <p:pic>
        <p:nvPicPr>
          <p:cNvPr id="8" name="図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873" y="588976"/>
            <a:ext cx="4874183" cy="3073001"/>
          </a:xfrm>
          <a:prstGeom prst="rect">
            <a:avLst/>
          </a:prstGeom>
        </p:spPr>
      </p:pic>
      <p:pic>
        <p:nvPicPr>
          <p:cNvPr id="9" name="図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22" y="3658975"/>
            <a:ext cx="4631082" cy="2513120"/>
          </a:xfrm>
          <a:prstGeom prst="rect">
            <a:avLst/>
          </a:prstGeom>
        </p:spPr>
      </p:pic>
      <p:pic>
        <p:nvPicPr>
          <p:cNvPr id="10" name="図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776" y="3658975"/>
            <a:ext cx="3259226" cy="2566695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xmlns="" id="{D3747626-4F83-45E1-A19F-4DB5E85F2473}"/>
              </a:ext>
            </a:extLst>
          </p:cNvPr>
          <p:cNvSpPr txBox="1"/>
          <p:nvPr/>
        </p:nvSpPr>
        <p:spPr>
          <a:xfrm>
            <a:off x="5437432" y="6225670"/>
            <a:ext cx="1127232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  <a:spcAft>
                <a:spcPts val="0"/>
              </a:spcAft>
            </a:pPr>
            <a:r>
              <a:rPr lang="ja-JP" altLang="en-US" sz="1050" kern="100" dirty="0">
                <a:latin typeface="+mn-ea"/>
                <a:cs typeface="Times New Roman" panose="02020603050405020304" pitchFamily="18" charset="0"/>
              </a:rPr>
              <a:t>戦後の改修工事</a:t>
            </a:r>
          </a:p>
        </p:txBody>
      </p:sp>
      <p:graphicFrame>
        <p:nvGraphicFramePr>
          <p:cNvPr id="12" name="表 11">
            <a:extLst>
              <a:ext uri="{FF2B5EF4-FFF2-40B4-BE49-F238E27FC236}">
                <a16:creationId xmlns:a16="http://schemas.microsoft.com/office/drawing/2014/main" xmlns="" id="{5E579C1E-5032-407F-B23C-8E651BE8B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1215417"/>
              </p:ext>
            </p:extLst>
          </p:nvPr>
        </p:nvGraphicFramePr>
        <p:xfrm>
          <a:off x="183659" y="686585"/>
          <a:ext cx="3572553" cy="1006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500">
                  <a:extLst>
                    <a:ext uri="{9D8B030D-6E8A-4147-A177-3AD203B41FA5}">
                      <a16:colId xmlns:a16="http://schemas.microsoft.com/office/drawing/2014/main" xmlns="" val="1295237371"/>
                    </a:ext>
                  </a:extLst>
                </a:gridCol>
                <a:gridCol w="2620053">
                  <a:extLst>
                    <a:ext uri="{9D8B030D-6E8A-4147-A177-3AD203B41FA5}">
                      <a16:colId xmlns:a16="http://schemas.microsoft.com/office/drawing/2014/main" xmlns="" val="1877838156"/>
                    </a:ext>
                  </a:extLst>
                </a:gridCol>
              </a:tblGrid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掲載ページ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2119303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大項目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3.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利根川の水害に対する治水・減災対策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335105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3.1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治水対策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4741792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3.1.1 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河川改修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35543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30BD3C7C-ACC4-4CB2-9391-0B98A186DE26}"/>
              </a:ext>
            </a:extLst>
          </p:cNvPr>
          <p:cNvSpPr/>
          <p:nvPr/>
        </p:nvSpPr>
        <p:spPr>
          <a:xfrm>
            <a:off x="0" y="0"/>
            <a:ext cx="9906000" cy="545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BE8662B4-A59A-4F0F-B26F-715FBF60DCA3}"/>
              </a:ext>
            </a:extLst>
          </p:cNvPr>
          <p:cNvSpPr txBox="1"/>
          <p:nvPr/>
        </p:nvSpPr>
        <p:spPr>
          <a:xfrm>
            <a:off x="813132" y="84271"/>
            <a:ext cx="8279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群馬県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板倉町立小学校　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防災教育学習指導計画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(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案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)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　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解説編　図面集</a:t>
            </a:r>
            <a:endParaRPr kumimoji="1" lang="ja-JP" altLang="en-US" sz="2000" b="1" dirty="0">
              <a:solidFill>
                <a:schemeClr val="bg1"/>
              </a:solidFill>
              <a:latin typeface="HGS教科書体" panose="02020600000000000000" pitchFamily="18" charset="-128"/>
              <a:ea typeface="HGS教科書体" panose="02020600000000000000" pitchFamily="18" charset="-128"/>
            </a:endParaRPr>
          </a:p>
        </p:txBody>
      </p:sp>
      <p:sp>
        <p:nvSpPr>
          <p:cNvPr id="29" name="テキスト ボックス 2">
            <a:extLst>
              <a:ext uri="{FF2B5EF4-FFF2-40B4-BE49-F238E27FC236}">
                <a16:creationId xmlns:a16="http://schemas.microsoft.com/office/drawing/2014/main" xmlns="" id="{750122D5-45E6-4B9D-B7B6-3E059EE03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3145" y="6333267"/>
            <a:ext cx="4443730" cy="55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※出典：関東地方整備局利根川上流河川事務所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HP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http://www.ktr.mlit.go.jp/tonejo/tonejo00189.html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http://www.ktr.mlit.go.jp/ktr_content/content/000669685.pdf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grpSp>
        <p:nvGrpSpPr>
          <p:cNvPr id="10" name="グループ化 9"/>
          <p:cNvGrpSpPr/>
          <p:nvPr/>
        </p:nvGrpSpPr>
        <p:grpSpPr>
          <a:xfrm>
            <a:off x="4451370" y="649199"/>
            <a:ext cx="4457065" cy="1908810"/>
            <a:chOff x="0" y="0"/>
            <a:chExt cx="4457065" cy="1908810"/>
          </a:xfrm>
        </p:grpSpPr>
        <p:pic>
          <p:nvPicPr>
            <p:cNvPr id="20" name="図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457065" cy="1908810"/>
            </a:xfrm>
            <a:prstGeom prst="rect">
              <a:avLst/>
            </a:prstGeom>
          </p:spPr>
        </p:pic>
        <p:sp>
          <p:nvSpPr>
            <p:cNvPr id="21" name="正方形/長方形 20"/>
            <p:cNvSpPr/>
            <p:nvPr/>
          </p:nvSpPr>
          <p:spPr>
            <a:xfrm>
              <a:off x="742950" y="857250"/>
              <a:ext cx="336431" cy="14664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/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56610" y="3351170"/>
            <a:ext cx="5161280" cy="2098040"/>
            <a:chOff x="0" y="0"/>
            <a:chExt cx="5161280" cy="2098040"/>
          </a:xfrm>
        </p:grpSpPr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161280" cy="2098040"/>
            </a:xfrm>
            <a:prstGeom prst="rect">
              <a:avLst/>
            </a:prstGeom>
          </p:spPr>
        </p:pic>
        <p:sp>
          <p:nvSpPr>
            <p:cNvPr id="19" name="正方形/長方形 18"/>
            <p:cNvSpPr/>
            <p:nvPr/>
          </p:nvSpPr>
          <p:spPr>
            <a:xfrm>
              <a:off x="175565" y="841248"/>
              <a:ext cx="409651" cy="102412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/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4952999" y="2818859"/>
            <a:ext cx="4886960" cy="3423920"/>
            <a:chOff x="0" y="0"/>
            <a:chExt cx="4886960" cy="3423920"/>
          </a:xfrm>
        </p:grpSpPr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886960" cy="3423920"/>
            </a:xfrm>
            <a:prstGeom prst="rect">
              <a:avLst/>
            </a:prstGeom>
          </p:spPr>
        </p:pic>
        <p:sp>
          <p:nvSpPr>
            <p:cNvPr id="14" name="正方形/長方形 13"/>
            <p:cNvSpPr/>
            <p:nvPr/>
          </p:nvSpPr>
          <p:spPr>
            <a:xfrm>
              <a:off x="381000" y="1266825"/>
              <a:ext cx="584606" cy="14664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/>
            </a:p>
          </p:txBody>
        </p:sp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xmlns="" id="{D3747626-4F83-45E1-A19F-4DB5E85F2473}"/>
              </a:ext>
            </a:extLst>
          </p:cNvPr>
          <p:cNvSpPr txBox="1"/>
          <p:nvPr/>
        </p:nvSpPr>
        <p:spPr>
          <a:xfrm>
            <a:off x="1343647" y="5438191"/>
            <a:ext cx="1547218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  <a:spcAft>
                <a:spcPts val="0"/>
              </a:spcAft>
            </a:pPr>
            <a:r>
              <a:rPr lang="ja-JP" altLang="en-US" sz="1050" kern="100" dirty="0">
                <a:latin typeface="+mn-ea"/>
                <a:cs typeface="Times New Roman" panose="02020603050405020304" pitchFamily="18" charset="0"/>
              </a:rPr>
              <a:t>昭和</a:t>
            </a:r>
            <a:r>
              <a:rPr lang="en-US" altLang="ja-JP" sz="1050" kern="100" dirty="0">
                <a:latin typeface="+mn-ea"/>
                <a:cs typeface="Times New Roman" panose="02020603050405020304" pitchFamily="18" charset="0"/>
              </a:rPr>
              <a:t>24</a:t>
            </a:r>
            <a:r>
              <a:rPr lang="ja-JP" altLang="en-US" sz="1050" kern="100" dirty="0">
                <a:latin typeface="+mn-ea"/>
                <a:cs typeface="Times New Roman" panose="02020603050405020304" pitchFamily="18" charset="0"/>
              </a:rPr>
              <a:t>年改修改定計画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xmlns="" id="{D3747626-4F83-45E1-A19F-4DB5E85F2473}"/>
              </a:ext>
            </a:extLst>
          </p:cNvPr>
          <p:cNvSpPr txBox="1"/>
          <p:nvPr/>
        </p:nvSpPr>
        <p:spPr>
          <a:xfrm>
            <a:off x="6114717" y="6026348"/>
            <a:ext cx="2563523" cy="261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  <a:spcAft>
                <a:spcPts val="0"/>
              </a:spcAft>
            </a:pPr>
            <a:r>
              <a:rPr lang="zh-TW" altLang="en-US" sz="1050" kern="100" dirty="0">
                <a:latin typeface="+mn-ea"/>
                <a:cs typeface="Times New Roman" panose="02020603050405020304" pitchFamily="18" charset="0"/>
              </a:rPr>
              <a:t>平成</a:t>
            </a:r>
            <a:r>
              <a:rPr lang="en-US" altLang="zh-TW" sz="1050" kern="100" dirty="0">
                <a:latin typeface="+mn-ea"/>
                <a:cs typeface="Times New Roman" panose="02020603050405020304" pitchFamily="18" charset="0"/>
              </a:rPr>
              <a:t>18</a:t>
            </a:r>
            <a:r>
              <a:rPr lang="zh-TW" altLang="en-US" sz="1050" kern="100" dirty="0">
                <a:latin typeface="+mn-ea"/>
                <a:cs typeface="Times New Roman" panose="02020603050405020304" pitchFamily="18" charset="0"/>
              </a:rPr>
              <a:t>年　利根川水系河川整備基本方針</a:t>
            </a:r>
            <a:endParaRPr lang="ja-JP" altLang="en-US" sz="1050" kern="100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xmlns="" id="{D3747626-4F83-45E1-A19F-4DB5E85F2473}"/>
              </a:ext>
            </a:extLst>
          </p:cNvPr>
          <p:cNvSpPr txBox="1"/>
          <p:nvPr/>
        </p:nvSpPr>
        <p:spPr>
          <a:xfrm>
            <a:off x="6296321" y="2559935"/>
            <a:ext cx="1277914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  <a:spcAft>
                <a:spcPts val="0"/>
              </a:spcAft>
            </a:pPr>
            <a:r>
              <a:rPr lang="ja-JP" altLang="en-US" sz="1050" kern="100" dirty="0">
                <a:latin typeface="+mn-ea"/>
                <a:cs typeface="Times New Roman" panose="02020603050405020304" pitchFamily="18" charset="0"/>
              </a:rPr>
              <a:t>明治</a:t>
            </a:r>
            <a:r>
              <a:rPr lang="en-US" altLang="ja-JP" sz="1050" kern="100" dirty="0">
                <a:latin typeface="+mn-ea"/>
                <a:cs typeface="Times New Roman" panose="02020603050405020304" pitchFamily="18" charset="0"/>
              </a:rPr>
              <a:t>44</a:t>
            </a:r>
            <a:r>
              <a:rPr lang="ja-JP" altLang="en-US" sz="1050" kern="100" dirty="0">
                <a:latin typeface="+mn-ea"/>
                <a:cs typeface="Times New Roman" panose="02020603050405020304" pitchFamily="18" charset="0"/>
              </a:rPr>
              <a:t>年改修計画</a:t>
            </a:r>
          </a:p>
        </p:txBody>
      </p:sp>
      <p:graphicFrame>
        <p:nvGraphicFramePr>
          <p:cNvPr id="26" name="表 25">
            <a:extLst>
              <a:ext uri="{FF2B5EF4-FFF2-40B4-BE49-F238E27FC236}">
                <a16:creationId xmlns:a16="http://schemas.microsoft.com/office/drawing/2014/main" xmlns="" id="{5E579C1E-5032-407F-B23C-8E651BE8B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2789585"/>
              </p:ext>
            </p:extLst>
          </p:nvPr>
        </p:nvGraphicFramePr>
        <p:xfrm>
          <a:off x="183659" y="686585"/>
          <a:ext cx="3572553" cy="1006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500">
                  <a:extLst>
                    <a:ext uri="{9D8B030D-6E8A-4147-A177-3AD203B41FA5}">
                      <a16:colId xmlns:a16="http://schemas.microsoft.com/office/drawing/2014/main" xmlns="" val="1295237371"/>
                    </a:ext>
                  </a:extLst>
                </a:gridCol>
                <a:gridCol w="2620053">
                  <a:extLst>
                    <a:ext uri="{9D8B030D-6E8A-4147-A177-3AD203B41FA5}">
                      <a16:colId xmlns:a16="http://schemas.microsoft.com/office/drawing/2014/main" xmlns="" val="1877838156"/>
                    </a:ext>
                  </a:extLst>
                </a:gridCol>
              </a:tblGrid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掲載ページ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2119303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大項目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3.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利根川の水害に対する治水・減災対策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335105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3.1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治水対策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4741792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3.1.1 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河川改修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13432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30BD3C7C-ACC4-4CB2-9391-0B98A186DE26}"/>
              </a:ext>
            </a:extLst>
          </p:cNvPr>
          <p:cNvSpPr/>
          <p:nvPr/>
        </p:nvSpPr>
        <p:spPr>
          <a:xfrm>
            <a:off x="0" y="0"/>
            <a:ext cx="9906000" cy="545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BE8662B4-A59A-4F0F-B26F-715FBF60DCA3}"/>
              </a:ext>
            </a:extLst>
          </p:cNvPr>
          <p:cNvSpPr txBox="1"/>
          <p:nvPr/>
        </p:nvSpPr>
        <p:spPr>
          <a:xfrm>
            <a:off x="813132" y="84271"/>
            <a:ext cx="8279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群馬県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板倉町立小学校　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防災教育学習指導計画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(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案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)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　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解説編　図面集</a:t>
            </a:r>
            <a:endParaRPr kumimoji="1" lang="ja-JP" altLang="en-US" sz="2000" b="1" dirty="0">
              <a:solidFill>
                <a:schemeClr val="bg1"/>
              </a:solidFill>
              <a:latin typeface="HGS教科書体" panose="02020600000000000000" pitchFamily="18" charset="-128"/>
              <a:ea typeface="HGS教科書体" panose="02020600000000000000" pitchFamily="18" charset="-128"/>
            </a:endParaRPr>
          </a:p>
        </p:txBody>
      </p:sp>
      <p:sp>
        <p:nvSpPr>
          <p:cNvPr id="29" name="テキスト ボックス 2">
            <a:extLst>
              <a:ext uri="{FF2B5EF4-FFF2-40B4-BE49-F238E27FC236}">
                <a16:creationId xmlns:a16="http://schemas.microsoft.com/office/drawing/2014/main" xmlns="" id="{750122D5-45E6-4B9D-B7B6-3E059EE03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3145" y="6333267"/>
            <a:ext cx="4443730" cy="55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※出典：関東地方整備局利根川上流河川事務所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HP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http://www.ktr.mlit.go.jp/tonejo/tonejo00189.html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http://www.ktr.mlit.go.jp/ktr_content/content/000669685.pdf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xmlns="" id="{D3747626-4F83-45E1-A19F-4DB5E85F2473}"/>
              </a:ext>
            </a:extLst>
          </p:cNvPr>
          <p:cNvSpPr txBox="1"/>
          <p:nvPr/>
        </p:nvSpPr>
        <p:spPr>
          <a:xfrm>
            <a:off x="1356689" y="4915321"/>
            <a:ext cx="1547218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  <a:spcAft>
                <a:spcPts val="0"/>
              </a:spcAft>
            </a:pPr>
            <a:r>
              <a:rPr lang="zh-TW" altLang="en-US" sz="1050" kern="100" dirty="0">
                <a:latin typeface="+mn-ea"/>
                <a:cs typeface="Times New Roman" panose="02020603050405020304" pitchFamily="18" charset="0"/>
              </a:rPr>
              <a:t>堤防対策強化対策区間</a:t>
            </a:r>
            <a:endParaRPr lang="ja-JP" altLang="en-US" sz="1050" kern="100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xmlns="" id="{D3747626-4F83-45E1-A19F-4DB5E85F2473}"/>
              </a:ext>
            </a:extLst>
          </p:cNvPr>
          <p:cNvSpPr txBox="1"/>
          <p:nvPr/>
        </p:nvSpPr>
        <p:spPr>
          <a:xfrm>
            <a:off x="5483272" y="2744574"/>
            <a:ext cx="2877712" cy="2649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  <a:spcAft>
                <a:spcPts val="0"/>
              </a:spcAft>
            </a:pPr>
            <a:r>
              <a:rPr lang="ja-JP" altLang="en-US" sz="1050" kern="100">
                <a:latin typeface="+mn-ea"/>
                <a:cs typeface="Times New Roman" panose="02020603050405020304" pitchFamily="18" charset="0"/>
              </a:rPr>
              <a:t>首都圏氾濫区域堤防強化対策の標準的な断面</a:t>
            </a:r>
            <a:endParaRPr lang="ja-JP" altLang="en-US" sz="1050" kern="100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xmlns="" id="{D3747626-4F83-45E1-A19F-4DB5E85F2473}"/>
              </a:ext>
            </a:extLst>
          </p:cNvPr>
          <p:cNvSpPr txBox="1"/>
          <p:nvPr/>
        </p:nvSpPr>
        <p:spPr>
          <a:xfrm>
            <a:off x="568812" y="5266136"/>
            <a:ext cx="2204451" cy="261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  <a:spcAft>
                <a:spcPts val="0"/>
              </a:spcAft>
            </a:pPr>
            <a:r>
              <a:rPr lang="zh-TW" altLang="en-US" sz="1050" kern="100" dirty="0">
                <a:latin typeface="+mn-ea"/>
                <a:cs typeface="Times New Roman" panose="02020603050405020304" pitchFamily="18" charset="0"/>
              </a:rPr>
              <a:t>首都圏氾濫区域堤防強化対策区間</a:t>
            </a:r>
            <a:endParaRPr lang="ja-JP" altLang="en-US" sz="1050" kern="100" dirty="0">
              <a:latin typeface="+mn-ea"/>
              <a:cs typeface="Times New Roman" panose="02020603050405020304" pitchFamily="18" charset="0"/>
            </a:endParaRPr>
          </a:p>
        </p:txBody>
      </p:sp>
      <p:grpSp>
        <p:nvGrpSpPr>
          <p:cNvPr id="16" name="グループ化 15"/>
          <p:cNvGrpSpPr/>
          <p:nvPr/>
        </p:nvGrpSpPr>
        <p:grpSpPr>
          <a:xfrm>
            <a:off x="4176957" y="3218834"/>
            <a:ext cx="5562593" cy="1829426"/>
            <a:chOff x="0" y="0"/>
            <a:chExt cx="6429995" cy="2114550"/>
          </a:xfrm>
        </p:grpSpPr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3240405" cy="2114550"/>
            </a:xfrm>
            <a:prstGeom prst="rect">
              <a:avLst/>
            </a:prstGeom>
          </p:spPr>
        </p:pic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2930" y="0"/>
              <a:ext cx="3187065" cy="2114550"/>
            </a:xfrm>
            <a:prstGeom prst="rect">
              <a:avLst/>
            </a:prstGeom>
          </p:spPr>
        </p:pic>
      </p:grpSp>
      <p:pic>
        <p:nvPicPr>
          <p:cNvPr id="19" name="図 1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592" y="1350798"/>
            <a:ext cx="5633283" cy="1449405"/>
          </a:xfrm>
          <a:prstGeom prst="rect">
            <a:avLst/>
          </a:prstGeom>
          <a:noFill/>
        </p:spPr>
      </p:pic>
      <p:pic>
        <p:nvPicPr>
          <p:cNvPr id="20" name="図 19" descr="テキスト, 地図 が含まれている画像&#10;&#10;自動的に生成された説明"/>
          <p:cNvPicPr/>
          <p:nvPr/>
        </p:nvPicPr>
        <p:blipFill>
          <a:blip r:embed="rId5"/>
          <a:stretch>
            <a:fillRect/>
          </a:stretch>
        </p:blipFill>
        <p:spPr>
          <a:xfrm>
            <a:off x="213216" y="2325089"/>
            <a:ext cx="3834165" cy="2590232"/>
          </a:xfrm>
          <a:prstGeom prst="rect">
            <a:avLst/>
          </a:prstGeom>
        </p:spPr>
      </p:pic>
      <p:pic>
        <p:nvPicPr>
          <p:cNvPr id="21" name="図 2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52" y="5329029"/>
            <a:ext cx="289560" cy="13589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2" name="表 21">
            <a:extLst>
              <a:ext uri="{FF2B5EF4-FFF2-40B4-BE49-F238E27FC236}">
                <a16:creationId xmlns:a16="http://schemas.microsoft.com/office/drawing/2014/main" xmlns="" id="{5E579C1E-5032-407F-B23C-8E651BE8B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2599166"/>
              </p:ext>
            </p:extLst>
          </p:nvPr>
        </p:nvGraphicFramePr>
        <p:xfrm>
          <a:off x="183659" y="686585"/>
          <a:ext cx="3572553" cy="1006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500">
                  <a:extLst>
                    <a:ext uri="{9D8B030D-6E8A-4147-A177-3AD203B41FA5}">
                      <a16:colId xmlns:a16="http://schemas.microsoft.com/office/drawing/2014/main" xmlns="" val="1295237371"/>
                    </a:ext>
                  </a:extLst>
                </a:gridCol>
                <a:gridCol w="2620053">
                  <a:extLst>
                    <a:ext uri="{9D8B030D-6E8A-4147-A177-3AD203B41FA5}">
                      <a16:colId xmlns:a16="http://schemas.microsoft.com/office/drawing/2014/main" xmlns="" val="1877838156"/>
                    </a:ext>
                  </a:extLst>
                </a:gridCol>
              </a:tblGrid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掲載ページ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2119303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大項目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3.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利根川の水害に対する治水・減災対策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335105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3.1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治水対策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4741792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3.1.2 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堤防強化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78853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30BD3C7C-ACC4-4CB2-9391-0B98A186DE26}"/>
              </a:ext>
            </a:extLst>
          </p:cNvPr>
          <p:cNvSpPr/>
          <p:nvPr/>
        </p:nvSpPr>
        <p:spPr>
          <a:xfrm>
            <a:off x="0" y="0"/>
            <a:ext cx="9906000" cy="545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BE8662B4-A59A-4F0F-B26F-715FBF60DCA3}"/>
              </a:ext>
            </a:extLst>
          </p:cNvPr>
          <p:cNvSpPr txBox="1"/>
          <p:nvPr/>
        </p:nvSpPr>
        <p:spPr>
          <a:xfrm>
            <a:off x="813132" y="84271"/>
            <a:ext cx="8279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群馬県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板倉町立小学校　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防災教育学習指導計画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(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案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)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　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解説編　図面集</a:t>
            </a:r>
            <a:endParaRPr kumimoji="1" lang="ja-JP" altLang="en-US" sz="2000" b="1" dirty="0">
              <a:solidFill>
                <a:schemeClr val="bg1"/>
              </a:solidFill>
              <a:latin typeface="HGS教科書体" panose="02020600000000000000" pitchFamily="18" charset="-128"/>
              <a:ea typeface="HGS教科書体" panose="02020600000000000000" pitchFamily="18" charset="-128"/>
            </a:endParaRPr>
          </a:p>
        </p:txBody>
      </p:sp>
      <p:sp>
        <p:nvSpPr>
          <p:cNvPr id="29" name="テキスト ボックス 2">
            <a:extLst>
              <a:ext uri="{FF2B5EF4-FFF2-40B4-BE49-F238E27FC236}">
                <a16:creationId xmlns:a16="http://schemas.microsoft.com/office/drawing/2014/main" xmlns="" id="{750122D5-45E6-4B9D-B7B6-3E059EE03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3145" y="6333267"/>
            <a:ext cx="4443730" cy="55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※出典：関東地方整備局利根川上流河川事務所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HP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http://www.ktr.mlit.go.jp/tonejo/tonejo00189.html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http://www.ktr.mlit.go.jp/ktr_content/content/000669685.pdf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pic>
        <p:nvPicPr>
          <p:cNvPr id="7" name="図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60" y="1951462"/>
            <a:ext cx="6792250" cy="335625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xmlns="" id="{5E579C1E-5032-407F-B23C-8E651BE8B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6036502"/>
              </p:ext>
            </p:extLst>
          </p:nvPr>
        </p:nvGraphicFramePr>
        <p:xfrm>
          <a:off x="183659" y="686585"/>
          <a:ext cx="3572553" cy="1006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500">
                  <a:extLst>
                    <a:ext uri="{9D8B030D-6E8A-4147-A177-3AD203B41FA5}">
                      <a16:colId xmlns:a16="http://schemas.microsoft.com/office/drawing/2014/main" xmlns="" val="1295237371"/>
                    </a:ext>
                  </a:extLst>
                </a:gridCol>
                <a:gridCol w="2620053">
                  <a:extLst>
                    <a:ext uri="{9D8B030D-6E8A-4147-A177-3AD203B41FA5}">
                      <a16:colId xmlns:a16="http://schemas.microsoft.com/office/drawing/2014/main" xmlns="" val="1877838156"/>
                    </a:ext>
                  </a:extLst>
                </a:gridCol>
              </a:tblGrid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掲載ページ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2119303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大項目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3.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利根川の水害に対する治水・減災対策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335105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3.1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治水対策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4741792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3.1.2 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堤防強化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1498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30BD3C7C-ACC4-4CB2-9391-0B98A186DE26}"/>
              </a:ext>
            </a:extLst>
          </p:cNvPr>
          <p:cNvSpPr/>
          <p:nvPr/>
        </p:nvSpPr>
        <p:spPr>
          <a:xfrm>
            <a:off x="0" y="0"/>
            <a:ext cx="9906000" cy="545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BE8662B4-A59A-4F0F-B26F-715FBF60DCA3}"/>
              </a:ext>
            </a:extLst>
          </p:cNvPr>
          <p:cNvSpPr txBox="1"/>
          <p:nvPr/>
        </p:nvSpPr>
        <p:spPr>
          <a:xfrm>
            <a:off x="813132" y="84271"/>
            <a:ext cx="8279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群馬県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板倉町立小学校　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防災教育学習指導計画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(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案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)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　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解説編　図面集</a:t>
            </a:r>
            <a:endParaRPr kumimoji="1" lang="ja-JP" altLang="en-US" sz="2000" b="1" dirty="0">
              <a:solidFill>
                <a:schemeClr val="bg1"/>
              </a:solidFill>
              <a:latin typeface="HGS教科書体" panose="02020600000000000000" pitchFamily="18" charset="-128"/>
              <a:ea typeface="HGS教科書体" panose="02020600000000000000" pitchFamily="18" charset="-128"/>
            </a:endParaRPr>
          </a:p>
        </p:txBody>
      </p:sp>
      <p:sp>
        <p:nvSpPr>
          <p:cNvPr id="29" name="テキスト ボックス 2">
            <a:extLst>
              <a:ext uri="{FF2B5EF4-FFF2-40B4-BE49-F238E27FC236}">
                <a16:creationId xmlns:a16="http://schemas.microsoft.com/office/drawing/2014/main" xmlns="" id="{750122D5-45E6-4B9D-B7B6-3E059EE03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3145" y="6333267"/>
            <a:ext cx="4443730" cy="55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※出典：関東地方整備局利根川上流河川事務所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HP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http://www.ktr.mlit.go.jp/tonejo/tonejo00189.html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http://www.ktr.mlit.go.jp/ktr_content/content/000669685.pdf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10" name="表 9">
            <a:extLst>
              <a:ext uri="{FF2B5EF4-FFF2-40B4-BE49-F238E27FC236}">
                <a16:creationId xmlns:a16="http://schemas.microsoft.com/office/drawing/2014/main" xmlns="" id="{5E579C1E-5032-407F-B23C-8E651BE8B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736476"/>
              </p:ext>
            </p:extLst>
          </p:nvPr>
        </p:nvGraphicFramePr>
        <p:xfrm>
          <a:off x="183659" y="686585"/>
          <a:ext cx="4402666" cy="754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500">
                  <a:extLst>
                    <a:ext uri="{9D8B030D-6E8A-4147-A177-3AD203B41FA5}">
                      <a16:colId xmlns:a16="http://schemas.microsoft.com/office/drawing/2014/main" xmlns="" val="1295237371"/>
                    </a:ext>
                  </a:extLst>
                </a:gridCol>
                <a:gridCol w="3450166">
                  <a:extLst>
                    <a:ext uri="{9D8B030D-6E8A-4147-A177-3AD203B41FA5}">
                      <a16:colId xmlns:a16="http://schemas.microsoft.com/office/drawing/2014/main" xmlns="" val="1877838156"/>
                    </a:ext>
                  </a:extLst>
                </a:gridCol>
              </a:tblGrid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掲載ページ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  <a:endParaRPr kumimoji="1" lang="ja-JP" alt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2119303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大項目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1.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利根川流域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335105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(3)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地形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4741792"/>
                  </a:ext>
                </a:extLst>
              </a:tr>
            </a:tbl>
          </a:graphicData>
        </a:graphic>
      </p:graphicFrame>
      <p:pic>
        <p:nvPicPr>
          <p:cNvPr id="11" name="図 10" descr="å°ç¤é«ã³ã³ã¿ã¼å³åã³æ­é¢å³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909" y="1539434"/>
            <a:ext cx="3630295" cy="3264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36" y="1539434"/>
            <a:ext cx="2395505" cy="2621915"/>
          </a:xfrm>
          <a:prstGeom prst="rect">
            <a:avLst/>
          </a:prstGeom>
        </p:spPr>
      </p:pic>
      <p:pic>
        <p:nvPicPr>
          <p:cNvPr id="19" name="図 1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6" y="4303487"/>
            <a:ext cx="3986530" cy="223139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xmlns="" id="{D3747626-4F83-45E1-A19F-4DB5E85F2473}"/>
              </a:ext>
            </a:extLst>
          </p:cNvPr>
          <p:cNvSpPr txBox="1"/>
          <p:nvPr/>
        </p:nvSpPr>
        <p:spPr>
          <a:xfrm>
            <a:off x="1649077" y="6534877"/>
            <a:ext cx="1935145" cy="2649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  <a:spcAft>
                <a:spcPts val="0"/>
              </a:spcAft>
            </a:pPr>
            <a:r>
              <a:rPr lang="ja-JP" altLang="en-US" sz="1050" kern="100" dirty="0">
                <a:latin typeface="+mn-ea"/>
                <a:cs typeface="Times New Roman" panose="02020603050405020304" pitchFamily="18" charset="0"/>
              </a:rPr>
              <a:t>利根川水系の３Ｄ色別標高図</a:t>
            </a:r>
          </a:p>
        </p:txBody>
      </p:sp>
    </p:spTree>
    <p:extLst>
      <p:ext uri="{BB962C8B-B14F-4D97-AF65-F5344CB8AC3E}">
        <p14:creationId xmlns:p14="http://schemas.microsoft.com/office/powerpoint/2010/main" val="27152611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30BD3C7C-ACC4-4CB2-9391-0B98A186DE26}"/>
              </a:ext>
            </a:extLst>
          </p:cNvPr>
          <p:cNvSpPr/>
          <p:nvPr/>
        </p:nvSpPr>
        <p:spPr>
          <a:xfrm>
            <a:off x="0" y="0"/>
            <a:ext cx="9906000" cy="545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BE8662B4-A59A-4F0F-B26F-715FBF60DCA3}"/>
              </a:ext>
            </a:extLst>
          </p:cNvPr>
          <p:cNvSpPr txBox="1"/>
          <p:nvPr/>
        </p:nvSpPr>
        <p:spPr>
          <a:xfrm>
            <a:off x="813132" y="84271"/>
            <a:ext cx="8279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群馬県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板倉町立小学校　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防災教育学習指導計画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(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案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)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　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解説編　図面集</a:t>
            </a:r>
            <a:endParaRPr kumimoji="1" lang="ja-JP" altLang="en-US" sz="2000" b="1" dirty="0">
              <a:solidFill>
                <a:schemeClr val="bg1"/>
              </a:solidFill>
              <a:latin typeface="HGS教科書体" panose="02020600000000000000" pitchFamily="18" charset="-128"/>
              <a:ea typeface="HGS教科書体" panose="02020600000000000000" pitchFamily="18" charset="-128"/>
            </a:endParaRPr>
          </a:p>
        </p:txBody>
      </p:sp>
      <p:sp>
        <p:nvSpPr>
          <p:cNvPr id="29" name="テキスト ボックス 2">
            <a:extLst>
              <a:ext uri="{FF2B5EF4-FFF2-40B4-BE49-F238E27FC236}">
                <a16:creationId xmlns:a16="http://schemas.microsoft.com/office/drawing/2014/main" xmlns="" id="{750122D5-45E6-4B9D-B7B6-3E059EE03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3145" y="6333267"/>
            <a:ext cx="4443730" cy="55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※出典：関東地方整備局利根川上流河川事務所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HP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http://www.ktr.mlit.go.jp/tonejo/tonejo00189.html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http://www.ktr.mlit.go.jp/ktr_content/content/000669685.pdf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xmlns="" id="{D3747626-4F83-45E1-A19F-4DB5E85F2473}"/>
              </a:ext>
            </a:extLst>
          </p:cNvPr>
          <p:cNvSpPr txBox="1"/>
          <p:nvPr/>
        </p:nvSpPr>
        <p:spPr>
          <a:xfrm>
            <a:off x="1563738" y="6593056"/>
            <a:ext cx="2101858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  <a:spcAft>
                <a:spcPts val="0"/>
              </a:spcAft>
            </a:pPr>
            <a:r>
              <a:rPr lang="en-US" altLang="ja-JP" sz="1050" kern="100" dirty="0">
                <a:latin typeface="+mn-ea"/>
                <a:cs typeface="Times New Roman" panose="02020603050405020304" pitchFamily="18" charset="0"/>
              </a:rPr>
              <a:t>(1)</a:t>
            </a:r>
            <a:r>
              <a:rPr lang="ja-JP" altLang="en-US" sz="1050" kern="100" dirty="0">
                <a:latin typeface="+mn-ea"/>
                <a:cs typeface="Times New Roman" panose="02020603050405020304" pitchFamily="18" charset="0"/>
              </a:rPr>
              <a:t>平成</a:t>
            </a:r>
            <a:r>
              <a:rPr lang="en-US" altLang="ja-JP" sz="1050" kern="100" dirty="0">
                <a:latin typeface="+mn-ea"/>
                <a:cs typeface="Times New Roman" panose="02020603050405020304" pitchFamily="18" charset="0"/>
              </a:rPr>
              <a:t>27</a:t>
            </a:r>
            <a:r>
              <a:rPr lang="ja-JP" altLang="en-US" sz="1050" kern="100" dirty="0">
                <a:latin typeface="+mn-ea"/>
                <a:cs typeface="Times New Roman" panose="02020603050405020304" pitchFamily="18" charset="0"/>
              </a:rPr>
              <a:t>年</a:t>
            </a:r>
            <a:r>
              <a:rPr lang="en-US" altLang="ja-JP" sz="1050" kern="100" dirty="0">
                <a:latin typeface="+mn-ea"/>
                <a:cs typeface="Times New Roman" panose="02020603050405020304" pitchFamily="18" charset="0"/>
              </a:rPr>
              <a:t>9</a:t>
            </a:r>
            <a:r>
              <a:rPr lang="ja-JP" altLang="en-US" sz="1050" kern="100" dirty="0">
                <a:latin typeface="+mn-ea"/>
                <a:cs typeface="Times New Roman" panose="02020603050405020304" pitchFamily="18" charset="0"/>
              </a:rPr>
              <a:t>月　台風</a:t>
            </a:r>
            <a:r>
              <a:rPr lang="en-US" altLang="ja-JP" sz="1050" kern="100" dirty="0">
                <a:latin typeface="+mn-ea"/>
                <a:cs typeface="Times New Roman" panose="02020603050405020304" pitchFamily="18" charset="0"/>
              </a:rPr>
              <a:t>17</a:t>
            </a:r>
            <a:r>
              <a:rPr lang="ja-JP" altLang="en-US" sz="1050" kern="100" dirty="0">
                <a:latin typeface="+mn-ea"/>
                <a:cs typeface="Times New Roman" panose="02020603050405020304" pitchFamily="18" charset="0"/>
              </a:rPr>
              <a:t>・</a:t>
            </a:r>
            <a:r>
              <a:rPr lang="en-US" altLang="ja-JP" sz="1050" kern="100" dirty="0">
                <a:latin typeface="+mn-ea"/>
                <a:cs typeface="Times New Roman" panose="02020603050405020304" pitchFamily="18" charset="0"/>
              </a:rPr>
              <a:t>18</a:t>
            </a:r>
            <a:r>
              <a:rPr lang="ja-JP" altLang="en-US" sz="1050" kern="100" dirty="0">
                <a:latin typeface="+mn-ea"/>
                <a:cs typeface="Times New Roman" panose="02020603050405020304" pitchFamily="18" charset="0"/>
              </a:rPr>
              <a:t>号</a:t>
            </a:r>
          </a:p>
        </p:txBody>
      </p:sp>
      <p:grpSp>
        <p:nvGrpSpPr>
          <p:cNvPr id="9" name="グループ化 8"/>
          <p:cNvGrpSpPr/>
          <p:nvPr/>
        </p:nvGrpSpPr>
        <p:grpSpPr>
          <a:xfrm>
            <a:off x="429970" y="3675464"/>
            <a:ext cx="4696649" cy="2920092"/>
            <a:chOff x="0" y="0"/>
            <a:chExt cx="5964819" cy="3708400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3105785" cy="3705225"/>
            </a:xfrm>
            <a:prstGeom prst="rect">
              <a:avLst/>
            </a:prstGeom>
            <a:ln>
              <a:solidFill>
                <a:sysClr val="windowText" lastClr="000000"/>
              </a:solidFill>
            </a:ln>
          </p:spPr>
        </p:pic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1774" y="0"/>
              <a:ext cx="2773045" cy="3708400"/>
            </a:xfrm>
            <a:prstGeom prst="rect">
              <a:avLst/>
            </a:prstGeom>
            <a:ln>
              <a:solidFill>
                <a:sysClr val="windowText" lastClr="000000"/>
              </a:solidFill>
            </a:ln>
          </p:spPr>
        </p:pic>
      </p:grpSp>
      <p:pic>
        <p:nvPicPr>
          <p:cNvPr id="12" name="図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429" y="629613"/>
            <a:ext cx="4773776" cy="2949530"/>
          </a:xfrm>
          <a:prstGeom prst="rect">
            <a:avLst/>
          </a:prstGeom>
        </p:spPr>
      </p:pic>
      <p:graphicFrame>
        <p:nvGraphicFramePr>
          <p:cNvPr id="13" name="表 12">
            <a:extLst>
              <a:ext uri="{FF2B5EF4-FFF2-40B4-BE49-F238E27FC236}">
                <a16:creationId xmlns:a16="http://schemas.microsoft.com/office/drawing/2014/main" xmlns="" id="{5E579C1E-5032-407F-B23C-8E651BE8B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905520"/>
              </p:ext>
            </p:extLst>
          </p:nvPr>
        </p:nvGraphicFramePr>
        <p:xfrm>
          <a:off x="183659" y="686585"/>
          <a:ext cx="3925354" cy="1006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500">
                  <a:extLst>
                    <a:ext uri="{9D8B030D-6E8A-4147-A177-3AD203B41FA5}">
                      <a16:colId xmlns:a16="http://schemas.microsoft.com/office/drawing/2014/main" xmlns="" val="1295237371"/>
                    </a:ext>
                  </a:extLst>
                </a:gridCol>
                <a:gridCol w="2972854">
                  <a:extLst>
                    <a:ext uri="{9D8B030D-6E8A-4147-A177-3AD203B41FA5}">
                      <a16:colId xmlns:a16="http://schemas.microsoft.com/office/drawing/2014/main" xmlns="" val="1877838156"/>
                    </a:ext>
                  </a:extLst>
                </a:gridCol>
              </a:tblGrid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掲載ページ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2119303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大項目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3.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利根川の水害に対する治水・減災対策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335105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3.1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治水対策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4741792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3.1.3 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遊水地・調節池の効果（施設効果）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65916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30BD3C7C-ACC4-4CB2-9391-0B98A186DE26}"/>
              </a:ext>
            </a:extLst>
          </p:cNvPr>
          <p:cNvSpPr/>
          <p:nvPr/>
        </p:nvSpPr>
        <p:spPr>
          <a:xfrm>
            <a:off x="0" y="0"/>
            <a:ext cx="9906000" cy="545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BE8662B4-A59A-4F0F-B26F-715FBF60DCA3}"/>
              </a:ext>
            </a:extLst>
          </p:cNvPr>
          <p:cNvSpPr txBox="1"/>
          <p:nvPr/>
        </p:nvSpPr>
        <p:spPr>
          <a:xfrm>
            <a:off x="813132" y="84271"/>
            <a:ext cx="8279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群馬県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板倉町立小学校　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防災教育学習指導計画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(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案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)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　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解説編　図面集</a:t>
            </a:r>
            <a:endParaRPr kumimoji="1" lang="ja-JP" altLang="en-US" sz="2000" b="1" dirty="0">
              <a:solidFill>
                <a:schemeClr val="bg1"/>
              </a:solidFill>
              <a:latin typeface="HGS教科書体" panose="02020600000000000000" pitchFamily="18" charset="-128"/>
              <a:ea typeface="HGS教科書体" panose="02020600000000000000" pitchFamily="18" charset="-128"/>
            </a:endParaRPr>
          </a:p>
        </p:txBody>
      </p:sp>
      <p:sp>
        <p:nvSpPr>
          <p:cNvPr id="29" name="テキスト ボックス 2">
            <a:extLst>
              <a:ext uri="{FF2B5EF4-FFF2-40B4-BE49-F238E27FC236}">
                <a16:creationId xmlns:a16="http://schemas.microsoft.com/office/drawing/2014/main" xmlns="" id="{750122D5-45E6-4B9D-B7B6-3E059EE03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3145" y="6333267"/>
            <a:ext cx="4443730" cy="55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※出典：関東地方整備局利根川上流河川事務所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HP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http://www.ktr.mlit.go.jp/tonejo/tonejo00189.html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http://www.ktr.mlit.go.jp/ktr_content/content/000669685.pdf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xmlns="" id="{D3747626-4F83-45E1-A19F-4DB5E85F2473}"/>
              </a:ext>
            </a:extLst>
          </p:cNvPr>
          <p:cNvSpPr txBox="1"/>
          <p:nvPr/>
        </p:nvSpPr>
        <p:spPr>
          <a:xfrm>
            <a:off x="1207276" y="5023344"/>
            <a:ext cx="2026517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  <a:spcAft>
                <a:spcPts val="0"/>
              </a:spcAft>
            </a:pPr>
            <a:r>
              <a:rPr lang="en-US" altLang="ja-JP" sz="1050" kern="100" dirty="0">
                <a:latin typeface="+mn-ea"/>
                <a:cs typeface="Times New Roman" panose="02020603050405020304" pitchFamily="18" charset="0"/>
              </a:rPr>
              <a:t>(2)</a:t>
            </a:r>
            <a:r>
              <a:rPr lang="ja-JP" altLang="en-US" sz="1050" kern="100" dirty="0">
                <a:latin typeface="+mn-ea"/>
                <a:cs typeface="Times New Roman" panose="02020603050405020304" pitchFamily="18" charset="0"/>
              </a:rPr>
              <a:t>　平成</a:t>
            </a:r>
            <a:r>
              <a:rPr lang="en-US" altLang="ja-JP" sz="1050" kern="100" dirty="0">
                <a:latin typeface="+mn-ea"/>
                <a:cs typeface="Times New Roman" panose="02020603050405020304" pitchFamily="18" charset="0"/>
              </a:rPr>
              <a:t>29</a:t>
            </a:r>
            <a:r>
              <a:rPr lang="ja-JP" altLang="en-US" sz="1050" kern="100" dirty="0">
                <a:latin typeface="+mn-ea"/>
                <a:cs typeface="Times New Roman" panose="02020603050405020304" pitchFamily="18" charset="0"/>
              </a:rPr>
              <a:t>年</a:t>
            </a:r>
            <a:r>
              <a:rPr lang="en-US" altLang="ja-JP" sz="1050" kern="100" dirty="0">
                <a:latin typeface="+mn-ea"/>
                <a:cs typeface="Times New Roman" panose="02020603050405020304" pitchFamily="18" charset="0"/>
              </a:rPr>
              <a:t>10</a:t>
            </a:r>
            <a:r>
              <a:rPr lang="ja-JP" altLang="en-US" sz="1050" kern="100" dirty="0">
                <a:latin typeface="+mn-ea"/>
                <a:cs typeface="Times New Roman" panose="02020603050405020304" pitchFamily="18" charset="0"/>
              </a:rPr>
              <a:t>月　台風</a:t>
            </a:r>
            <a:r>
              <a:rPr lang="en-US" altLang="ja-JP" sz="1050" kern="100" dirty="0">
                <a:latin typeface="+mn-ea"/>
                <a:cs typeface="Times New Roman" panose="02020603050405020304" pitchFamily="18" charset="0"/>
              </a:rPr>
              <a:t>21</a:t>
            </a:r>
            <a:r>
              <a:rPr lang="ja-JP" altLang="en-US" sz="1050" kern="100" dirty="0">
                <a:latin typeface="+mn-ea"/>
                <a:cs typeface="Times New Roman" panose="02020603050405020304" pitchFamily="18" charset="0"/>
              </a:rPr>
              <a:t>号</a:t>
            </a:r>
          </a:p>
        </p:txBody>
      </p:sp>
      <p:pic>
        <p:nvPicPr>
          <p:cNvPr id="9" name="図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00" y="2301235"/>
            <a:ext cx="4264311" cy="2771830"/>
          </a:xfrm>
          <a:prstGeom prst="rect">
            <a:avLst/>
          </a:prstGeom>
        </p:spPr>
      </p:pic>
      <p:pic>
        <p:nvPicPr>
          <p:cNvPr id="10" name="図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674" y="2260038"/>
            <a:ext cx="4397971" cy="2869275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xmlns="" id="{D3747626-4F83-45E1-A19F-4DB5E85F2473}"/>
              </a:ext>
            </a:extLst>
          </p:cNvPr>
          <p:cNvSpPr txBox="1"/>
          <p:nvPr/>
        </p:nvSpPr>
        <p:spPr>
          <a:xfrm>
            <a:off x="6088231" y="5126282"/>
            <a:ext cx="2010487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  <a:spcAft>
                <a:spcPts val="0"/>
              </a:spcAft>
            </a:pPr>
            <a:r>
              <a:rPr lang="en-US" altLang="ja-JP" sz="1050" kern="100" dirty="0">
                <a:latin typeface="+mn-ea"/>
                <a:cs typeface="Times New Roman" panose="02020603050405020304" pitchFamily="18" charset="0"/>
              </a:rPr>
              <a:t>(3)</a:t>
            </a:r>
            <a:r>
              <a:rPr lang="ja-JP" altLang="en-US" sz="1050" kern="100" dirty="0">
                <a:latin typeface="+mn-ea"/>
                <a:cs typeface="Times New Roman" panose="02020603050405020304" pitchFamily="18" charset="0"/>
              </a:rPr>
              <a:t>　令和元年</a:t>
            </a:r>
            <a:r>
              <a:rPr lang="en-US" altLang="ja-JP" sz="1050" kern="100" dirty="0">
                <a:latin typeface="+mn-ea"/>
                <a:cs typeface="Times New Roman" panose="02020603050405020304" pitchFamily="18" charset="0"/>
              </a:rPr>
              <a:t>10</a:t>
            </a:r>
            <a:r>
              <a:rPr lang="ja-JP" altLang="en-US" sz="1050" kern="100" dirty="0">
                <a:latin typeface="+mn-ea"/>
                <a:cs typeface="Times New Roman" panose="02020603050405020304" pitchFamily="18" charset="0"/>
              </a:rPr>
              <a:t>月　台風</a:t>
            </a:r>
            <a:r>
              <a:rPr lang="en-US" altLang="ja-JP" sz="1050" kern="100" dirty="0">
                <a:latin typeface="+mn-ea"/>
                <a:cs typeface="Times New Roman" panose="02020603050405020304" pitchFamily="18" charset="0"/>
              </a:rPr>
              <a:t>19</a:t>
            </a:r>
            <a:r>
              <a:rPr lang="ja-JP" altLang="en-US" sz="1050" kern="100" dirty="0">
                <a:latin typeface="+mn-ea"/>
                <a:cs typeface="Times New Roman" panose="02020603050405020304" pitchFamily="18" charset="0"/>
              </a:rPr>
              <a:t>号</a:t>
            </a:r>
          </a:p>
        </p:txBody>
      </p:sp>
      <p:graphicFrame>
        <p:nvGraphicFramePr>
          <p:cNvPr id="12" name="表 11">
            <a:extLst>
              <a:ext uri="{FF2B5EF4-FFF2-40B4-BE49-F238E27FC236}">
                <a16:creationId xmlns:a16="http://schemas.microsoft.com/office/drawing/2014/main" xmlns="" id="{5E579C1E-5032-407F-B23C-8E651BE8B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8524600"/>
              </p:ext>
            </p:extLst>
          </p:nvPr>
        </p:nvGraphicFramePr>
        <p:xfrm>
          <a:off x="183659" y="686585"/>
          <a:ext cx="3925354" cy="1006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500">
                  <a:extLst>
                    <a:ext uri="{9D8B030D-6E8A-4147-A177-3AD203B41FA5}">
                      <a16:colId xmlns:a16="http://schemas.microsoft.com/office/drawing/2014/main" xmlns="" val="1295237371"/>
                    </a:ext>
                  </a:extLst>
                </a:gridCol>
                <a:gridCol w="2972854">
                  <a:extLst>
                    <a:ext uri="{9D8B030D-6E8A-4147-A177-3AD203B41FA5}">
                      <a16:colId xmlns:a16="http://schemas.microsoft.com/office/drawing/2014/main" xmlns="" val="1877838156"/>
                    </a:ext>
                  </a:extLst>
                </a:gridCol>
              </a:tblGrid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掲載ページ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</a:rPr>
                        <a:t>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2119303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大項目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3.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利根川の水害に対する治水・減災対策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335105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3.1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治水対策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4741792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3.1.3 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遊水地・調節池の効果（施設効果）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88945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30BD3C7C-ACC4-4CB2-9391-0B98A186DE26}"/>
              </a:ext>
            </a:extLst>
          </p:cNvPr>
          <p:cNvSpPr/>
          <p:nvPr/>
        </p:nvSpPr>
        <p:spPr>
          <a:xfrm>
            <a:off x="0" y="0"/>
            <a:ext cx="9906000" cy="545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BE8662B4-A59A-4F0F-B26F-715FBF60DCA3}"/>
              </a:ext>
            </a:extLst>
          </p:cNvPr>
          <p:cNvSpPr txBox="1"/>
          <p:nvPr/>
        </p:nvSpPr>
        <p:spPr>
          <a:xfrm>
            <a:off x="813132" y="84271"/>
            <a:ext cx="8279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群馬県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板倉町立小学校　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防災教育学習指導計画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(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案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)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　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解説編　図面集</a:t>
            </a:r>
            <a:endParaRPr kumimoji="1" lang="ja-JP" altLang="en-US" sz="2000" b="1" dirty="0">
              <a:solidFill>
                <a:schemeClr val="bg1"/>
              </a:solidFill>
              <a:latin typeface="HGS教科書体" panose="02020600000000000000" pitchFamily="18" charset="-128"/>
              <a:ea typeface="HGS教科書体" panose="02020600000000000000" pitchFamily="18" charset="-128"/>
            </a:endParaRPr>
          </a:p>
        </p:txBody>
      </p:sp>
      <p:sp>
        <p:nvSpPr>
          <p:cNvPr id="29" name="テキスト ボックス 2">
            <a:extLst>
              <a:ext uri="{FF2B5EF4-FFF2-40B4-BE49-F238E27FC236}">
                <a16:creationId xmlns:a16="http://schemas.microsoft.com/office/drawing/2014/main" xmlns="" id="{750122D5-45E6-4B9D-B7B6-3E059EE03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3145" y="6333267"/>
            <a:ext cx="4443730" cy="55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※出典：関東地方整備局利根川上流河川事務所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HP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http://www.ktr.mlit.go.jp/tonejo/tonejo00189.html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http://www.ktr.mlit.go.jp/ktr_content/content/000669685.pdf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pic>
        <p:nvPicPr>
          <p:cNvPr id="8" name="図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27" y="1754122"/>
            <a:ext cx="5708650" cy="422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正方形/長方形 9"/>
          <p:cNvSpPr/>
          <p:nvPr/>
        </p:nvSpPr>
        <p:spPr>
          <a:xfrm>
            <a:off x="1750549" y="6025780"/>
            <a:ext cx="260840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1050" dirty="0"/>
              <a:t>洪水調節施設の効果　利根川・荒川流域</a:t>
            </a:r>
          </a:p>
        </p:txBody>
      </p:sp>
      <p:graphicFrame>
        <p:nvGraphicFramePr>
          <p:cNvPr id="11" name="表 10">
            <a:extLst>
              <a:ext uri="{FF2B5EF4-FFF2-40B4-BE49-F238E27FC236}">
                <a16:creationId xmlns:a16="http://schemas.microsoft.com/office/drawing/2014/main" xmlns="" id="{5E579C1E-5032-407F-B23C-8E651BE8B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9004892"/>
              </p:ext>
            </p:extLst>
          </p:nvPr>
        </p:nvGraphicFramePr>
        <p:xfrm>
          <a:off x="183659" y="686585"/>
          <a:ext cx="3925354" cy="1006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500">
                  <a:extLst>
                    <a:ext uri="{9D8B030D-6E8A-4147-A177-3AD203B41FA5}">
                      <a16:colId xmlns:a16="http://schemas.microsoft.com/office/drawing/2014/main" xmlns="" val="1295237371"/>
                    </a:ext>
                  </a:extLst>
                </a:gridCol>
                <a:gridCol w="2972854">
                  <a:extLst>
                    <a:ext uri="{9D8B030D-6E8A-4147-A177-3AD203B41FA5}">
                      <a16:colId xmlns:a16="http://schemas.microsoft.com/office/drawing/2014/main" xmlns="" val="1877838156"/>
                    </a:ext>
                  </a:extLst>
                </a:gridCol>
              </a:tblGrid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掲載ページ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2119303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大項目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3.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利根川の水害に対する治水・減災対策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335105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3.1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治水対策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4741792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3.1.3 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遊水地・調節池の効果（施設効果）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50637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30BD3C7C-ACC4-4CB2-9391-0B98A186DE26}"/>
              </a:ext>
            </a:extLst>
          </p:cNvPr>
          <p:cNvSpPr/>
          <p:nvPr/>
        </p:nvSpPr>
        <p:spPr>
          <a:xfrm>
            <a:off x="0" y="0"/>
            <a:ext cx="9906000" cy="545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BE8662B4-A59A-4F0F-B26F-715FBF60DCA3}"/>
              </a:ext>
            </a:extLst>
          </p:cNvPr>
          <p:cNvSpPr txBox="1"/>
          <p:nvPr/>
        </p:nvSpPr>
        <p:spPr>
          <a:xfrm>
            <a:off x="813132" y="84271"/>
            <a:ext cx="8279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群馬県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板倉町立小学校　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防災教育学習指導計画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(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案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)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　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解説編　図面集</a:t>
            </a:r>
            <a:endParaRPr kumimoji="1" lang="ja-JP" altLang="en-US" sz="2000" b="1" dirty="0">
              <a:solidFill>
                <a:schemeClr val="bg1"/>
              </a:solidFill>
              <a:latin typeface="HGS教科書体" panose="02020600000000000000" pitchFamily="18" charset="-128"/>
              <a:ea typeface="HGS教科書体" panose="02020600000000000000" pitchFamily="18" charset="-128"/>
            </a:endParaRPr>
          </a:p>
        </p:txBody>
      </p:sp>
      <p:sp>
        <p:nvSpPr>
          <p:cNvPr id="29" name="テキスト ボックス 2">
            <a:extLst>
              <a:ext uri="{FF2B5EF4-FFF2-40B4-BE49-F238E27FC236}">
                <a16:creationId xmlns:a16="http://schemas.microsoft.com/office/drawing/2014/main" xmlns="" id="{750122D5-45E6-4B9D-B7B6-3E059EE03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3145" y="6333267"/>
            <a:ext cx="4443730" cy="55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※出典：関東地方整備局利根川上流河川事務所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HP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http://www.ktr.mlit.go.jp/tonejo/tonejo00189.html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http://www.ktr.mlit.go.jp/ktr_content/content/000669685.pdf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pic>
        <p:nvPicPr>
          <p:cNvPr id="9" name="図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3" y="2397190"/>
            <a:ext cx="4876706" cy="3106144"/>
          </a:xfrm>
          <a:prstGeom prst="rect">
            <a:avLst/>
          </a:prstGeom>
        </p:spPr>
      </p:pic>
      <p:pic>
        <p:nvPicPr>
          <p:cNvPr id="11" name="図 10"/>
          <p:cNvPicPr/>
          <p:nvPr/>
        </p:nvPicPr>
        <p:blipFill>
          <a:blip r:embed="rId3"/>
          <a:stretch>
            <a:fillRect/>
          </a:stretch>
        </p:blipFill>
        <p:spPr>
          <a:xfrm>
            <a:off x="5099887" y="2397190"/>
            <a:ext cx="4696988" cy="3158427"/>
          </a:xfrm>
          <a:prstGeom prst="rect">
            <a:avLst/>
          </a:prstGeom>
        </p:spPr>
      </p:pic>
      <p:graphicFrame>
        <p:nvGraphicFramePr>
          <p:cNvPr id="12" name="表 11">
            <a:extLst>
              <a:ext uri="{FF2B5EF4-FFF2-40B4-BE49-F238E27FC236}">
                <a16:creationId xmlns:a16="http://schemas.microsoft.com/office/drawing/2014/main" xmlns="" id="{5E579C1E-5032-407F-B23C-8E651BE8B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6620142"/>
              </p:ext>
            </p:extLst>
          </p:nvPr>
        </p:nvGraphicFramePr>
        <p:xfrm>
          <a:off x="183659" y="686585"/>
          <a:ext cx="3925354" cy="1006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500">
                  <a:extLst>
                    <a:ext uri="{9D8B030D-6E8A-4147-A177-3AD203B41FA5}">
                      <a16:colId xmlns:a16="http://schemas.microsoft.com/office/drawing/2014/main" xmlns="" val="1295237371"/>
                    </a:ext>
                  </a:extLst>
                </a:gridCol>
                <a:gridCol w="2972854">
                  <a:extLst>
                    <a:ext uri="{9D8B030D-6E8A-4147-A177-3AD203B41FA5}">
                      <a16:colId xmlns:a16="http://schemas.microsoft.com/office/drawing/2014/main" xmlns="" val="1877838156"/>
                    </a:ext>
                  </a:extLst>
                </a:gridCol>
              </a:tblGrid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掲載ページ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2119303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大項目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3.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利根川の水害に対する治水・減災対策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335105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3.1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治水対策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4741792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3.1.3 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遊水地・調節池の効果（施設効果）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14801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30BD3C7C-ACC4-4CB2-9391-0B98A186DE26}"/>
              </a:ext>
            </a:extLst>
          </p:cNvPr>
          <p:cNvSpPr/>
          <p:nvPr/>
        </p:nvSpPr>
        <p:spPr>
          <a:xfrm>
            <a:off x="0" y="0"/>
            <a:ext cx="9906000" cy="545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BE8662B4-A59A-4F0F-B26F-715FBF60DCA3}"/>
              </a:ext>
            </a:extLst>
          </p:cNvPr>
          <p:cNvSpPr txBox="1"/>
          <p:nvPr/>
        </p:nvSpPr>
        <p:spPr>
          <a:xfrm>
            <a:off x="813132" y="84271"/>
            <a:ext cx="8279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群馬県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板倉町立小学校　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防災教育学習指導計画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(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案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)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　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解説編　図面集</a:t>
            </a:r>
            <a:endParaRPr kumimoji="1" lang="ja-JP" altLang="en-US" sz="2000" b="1" dirty="0">
              <a:solidFill>
                <a:schemeClr val="bg1"/>
              </a:solidFill>
              <a:latin typeface="HGS教科書体" panose="02020600000000000000" pitchFamily="18" charset="-128"/>
              <a:ea typeface="HGS教科書体" panose="02020600000000000000" pitchFamily="18" charset="-128"/>
            </a:endParaRPr>
          </a:p>
        </p:txBody>
      </p:sp>
      <p:sp>
        <p:nvSpPr>
          <p:cNvPr id="29" name="テキスト ボックス 2">
            <a:extLst>
              <a:ext uri="{FF2B5EF4-FFF2-40B4-BE49-F238E27FC236}">
                <a16:creationId xmlns:a16="http://schemas.microsoft.com/office/drawing/2014/main" xmlns="" id="{750122D5-45E6-4B9D-B7B6-3E059EE03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3145" y="6333267"/>
            <a:ext cx="4443730" cy="55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※出典：関東地方整備局利根川上流河川事務所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HP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http://www.ktr.mlit.go.jp/tonejo/tonejo00189.html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http://www.ktr.mlit.go.jp/ktr_content/content/000669685.pdf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pic>
        <p:nvPicPr>
          <p:cNvPr id="9" name="図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85" y="3175114"/>
            <a:ext cx="5407838" cy="120008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1802832" y="4375195"/>
            <a:ext cx="218361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kumimoji="1" lang="ja-JP" altLang="en-US" sz="1050" dirty="0">
                <a:solidFill>
                  <a:sysClr val="windowText" lastClr="000000"/>
                </a:solidFill>
                <a:latin typeface="游ゴシック" panose="020B0400000000000000" pitchFamily="50" charset="-128"/>
              </a:rPr>
              <a:t>（</a:t>
            </a:r>
            <a:r>
              <a:rPr kumimoji="1" lang="en-US" altLang="ja-JP" sz="1050" dirty="0">
                <a:solidFill>
                  <a:sysClr val="windowText" lastClr="000000"/>
                </a:solidFill>
                <a:latin typeface="游ゴシック" panose="020B0400000000000000" pitchFamily="50" charset="-128"/>
              </a:rPr>
              <a:t>1</a:t>
            </a:r>
            <a:r>
              <a:rPr kumimoji="1" lang="ja-JP" altLang="en-US" sz="1050" dirty="0">
                <a:solidFill>
                  <a:sysClr val="windowText" lastClr="000000"/>
                </a:solidFill>
                <a:latin typeface="游ゴシック" panose="020B0400000000000000" pitchFamily="50" charset="-128"/>
              </a:rPr>
              <a:t>） 堤内地／堤外地の位置関係</a:t>
            </a:r>
          </a:p>
        </p:txBody>
      </p:sp>
      <p:grpSp>
        <p:nvGrpSpPr>
          <p:cNvPr id="20" name="グループ化 19"/>
          <p:cNvGrpSpPr/>
          <p:nvPr/>
        </p:nvGrpSpPr>
        <p:grpSpPr>
          <a:xfrm>
            <a:off x="5986710" y="2610230"/>
            <a:ext cx="3365500" cy="2254885"/>
            <a:chOff x="0" y="0"/>
            <a:chExt cx="3366000" cy="2256120"/>
          </a:xfrm>
        </p:grpSpPr>
        <p:grpSp>
          <p:nvGrpSpPr>
            <p:cNvPr id="21" name="グループ化 20"/>
            <p:cNvGrpSpPr/>
            <p:nvPr/>
          </p:nvGrpSpPr>
          <p:grpSpPr>
            <a:xfrm>
              <a:off x="0" y="0"/>
              <a:ext cx="3366000" cy="2256120"/>
              <a:chOff x="0" y="0"/>
              <a:chExt cx="3366135" cy="2256155"/>
            </a:xfrm>
          </p:grpSpPr>
          <p:pic>
            <p:nvPicPr>
              <p:cNvPr id="25" name="図 2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366135" cy="2256155"/>
              </a:xfrm>
              <a:prstGeom prst="rect">
                <a:avLst/>
              </a:prstGeom>
            </p:spPr>
          </p:pic>
          <p:sp>
            <p:nvSpPr>
              <p:cNvPr id="26" name="フリーフォーム 25"/>
              <p:cNvSpPr/>
              <p:nvPr/>
            </p:nvSpPr>
            <p:spPr>
              <a:xfrm>
                <a:off x="463137" y="166255"/>
                <a:ext cx="1045046" cy="2066307"/>
              </a:xfrm>
              <a:custGeom>
                <a:avLst/>
                <a:gdLst>
                  <a:gd name="connsiteX0" fmla="*/ 985652 w 1045046"/>
                  <a:gd name="connsiteY0" fmla="*/ 0 h 2066307"/>
                  <a:gd name="connsiteX1" fmla="*/ 908463 w 1045046"/>
                  <a:gd name="connsiteY1" fmla="*/ 83127 h 2066307"/>
                  <a:gd name="connsiteX2" fmla="*/ 908463 w 1045046"/>
                  <a:gd name="connsiteY2" fmla="*/ 172192 h 2066307"/>
                  <a:gd name="connsiteX3" fmla="*/ 908463 w 1045046"/>
                  <a:gd name="connsiteY3" fmla="*/ 296883 h 2066307"/>
                  <a:gd name="connsiteX4" fmla="*/ 985652 w 1045046"/>
                  <a:gd name="connsiteY4" fmla="*/ 397824 h 2066307"/>
                  <a:gd name="connsiteX5" fmla="*/ 1045029 w 1045046"/>
                  <a:gd name="connsiteY5" fmla="*/ 480951 h 2066307"/>
                  <a:gd name="connsiteX6" fmla="*/ 991590 w 1045046"/>
                  <a:gd name="connsiteY6" fmla="*/ 599704 h 2066307"/>
                  <a:gd name="connsiteX7" fmla="*/ 961902 w 1045046"/>
                  <a:gd name="connsiteY7" fmla="*/ 641268 h 2066307"/>
                  <a:gd name="connsiteX8" fmla="*/ 944089 w 1045046"/>
                  <a:gd name="connsiteY8" fmla="*/ 682831 h 2066307"/>
                  <a:gd name="connsiteX9" fmla="*/ 950026 w 1045046"/>
                  <a:gd name="connsiteY9" fmla="*/ 736270 h 2066307"/>
                  <a:gd name="connsiteX10" fmla="*/ 961902 w 1045046"/>
                  <a:gd name="connsiteY10" fmla="*/ 831273 h 2066307"/>
                  <a:gd name="connsiteX11" fmla="*/ 920338 w 1045046"/>
                  <a:gd name="connsiteY11" fmla="*/ 932213 h 2066307"/>
                  <a:gd name="connsiteX12" fmla="*/ 860961 w 1045046"/>
                  <a:gd name="connsiteY12" fmla="*/ 1009403 h 2066307"/>
                  <a:gd name="connsiteX13" fmla="*/ 795647 w 1045046"/>
                  <a:gd name="connsiteY13" fmla="*/ 1104405 h 2066307"/>
                  <a:gd name="connsiteX14" fmla="*/ 694707 w 1045046"/>
                  <a:gd name="connsiteY14" fmla="*/ 1187533 h 2066307"/>
                  <a:gd name="connsiteX15" fmla="*/ 564078 w 1045046"/>
                  <a:gd name="connsiteY15" fmla="*/ 1341912 h 2066307"/>
                  <a:gd name="connsiteX16" fmla="*/ 427512 w 1045046"/>
                  <a:gd name="connsiteY16" fmla="*/ 1484416 h 2066307"/>
                  <a:gd name="connsiteX17" fmla="*/ 0 w 1045046"/>
                  <a:gd name="connsiteY17" fmla="*/ 2066307 h 2066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5046" h="2066307">
                    <a:moveTo>
                      <a:pt x="985652" y="0"/>
                    </a:moveTo>
                    <a:cubicBezTo>
                      <a:pt x="953490" y="27214"/>
                      <a:pt x="921328" y="54428"/>
                      <a:pt x="908463" y="83127"/>
                    </a:cubicBezTo>
                    <a:cubicBezTo>
                      <a:pt x="895598" y="111826"/>
                      <a:pt x="908463" y="172192"/>
                      <a:pt x="908463" y="172192"/>
                    </a:cubicBezTo>
                    <a:cubicBezTo>
                      <a:pt x="908463" y="207818"/>
                      <a:pt x="895598" y="259278"/>
                      <a:pt x="908463" y="296883"/>
                    </a:cubicBezTo>
                    <a:cubicBezTo>
                      <a:pt x="921328" y="334488"/>
                      <a:pt x="962891" y="367146"/>
                      <a:pt x="985652" y="397824"/>
                    </a:cubicBezTo>
                    <a:cubicBezTo>
                      <a:pt x="1008413" y="428502"/>
                      <a:pt x="1044039" y="447304"/>
                      <a:pt x="1045029" y="480951"/>
                    </a:cubicBezTo>
                    <a:cubicBezTo>
                      <a:pt x="1046019" y="514598"/>
                      <a:pt x="1005444" y="572985"/>
                      <a:pt x="991590" y="599704"/>
                    </a:cubicBezTo>
                    <a:cubicBezTo>
                      <a:pt x="977736" y="626423"/>
                      <a:pt x="969819" y="627414"/>
                      <a:pt x="961902" y="641268"/>
                    </a:cubicBezTo>
                    <a:cubicBezTo>
                      <a:pt x="953985" y="655122"/>
                      <a:pt x="946068" y="666997"/>
                      <a:pt x="944089" y="682831"/>
                    </a:cubicBezTo>
                    <a:cubicBezTo>
                      <a:pt x="942110" y="698665"/>
                      <a:pt x="947057" y="711530"/>
                      <a:pt x="950026" y="736270"/>
                    </a:cubicBezTo>
                    <a:cubicBezTo>
                      <a:pt x="952995" y="761010"/>
                      <a:pt x="966850" y="798616"/>
                      <a:pt x="961902" y="831273"/>
                    </a:cubicBezTo>
                    <a:cubicBezTo>
                      <a:pt x="956954" y="863930"/>
                      <a:pt x="937161" y="902525"/>
                      <a:pt x="920338" y="932213"/>
                    </a:cubicBezTo>
                    <a:cubicBezTo>
                      <a:pt x="903515" y="961901"/>
                      <a:pt x="881743" y="980704"/>
                      <a:pt x="860961" y="1009403"/>
                    </a:cubicBezTo>
                    <a:cubicBezTo>
                      <a:pt x="840179" y="1038102"/>
                      <a:pt x="823356" y="1074717"/>
                      <a:pt x="795647" y="1104405"/>
                    </a:cubicBezTo>
                    <a:cubicBezTo>
                      <a:pt x="767938" y="1134093"/>
                      <a:pt x="733302" y="1147949"/>
                      <a:pt x="694707" y="1187533"/>
                    </a:cubicBezTo>
                    <a:cubicBezTo>
                      <a:pt x="656112" y="1227117"/>
                      <a:pt x="608610" y="1292432"/>
                      <a:pt x="564078" y="1341912"/>
                    </a:cubicBezTo>
                    <a:cubicBezTo>
                      <a:pt x="519546" y="1391392"/>
                      <a:pt x="521525" y="1363684"/>
                      <a:pt x="427512" y="1484416"/>
                    </a:cubicBezTo>
                    <a:cubicBezTo>
                      <a:pt x="333499" y="1605148"/>
                      <a:pt x="0" y="2066307"/>
                      <a:pt x="0" y="2066307"/>
                    </a:cubicBezTo>
                  </a:path>
                </a:pathLst>
              </a:custGeom>
              <a:noFill/>
              <a:ln w="127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ja-JP" altLang="en-US"/>
              </a:p>
            </p:txBody>
          </p:sp>
          <p:sp>
            <p:nvSpPr>
              <p:cNvPr id="27" name="フリーフォーム 26"/>
              <p:cNvSpPr/>
              <p:nvPr/>
            </p:nvSpPr>
            <p:spPr>
              <a:xfrm>
                <a:off x="1816924" y="178130"/>
                <a:ext cx="728705" cy="2060369"/>
              </a:xfrm>
              <a:custGeom>
                <a:avLst/>
                <a:gdLst>
                  <a:gd name="connsiteX0" fmla="*/ 109413 w 728705"/>
                  <a:gd name="connsiteY0" fmla="*/ 0 h 2060369"/>
                  <a:gd name="connsiteX1" fmla="*/ 8473 w 728705"/>
                  <a:gd name="connsiteY1" fmla="*/ 29688 h 2060369"/>
                  <a:gd name="connsiteX2" fmla="*/ 14410 w 728705"/>
                  <a:gd name="connsiteY2" fmla="*/ 89065 h 2060369"/>
                  <a:gd name="connsiteX3" fmla="*/ 85662 w 728705"/>
                  <a:gd name="connsiteY3" fmla="*/ 136566 h 2060369"/>
                  <a:gd name="connsiteX4" fmla="*/ 91600 w 728705"/>
                  <a:gd name="connsiteY4" fmla="*/ 213756 h 2060369"/>
                  <a:gd name="connsiteX5" fmla="*/ 150977 w 728705"/>
                  <a:gd name="connsiteY5" fmla="*/ 279070 h 2060369"/>
                  <a:gd name="connsiteX6" fmla="*/ 311294 w 728705"/>
                  <a:gd name="connsiteY6" fmla="*/ 427512 h 2060369"/>
                  <a:gd name="connsiteX7" fmla="*/ 370670 w 728705"/>
                  <a:gd name="connsiteY7" fmla="*/ 504701 h 2060369"/>
                  <a:gd name="connsiteX8" fmla="*/ 513174 w 728705"/>
                  <a:gd name="connsiteY8" fmla="*/ 629392 h 2060369"/>
                  <a:gd name="connsiteX9" fmla="*/ 614114 w 728705"/>
                  <a:gd name="connsiteY9" fmla="*/ 712519 h 2060369"/>
                  <a:gd name="connsiteX10" fmla="*/ 673491 w 728705"/>
                  <a:gd name="connsiteY10" fmla="*/ 801584 h 2060369"/>
                  <a:gd name="connsiteX11" fmla="*/ 720992 w 728705"/>
                  <a:gd name="connsiteY11" fmla="*/ 878774 h 2060369"/>
                  <a:gd name="connsiteX12" fmla="*/ 726930 w 728705"/>
                  <a:gd name="connsiteY12" fmla="*/ 1009402 h 2060369"/>
                  <a:gd name="connsiteX13" fmla="*/ 703179 w 728705"/>
                  <a:gd name="connsiteY13" fmla="*/ 1062841 h 2060369"/>
                  <a:gd name="connsiteX14" fmla="*/ 608177 w 728705"/>
                  <a:gd name="connsiteY14" fmla="*/ 1145969 h 2060369"/>
                  <a:gd name="connsiteX15" fmla="*/ 495361 w 728705"/>
                  <a:gd name="connsiteY15" fmla="*/ 1306286 h 2060369"/>
                  <a:gd name="connsiteX16" fmla="*/ 453797 w 728705"/>
                  <a:gd name="connsiteY16" fmla="*/ 1419101 h 2060369"/>
                  <a:gd name="connsiteX17" fmla="*/ 388483 w 728705"/>
                  <a:gd name="connsiteY17" fmla="*/ 1597231 h 2060369"/>
                  <a:gd name="connsiteX18" fmla="*/ 358795 w 728705"/>
                  <a:gd name="connsiteY18" fmla="*/ 1727860 h 2060369"/>
                  <a:gd name="connsiteX19" fmla="*/ 346919 w 728705"/>
                  <a:gd name="connsiteY19" fmla="*/ 2060369 h 2060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28705" h="2060369">
                    <a:moveTo>
                      <a:pt x="109413" y="0"/>
                    </a:moveTo>
                    <a:cubicBezTo>
                      <a:pt x="66860" y="7422"/>
                      <a:pt x="24307" y="14844"/>
                      <a:pt x="8473" y="29688"/>
                    </a:cubicBezTo>
                    <a:cubicBezTo>
                      <a:pt x="-7361" y="44532"/>
                      <a:pt x="1545" y="71252"/>
                      <a:pt x="14410" y="89065"/>
                    </a:cubicBezTo>
                    <a:cubicBezTo>
                      <a:pt x="27275" y="106878"/>
                      <a:pt x="72797" y="115784"/>
                      <a:pt x="85662" y="136566"/>
                    </a:cubicBezTo>
                    <a:cubicBezTo>
                      <a:pt x="98527" y="157348"/>
                      <a:pt x="80714" y="190005"/>
                      <a:pt x="91600" y="213756"/>
                    </a:cubicBezTo>
                    <a:cubicBezTo>
                      <a:pt x="102486" y="237507"/>
                      <a:pt x="114361" y="243444"/>
                      <a:pt x="150977" y="279070"/>
                    </a:cubicBezTo>
                    <a:cubicBezTo>
                      <a:pt x="187593" y="314696"/>
                      <a:pt x="274679" y="389907"/>
                      <a:pt x="311294" y="427512"/>
                    </a:cubicBezTo>
                    <a:cubicBezTo>
                      <a:pt x="347909" y="465117"/>
                      <a:pt x="337023" y="471054"/>
                      <a:pt x="370670" y="504701"/>
                    </a:cubicBezTo>
                    <a:cubicBezTo>
                      <a:pt x="404317" y="538348"/>
                      <a:pt x="472600" y="594756"/>
                      <a:pt x="513174" y="629392"/>
                    </a:cubicBezTo>
                    <a:cubicBezTo>
                      <a:pt x="553748" y="664028"/>
                      <a:pt x="587395" y="683820"/>
                      <a:pt x="614114" y="712519"/>
                    </a:cubicBezTo>
                    <a:cubicBezTo>
                      <a:pt x="640834" y="741218"/>
                      <a:pt x="655678" y="773875"/>
                      <a:pt x="673491" y="801584"/>
                    </a:cubicBezTo>
                    <a:cubicBezTo>
                      <a:pt x="691304" y="829293"/>
                      <a:pt x="712085" y="844138"/>
                      <a:pt x="720992" y="878774"/>
                    </a:cubicBezTo>
                    <a:cubicBezTo>
                      <a:pt x="729899" y="913410"/>
                      <a:pt x="729899" y="978724"/>
                      <a:pt x="726930" y="1009402"/>
                    </a:cubicBezTo>
                    <a:cubicBezTo>
                      <a:pt x="723961" y="1040080"/>
                      <a:pt x="722971" y="1040080"/>
                      <a:pt x="703179" y="1062841"/>
                    </a:cubicBezTo>
                    <a:cubicBezTo>
                      <a:pt x="683387" y="1085602"/>
                      <a:pt x="642813" y="1105395"/>
                      <a:pt x="608177" y="1145969"/>
                    </a:cubicBezTo>
                    <a:cubicBezTo>
                      <a:pt x="573541" y="1186543"/>
                      <a:pt x="521091" y="1260764"/>
                      <a:pt x="495361" y="1306286"/>
                    </a:cubicBezTo>
                    <a:cubicBezTo>
                      <a:pt x="469631" y="1351808"/>
                      <a:pt x="453797" y="1419101"/>
                      <a:pt x="453797" y="1419101"/>
                    </a:cubicBezTo>
                    <a:cubicBezTo>
                      <a:pt x="435984" y="1467592"/>
                      <a:pt x="404317" y="1545771"/>
                      <a:pt x="388483" y="1597231"/>
                    </a:cubicBezTo>
                    <a:cubicBezTo>
                      <a:pt x="372649" y="1648691"/>
                      <a:pt x="365722" y="1650670"/>
                      <a:pt x="358795" y="1727860"/>
                    </a:cubicBezTo>
                    <a:cubicBezTo>
                      <a:pt x="351868" y="1805050"/>
                      <a:pt x="347909" y="2006930"/>
                      <a:pt x="346919" y="2060369"/>
                    </a:cubicBezTo>
                  </a:path>
                </a:pathLst>
              </a:custGeom>
              <a:noFill/>
              <a:ln w="127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ja-JP" altLang="en-US"/>
              </a:p>
            </p:txBody>
          </p:sp>
        </p:grpSp>
        <p:sp>
          <p:nvSpPr>
            <p:cNvPr id="22" name="テキスト ボックス 2"/>
            <p:cNvSpPr txBox="1">
              <a:spLocks noChangeArrowheads="1"/>
            </p:cNvSpPr>
            <p:nvPr/>
          </p:nvSpPr>
          <p:spPr bwMode="auto">
            <a:xfrm>
              <a:off x="218300" y="504699"/>
              <a:ext cx="888364" cy="333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ja-JP" sz="1400" kern="100">
                  <a:solidFill>
                    <a:srgbClr val="FFFFFF"/>
                  </a:solidFill>
                  <a:effectLst/>
                  <a:latin typeface="ＭＳ 明朝" panose="02020609040205080304" pitchFamily="17" charset="-128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堤内地</a:t>
              </a:r>
              <a:endParaRPr lang="ja-JP" sz="11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endParaRPr>
            </a:p>
          </p:txBody>
        </p:sp>
        <p:sp>
          <p:nvSpPr>
            <p:cNvPr id="23" name="テキスト ボックス 2"/>
            <p:cNvSpPr txBox="1">
              <a:spLocks noChangeArrowheads="1"/>
            </p:cNvSpPr>
            <p:nvPr/>
          </p:nvSpPr>
          <p:spPr bwMode="auto">
            <a:xfrm>
              <a:off x="2469511" y="600181"/>
              <a:ext cx="888364" cy="333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ja-JP" sz="1400" kern="100" dirty="0">
                  <a:solidFill>
                    <a:srgbClr val="FFFFFF"/>
                  </a:solidFill>
                  <a:effectLst/>
                  <a:latin typeface="ＭＳ 明朝" panose="02020609040205080304" pitchFamily="17" charset="-128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堤内地</a:t>
              </a:r>
              <a:endParaRPr lang="ja-JP" sz="11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endParaRPr>
            </a:p>
          </p:txBody>
        </p:sp>
        <p:sp>
          <p:nvSpPr>
            <p:cNvPr id="24" name="テキスト ボックス 2"/>
            <p:cNvSpPr txBox="1">
              <a:spLocks noChangeArrowheads="1"/>
            </p:cNvSpPr>
            <p:nvPr/>
          </p:nvSpPr>
          <p:spPr bwMode="auto">
            <a:xfrm>
              <a:off x="1378014" y="1132162"/>
              <a:ext cx="887729" cy="333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ja-JP" sz="1400" kern="100" dirty="0">
                  <a:solidFill>
                    <a:srgbClr val="FFFFFF"/>
                  </a:solidFill>
                  <a:effectLst/>
                  <a:latin typeface="ＭＳ 明朝" panose="02020609040205080304" pitchFamily="17" charset="-128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堤外地</a:t>
              </a:r>
              <a:endParaRPr lang="ja-JP" sz="11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xmlns="" id="{D3747626-4F83-45E1-A19F-4DB5E85F2473}"/>
              </a:ext>
            </a:extLst>
          </p:cNvPr>
          <p:cNvSpPr txBox="1"/>
          <p:nvPr/>
        </p:nvSpPr>
        <p:spPr>
          <a:xfrm>
            <a:off x="6209902" y="4887093"/>
            <a:ext cx="2954655" cy="2649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  <a:spcAft>
                <a:spcPts val="0"/>
              </a:spcAft>
            </a:pPr>
            <a:r>
              <a:rPr lang="ja-JP" altLang="en-US" sz="1050" kern="100" dirty="0">
                <a:latin typeface="+mn-ea"/>
                <a:cs typeface="Times New Roman" panose="02020603050405020304" pitchFamily="18" charset="0"/>
              </a:rPr>
              <a:t>利根川における堤外地／堤内地  </a:t>
            </a:r>
            <a:r>
              <a:rPr lang="en-US" altLang="ja-JP" sz="1050" kern="100" dirty="0">
                <a:latin typeface="+mn-ea"/>
                <a:cs typeface="Times New Roman" panose="02020603050405020304" pitchFamily="18" charset="0"/>
              </a:rPr>
              <a:t>※</a:t>
            </a:r>
            <a:r>
              <a:rPr lang="ja-JP" altLang="en-US" sz="1050" kern="100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赤線</a:t>
            </a:r>
            <a:r>
              <a:rPr lang="ja-JP" altLang="en-US" sz="1050" kern="100" dirty="0">
                <a:latin typeface="+mn-ea"/>
                <a:cs typeface="Times New Roman" panose="02020603050405020304" pitchFamily="18" charset="0"/>
              </a:rPr>
              <a:t>：堤防</a:t>
            </a:r>
          </a:p>
        </p:txBody>
      </p:sp>
      <p:graphicFrame>
        <p:nvGraphicFramePr>
          <p:cNvPr id="30" name="表 29">
            <a:extLst>
              <a:ext uri="{FF2B5EF4-FFF2-40B4-BE49-F238E27FC236}">
                <a16:creationId xmlns:a16="http://schemas.microsoft.com/office/drawing/2014/main" xmlns="" id="{5E579C1E-5032-407F-B23C-8E651BE8B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3191973"/>
              </p:ext>
            </p:extLst>
          </p:nvPr>
        </p:nvGraphicFramePr>
        <p:xfrm>
          <a:off x="183659" y="686585"/>
          <a:ext cx="3925354" cy="1006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500">
                  <a:extLst>
                    <a:ext uri="{9D8B030D-6E8A-4147-A177-3AD203B41FA5}">
                      <a16:colId xmlns:a16="http://schemas.microsoft.com/office/drawing/2014/main" xmlns="" val="1295237371"/>
                    </a:ext>
                  </a:extLst>
                </a:gridCol>
                <a:gridCol w="2972854">
                  <a:extLst>
                    <a:ext uri="{9D8B030D-6E8A-4147-A177-3AD203B41FA5}">
                      <a16:colId xmlns:a16="http://schemas.microsoft.com/office/drawing/2014/main" xmlns="" val="1877838156"/>
                    </a:ext>
                  </a:extLst>
                </a:gridCol>
              </a:tblGrid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掲載ページ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2119303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大項目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3.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利根川の水害に対する治水・減災対策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335105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3.1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治水対策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4741792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zh-TW" sz="1050" dirty="0">
                          <a:solidFill>
                            <a:sysClr val="windowText" lastClr="000000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3.1.4  </a:t>
                      </a:r>
                      <a:r>
                        <a:rPr kumimoji="1" lang="zh-TW" altLang="en-US" sz="1050" dirty="0">
                          <a:solidFill>
                            <a:sysClr val="windowText" lastClr="000000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内水氾濫対策</a:t>
                      </a:r>
                      <a:endParaRPr kumimoji="1" lang="ja-JP" altLang="en-US" sz="1050" dirty="0">
                        <a:solidFill>
                          <a:sysClr val="windowText" lastClr="000000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36883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30BD3C7C-ACC4-4CB2-9391-0B98A186DE26}"/>
              </a:ext>
            </a:extLst>
          </p:cNvPr>
          <p:cNvSpPr/>
          <p:nvPr/>
        </p:nvSpPr>
        <p:spPr>
          <a:xfrm>
            <a:off x="0" y="0"/>
            <a:ext cx="9906000" cy="545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BE8662B4-A59A-4F0F-B26F-715FBF60DCA3}"/>
              </a:ext>
            </a:extLst>
          </p:cNvPr>
          <p:cNvSpPr txBox="1"/>
          <p:nvPr/>
        </p:nvSpPr>
        <p:spPr>
          <a:xfrm>
            <a:off x="813132" y="84271"/>
            <a:ext cx="8279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群馬県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板倉町立小学校　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防災教育学習指導計画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(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案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)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　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解説編　図面集</a:t>
            </a:r>
            <a:endParaRPr kumimoji="1" lang="ja-JP" altLang="en-US" sz="2000" b="1" dirty="0">
              <a:solidFill>
                <a:schemeClr val="bg1"/>
              </a:solidFill>
              <a:latin typeface="HGS教科書体" panose="02020600000000000000" pitchFamily="18" charset="-128"/>
              <a:ea typeface="HGS教科書体" panose="02020600000000000000" pitchFamily="18" charset="-128"/>
            </a:endParaRPr>
          </a:p>
        </p:txBody>
      </p:sp>
      <p:sp>
        <p:nvSpPr>
          <p:cNvPr id="29" name="テキスト ボックス 2">
            <a:extLst>
              <a:ext uri="{FF2B5EF4-FFF2-40B4-BE49-F238E27FC236}">
                <a16:creationId xmlns:a16="http://schemas.microsoft.com/office/drawing/2014/main" xmlns="" id="{750122D5-45E6-4B9D-B7B6-3E059EE03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3145" y="6333267"/>
            <a:ext cx="4443730" cy="55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※出典：関東地方整備局利根川上流河川事務所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HP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http://www.ktr.mlit.go.jp/tonejo/tonejo00189.html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http://www.ktr.mlit.go.jp/ktr_content/content/000669685.pdf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pic>
        <p:nvPicPr>
          <p:cNvPr id="12" name="図 11" descr="\\Tiiki_2\h29物件\01_H29江戸川防災教育\6_防災教育\材料\素材イラスト\水害読本_内水氾濫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41" y="2225547"/>
            <a:ext cx="3655695" cy="1614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図 12" descr="\\Tiiki_2\h29物件\01_H29江戸川防災教育\6_防災教育\材料\素材イラスト\水害読本_外水氾濫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2441" y="4303153"/>
            <a:ext cx="3720465" cy="1475740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xmlns="" id="{D3747626-4F83-45E1-A19F-4DB5E85F2473}"/>
              </a:ext>
            </a:extLst>
          </p:cNvPr>
          <p:cNvSpPr txBox="1"/>
          <p:nvPr/>
        </p:nvSpPr>
        <p:spPr>
          <a:xfrm>
            <a:off x="638753" y="5779600"/>
            <a:ext cx="723275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  <a:spcAft>
                <a:spcPts val="0"/>
              </a:spcAft>
            </a:pPr>
            <a:r>
              <a:rPr lang="zh-TW" altLang="en-US" sz="1050" kern="100" dirty="0">
                <a:latin typeface="+mn-ea"/>
                <a:cs typeface="Times New Roman" panose="02020603050405020304" pitchFamily="18" charset="0"/>
              </a:rPr>
              <a:t>外水氾濫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600281" y="3840352"/>
            <a:ext cx="76174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kumimoji="1" lang="zh-TW" altLang="en-US" sz="1050" dirty="0">
                <a:solidFill>
                  <a:sysClr val="windowText" lastClr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内水氾濫</a:t>
            </a:r>
          </a:p>
        </p:txBody>
      </p:sp>
      <p:graphicFrame>
        <p:nvGraphicFramePr>
          <p:cNvPr id="16" name="表 15">
            <a:extLst>
              <a:ext uri="{FF2B5EF4-FFF2-40B4-BE49-F238E27FC236}">
                <a16:creationId xmlns:a16="http://schemas.microsoft.com/office/drawing/2014/main" xmlns="" id="{5E579C1E-5032-407F-B23C-8E651BE8B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6691732"/>
              </p:ext>
            </p:extLst>
          </p:nvPr>
        </p:nvGraphicFramePr>
        <p:xfrm>
          <a:off x="183659" y="686585"/>
          <a:ext cx="3925354" cy="1006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500">
                  <a:extLst>
                    <a:ext uri="{9D8B030D-6E8A-4147-A177-3AD203B41FA5}">
                      <a16:colId xmlns:a16="http://schemas.microsoft.com/office/drawing/2014/main" xmlns="" val="1295237371"/>
                    </a:ext>
                  </a:extLst>
                </a:gridCol>
                <a:gridCol w="2972854">
                  <a:extLst>
                    <a:ext uri="{9D8B030D-6E8A-4147-A177-3AD203B41FA5}">
                      <a16:colId xmlns:a16="http://schemas.microsoft.com/office/drawing/2014/main" xmlns="" val="1877838156"/>
                    </a:ext>
                  </a:extLst>
                </a:gridCol>
              </a:tblGrid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掲載ページ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2119303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大項目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3.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利根川の水害に対する治水・減災対策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335105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3.1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治水対策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4741792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zh-TW" sz="1050" dirty="0">
                          <a:solidFill>
                            <a:sysClr val="windowText" lastClr="000000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3.1.4  </a:t>
                      </a:r>
                      <a:r>
                        <a:rPr kumimoji="1" lang="zh-TW" altLang="en-US" sz="1050" dirty="0">
                          <a:solidFill>
                            <a:sysClr val="windowText" lastClr="000000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内水氾濫対策</a:t>
                      </a:r>
                      <a:endParaRPr kumimoji="1" lang="ja-JP" altLang="en-US" sz="1050" dirty="0">
                        <a:solidFill>
                          <a:sysClr val="windowText" lastClr="000000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17469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30BD3C7C-ACC4-4CB2-9391-0B98A186DE26}"/>
              </a:ext>
            </a:extLst>
          </p:cNvPr>
          <p:cNvSpPr/>
          <p:nvPr/>
        </p:nvSpPr>
        <p:spPr>
          <a:xfrm>
            <a:off x="0" y="0"/>
            <a:ext cx="9906000" cy="545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BE8662B4-A59A-4F0F-B26F-715FBF60DCA3}"/>
              </a:ext>
            </a:extLst>
          </p:cNvPr>
          <p:cNvSpPr txBox="1"/>
          <p:nvPr/>
        </p:nvSpPr>
        <p:spPr>
          <a:xfrm>
            <a:off x="813132" y="84271"/>
            <a:ext cx="8279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群馬県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板倉町立小学校　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防災教育学習指導計画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(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案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)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　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解説編　図面集</a:t>
            </a:r>
            <a:endParaRPr kumimoji="1" lang="ja-JP" altLang="en-US" sz="2000" b="1" dirty="0">
              <a:solidFill>
                <a:schemeClr val="bg1"/>
              </a:solidFill>
              <a:latin typeface="HGS教科書体" panose="02020600000000000000" pitchFamily="18" charset="-128"/>
              <a:ea typeface="HGS教科書体" panose="02020600000000000000" pitchFamily="18" charset="-128"/>
            </a:endParaRPr>
          </a:p>
        </p:txBody>
      </p:sp>
      <p:sp>
        <p:nvSpPr>
          <p:cNvPr id="29" name="テキスト ボックス 2">
            <a:extLst>
              <a:ext uri="{FF2B5EF4-FFF2-40B4-BE49-F238E27FC236}">
                <a16:creationId xmlns:a16="http://schemas.microsoft.com/office/drawing/2014/main" xmlns="" id="{750122D5-45E6-4B9D-B7B6-3E059EE03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3145" y="6333267"/>
            <a:ext cx="4443730" cy="55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※出典：関東地方整備局利根川上流河川事務所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HP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http://www.ktr.mlit.go.jp/tonejo/tonejo00189.html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http://www.ktr.mlit.go.jp/ktr_content/content/000669685.pdf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1578690" y="5653818"/>
            <a:ext cx="274305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kumimoji="1" lang="ja-JP" altLang="en-US" sz="1050" dirty="0">
                <a:solidFill>
                  <a:sysClr val="windowText" lastClr="000000"/>
                </a:solidFill>
                <a:latin typeface="游ゴシック" panose="020B0400000000000000" pitchFamily="50" charset="-128"/>
              </a:rPr>
              <a:t>内水氾濫による被害軽減のための排水施設</a:t>
            </a:r>
            <a:endParaRPr kumimoji="1" lang="zh-TW" altLang="en-US" sz="1050" dirty="0">
              <a:solidFill>
                <a:sysClr val="windowText" lastClr="00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grpSp>
        <p:nvGrpSpPr>
          <p:cNvPr id="14" name="グループ化 13"/>
          <p:cNvGrpSpPr/>
          <p:nvPr/>
        </p:nvGrpSpPr>
        <p:grpSpPr>
          <a:xfrm>
            <a:off x="567033" y="2119585"/>
            <a:ext cx="5462678" cy="3450982"/>
            <a:chOff x="0" y="0"/>
            <a:chExt cx="5759450" cy="3638550"/>
          </a:xfrm>
        </p:grpSpPr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759450" cy="3638550"/>
            </a:xfrm>
            <a:prstGeom prst="rect">
              <a:avLst/>
            </a:prstGeom>
          </p:spPr>
        </p:pic>
        <p:sp>
          <p:nvSpPr>
            <p:cNvPr id="16" name="テキスト ボックス 15"/>
            <p:cNvSpPr txBox="1"/>
            <p:nvPr/>
          </p:nvSpPr>
          <p:spPr>
            <a:xfrm>
              <a:off x="2714625" y="3419475"/>
              <a:ext cx="298450" cy="219075"/>
            </a:xfrm>
            <a:prstGeom prst="rect">
              <a:avLst/>
            </a:prstGeom>
            <a:solidFill>
              <a:sysClr val="window" lastClr="FFFFFF"/>
            </a:solidFill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1100" kern="100"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  <a:cs typeface="Times New Roman" panose="02020603050405020304" pitchFamily="18" charset="0"/>
                </a:rPr>
                <a:t> </a:t>
              </a:r>
              <a:endParaRPr lang="ja-JP" sz="11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xmlns="" id="{D3747626-4F83-45E1-A19F-4DB5E85F2473}"/>
              </a:ext>
            </a:extLst>
          </p:cNvPr>
          <p:cNvSpPr txBox="1"/>
          <p:nvPr/>
        </p:nvSpPr>
        <p:spPr>
          <a:xfrm>
            <a:off x="6474777" y="4666224"/>
            <a:ext cx="2791149" cy="810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  <a:spcAft>
                <a:spcPts val="0"/>
              </a:spcAft>
            </a:pPr>
            <a:r>
              <a:rPr lang="ja-JP" altLang="en-US" sz="1050" kern="100" dirty="0">
                <a:latin typeface="+mn-ea"/>
                <a:cs typeface="Times New Roman" panose="02020603050405020304" pitchFamily="18" charset="0"/>
              </a:rPr>
              <a:t>ポンプ車による内水排除平成</a:t>
            </a:r>
            <a:r>
              <a:rPr lang="en-US" altLang="ja-JP" sz="1050" kern="100" dirty="0">
                <a:latin typeface="+mn-ea"/>
                <a:cs typeface="Times New Roman" panose="02020603050405020304" pitchFamily="18" charset="0"/>
              </a:rPr>
              <a:t>29</a:t>
            </a:r>
            <a:r>
              <a:rPr lang="ja-JP" altLang="en-US" sz="1050" kern="100" dirty="0">
                <a:latin typeface="+mn-ea"/>
                <a:cs typeface="Times New Roman" panose="02020603050405020304" pitchFamily="18" charset="0"/>
              </a:rPr>
              <a:t>年</a:t>
            </a:r>
            <a:r>
              <a:rPr lang="en-US" altLang="ja-JP" sz="1050" kern="100" dirty="0">
                <a:latin typeface="+mn-ea"/>
                <a:cs typeface="Times New Roman" panose="02020603050405020304" pitchFamily="18" charset="0"/>
              </a:rPr>
              <a:t>10</a:t>
            </a:r>
            <a:r>
              <a:rPr lang="ja-JP" altLang="en-US" sz="1050" kern="100" dirty="0">
                <a:latin typeface="+mn-ea"/>
                <a:cs typeface="Times New Roman" panose="02020603050405020304" pitchFamily="18" charset="0"/>
              </a:rPr>
              <a:t>月</a:t>
            </a:r>
            <a:r>
              <a:rPr lang="en-US" altLang="ja-JP" sz="1050" kern="100" dirty="0">
                <a:latin typeface="+mn-ea"/>
                <a:cs typeface="Times New Roman" panose="02020603050405020304" pitchFamily="18" charset="0"/>
              </a:rPr>
              <a:t>23</a:t>
            </a:r>
            <a:r>
              <a:rPr lang="ja-JP" altLang="en-US" sz="1050" kern="100" dirty="0">
                <a:latin typeface="+mn-ea"/>
                <a:cs typeface="Times New Roman" panose="02020603050405020304" pitchFamily="18" charset="0"/>
              </a:rPr>
              <a:t>日</a:t>
            </a:r>
            <a:endParaRPr lang="en-US" altLang="ja-JP" sz="1050" kern="100" dirty="0">
              <a:latin typeface="+mn-ea"/>
              <a:cs typeface="Times New Roman" panose="02020603050405020304" pitchFamily="18" charset="0"/>
            </a:endParaRPr>
          </a:p>
          <a:p>
            <a:pPr>
              <a:lnSpc>
                <a:spcPts val="1400"/>
              </a:lnSpc>
              <a:spcAft>
                <a:spcPts val="0"/>
              </a:spcAft>
            </a:pPr>
            <a:r>
              <a:rPr lang="ja-JP" altLang="en-US" sz="1050" kern="100" dirty="0">
                <a:latin typeface="+mn-ea"/>
                <a:cs typeface="Times New Roman" panose="02020603050405020304" pitchFamily="18" charset="0"/>
              </a:rPr>
              <a:t>（栃木県小山市）</a:t>
            </a:r>
          </a:p>
          <a:p>
            <a:pPr>
              <a:lnSpc>
                <a:spcPts val="1400"/>
              </a:lnSpc>
              <a:spcAft>
                <a:spcPts val="0"/>
              </a:spcAft>
            </a:pPr>
            <a:endParaRPr lang="ja-JP" altLang="en-US" sz="1050" kern="100" dirty="0">
              <a:latin typeface="+mn-ea"/>
              <a:cs typeface="Times New Roman" panose="02020603050405020304" pitchFamily="18" charset="0"/>
            </a:endParaRPr>
          </a:p>
          <a:p>
            <a:pPr>
              <a:lnSpc>
                <a:spcPts val="1400"/>
              </a:lnSpc>
              <a:spcAft>
                <a:spcPts val="0"/>
              </a:spcAft>
            </a:pPr>
            <a:endParaRPr lang="en-US" altLang="zh-TW" sz="1050" kern="100" dirty="0"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19" name="図 1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445" y="2264298"/>
            <a:ext cx="3242945" cy="2413635"/>
          </a:xfrm>
          <a:prstGeom prst="rect">
            <a:avLst/>
          </a:prstGeom>
        </p:spPr>
      </p:pic>
      <p:graphicFrame>
        <p:nvGraphicFramePr>
          <p:cNvPr id="20" name="表 19">
            <a:extLst>
              <a:ext uri="{FF2B5EF4-FFF2-40B4-BE49-F238E27FC236}">
                <a16:creationId xmlns:a16="http://schemas.microsoft.com/office/drawing/2014/main" xmlns="" id="{5E579C1E-5032-407F-B23C-8E651BE8B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1341160"/>
              </p:ext>
            </p:extLst>
          </p:nvPr>
        </p:nvGraphicFramePr>
        <p:xfrm>
          <a:off x="183659" y="686585"/>
          <a:ext cx="3925354" cy="1006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500">
                  <a:extLst>
                    <a:ext uri="{9D8B030D-6E8A-4147-A177-3AD203B41FA5}">
                      <a16:colId xmlns:a16="http://schemas.microsoft.com/office/drawing/2014/main" xmlns="" val="1295237371"/>
                    </a:ext>
                  </a:extLst>
                </a:gridCol>
                <a:gridCol w="2972854">
                  <a:extLst>
                    <a:ext uri="{9D8B030D-6E8A-4147-A177-3AD203B41FA5}">
                      <a16:colId xmlns:a16="http://schemas.microsoft.com/office/drawing/2014/main" xmlns="" val="1877838156"/>
                    </a:ext>
                  </a:extLst>
                </a:gridCol>
              </a:tblGrid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掲載ページ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</a:rPr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2119303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大項目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3.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利根川の水害に対する治水・減災対策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335105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3.1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治水対策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4741792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zh-TW" sz="1050" dirty="0">
                          <a:solidFill>
                            <a:sysClr val="windowText" lastClr="000000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3.1.4  </a:t>
                      </a:r>
                      <a:r>
                        <a:rPr kumimoji="1" lang="zh-TW" altLang="en-US" sz="1050" dirty="0">
                          <a:solidFill>
                            <a:sysClr val="windowText" lastClr="000000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内水氾濫対策</a:t>
                      </a:r>
                      <a:endParaRPr kumimoji="1" lang="ja-JP" altLang="en-US" sz="1050" dirty="0">
                        <a:solidFill>
                          <a:sysClr val="windowText" lastClr="000000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45499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30BD3C7C-ACC4-4CB2-9391-0B98A186DE26}"/>
              </a:ext>
            </a:extLst>
          </p:cNvPr>
          <p:cNvSpPr/>
          <p:nvPr/>
        </p:nvSpPr>
        <p:spPr>
          <a:xfrm>
            <a:off x="0" y="0"/>
            <a:ext cx="9906000" cy="545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BE8662B4-A59A-4F0F-B26F-715FBF60DCA3}"/>
              </a:ext>
            </a:extLst>
          </p:cNvPr>
          <p:cNvSpPr txBox="1"/>
          <p:nvPr/>
        </p:nvSpPr>
        <p:spPr>
          <a:xfrm>
            <a:off x="813132" y="84271"/>
            <a:ext cx="8279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群馬県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板倉町立小学校　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防災教育学習指導計画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(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案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)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　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解説編　図面集</a:t>
            </a:r>
            <a:endParaRPr kumimoji="1" lang="ja-JP" altLang="en-US" sz="2000" b="1" dirty="0">
              <a:solidFill>
                <a:schemeClr val="bg1"/>
              </a:solidFill>
              <a:latin typeface="HGS教科書体" panose="02020600000000000000" pitchFamily="18" charset="-128"/>
              <a:ea typeface="HGS教科書体" panose="02020600000000000000" pitchFamily="18" charset="-128"/>
            </a:endParaRPr>
          </a:p>
        </p:txBody>
      </p:sp>
      <p:sp>
        <p:nvSpPr>
          <p:cNvPr id="29" name="テキスト ボックス 2">
            <a:extLst>
              <a:ext uri="{FF2B5EF4-FFF2-40B4-BE49-F238E27FC236}">
                <a16:creationId xmlns:a16="http://schemas.microsoft.com/office/drawing/2014/main" xmlns="" id="{750122D5-45E6-4B9D-B7B6-3E059EE03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3145" y="6333267"/>
            <a:ext cx="4443730" cy="55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※出典：関東地方整備局利根川上流河川事務所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HP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http://www.ktr.mlit.go.jp/tonejo/tonejo00189.html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http://www.ktr.mlit.go.jp/ktr_content/content/000669685.pdf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pic>
        <p:nvPicPr>
          <p:cNvPr id="12" name="図 1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132" y="1892323"/>
            <a:ext cx="4796505" cy="4647374"/>
          </a:xfrm>
          <a:prstGeom prst="rect">
            <a:avLst/>
          </a:prstGeom>
        </p:spPr>
      </p:pic>
      <p:graphicFrame>
        <p:nvGraphicFramePr>
          <p:cNvPr id="13" name="表 12">
            <a:extLst>
              <a:ext uri="{FF2B5EF4-FFF2-40B4-BE49-F238E27FC236}">
                <a16:creationId xmlns:a16="http://schemas.microsoft.com/office/drawing/2014/main" xmlns="" id="{5E579C1E-5032-407F-B23C-8E651BE8B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508350"/>
              </p:ext>
            </p:extLst>
          </p:nvPr>
        </p:nvGraphicFramePr>
        <p:xfrm>
          <a:off x="183659" y="686585"/>
          <a:ext cx="3925354" cy="1006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500">
                  <a:extLst>
                    <a:ext uri="{9D8B030D-6E8A-4147-A177-3AD203B41FA5}">
                      <a16:colId xmlns:a16="http://schemas.microsoft.com/office/drawing/2014/main" xmlns="" val="1295237371"/>
                    </a:ext>
                  </a:extLst>
                </a:gridCol>
                <a:gridCol w="2972854">
                  <a:extLst>
                    <a:ext uri="{9D8B030D-6E8A-4147-A177-3AD203B41FA5}">
                      <a16:colId xmlns:a16="http://schemas.microsoft.com/office/drawing/2014/main" xmlns="" val="1877838156"/>
                    </a:ext>
                  </a:extLst>
                </a:gridCol>
              </a:tblGrid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掲載ページ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2119303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大項目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3.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利根川の水害に対する治水・減災対策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335105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3.2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減災対策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4741792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zh-CN" sz="1050" dirty="0">
                          <a:solidFill>
                            <a:sysClr val="windowText" lastClr="000000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3.2.1  </a:t>
                      </a:r>
                      <a:r>
                        <a:rPr kumimoji="1" lang="zh-CN" altLang="en-US" sz="1050" dirty="0">
                          <a:solidFill>
                            <a:sysClr val="windowText" lastClr="000000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洪水浸水想定区域図</a:t>
                      </a:r>
                      <a:endParaRPr kumimoji="1" lang="ja-JP" altLang="en-US" sz="1050" dirty="0">
                        <a:solidFill>
                          <a:sysClr val="windowText" lastClr="000000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74449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30BD3C7C-ACC4-4CB2-9391-0B98A186DE26}"/>
              </a:ext>
            </a:extLst>
          </p:cNvPr>
          <p:cNvSpPr/>
          <p:nvPr/>
        </p:nvSpPr>
        <p:spPr>
          <a:xfrm>
            <a:off x="0" y="0"/>
            <a:ext cx="9906000" cy="545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BE8662B4-A59A-4F0F-B26F-715FBF60DCA3}"/>
              </a:ext>
            </a:extLst>
          </p:cNvPr>
          <p:cNvSpPr txBox="1"/>
          <p:nvPr/>
        </p:nvSpPr>
        <p:spPr>
          <a:xfrm>
            <a:off x="813132" y="84271"/>
            <a:ext cx="8279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群馬県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板倉町立小学校　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防災教育学習指導計画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(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案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)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　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解説編　図面集</a:t>
            </a:r>
            <a:endParaRPr kumimoji="1" lang="ja-JP" altLang="en-US" sz="2000" b="1" dirty="0">
              <a:solidFill>
                <a:schemeClr val="bg1"/>
              </a:solidFill>
              <a:latin typeface="HGS教科書体" panose="02020600000000000000" pitchFamily="18" charset="-128"/>
              <a:ea typeface="HGS教科書体" panose="02020600000000000000" pitchFamily="18" charset="-128"/>
            </a:endParaRPr>
          </a:p>
        </p:txBody>
      </p:sp>
      <p:sp>
        <p:nvSpPr>
          <p:cNvPr id="29" name="テキスト ボックス 2">
            <a:extLst>
              <a:ext uri="{FF2B5EF4-FFF2-40B4-BE49-F238E27FC236}">
                <a16:creationId xmlns:a16="http://schemas.microsoft.com/office/drawing/2014/main" xmlns="" id="{750122D5-45E6-4B9D-B7B6-3E059EE03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3145" y="6333267"/>
            <a:ext cx="4443730" cy="55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※出典：関東地方整備局利根川上流河川事務所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HP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http://www.ktr.mlit.go.jp/tonejo/tonejo00189.html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http://www.ktr.mlit.go.jp/ktr_content/content/000669685.pdf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pic>
        <p:nvPicPr>
          <p:cNvPr id="7" name="図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8" y="1933497"/>
            <a:ext cx="5759450" cy="4319905"/>
          </a:xfrm>
          <a:prstGeom prst="rect">
            <a:avLst/>
          </a:prstGeom>
        </p:spPr>
      </p:pic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xmlns="" id="{5E579C1E-5032-407F-B23C-8E651BE8B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573862"/>
              </p:ext>
            </p:extLst>
          </p:nvPr>
        </p:nvGraphicFramePr>
        <p:xfrm>
          <a:off x="183659" y="686585"/>
          <a:ext cx="3925354" cy="1006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500">
                  <a:extLst>
                    <a:ext uri="{9D8B030D-6E8A-4147-A177-3AD203B41FA5}">
                      <a16:colId xmlns:a16="http://schemas.microsoft.com/office/drawing/2014/main" xmlns="" val="1295237371"/>
                    </a:ext>
                  </a:extLst>
                </a:gridCol>
                <a:gridCol w="2972854">
                  <a:extLst>
                    <a:ext uri="{9D8B030D-6E8A-4147-A177-3AD203B41FA5}">
                      <a16:colId xmlns:a16="http://schemas.microsoft.com/office/drawing/2014/main" xmlns="" val="1877838156"/>
                    </a:ext>
                  </a:extLst>
                </a:gridCol>
              </a:tblGrid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掲載ページ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2119303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大項目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3.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利根川の水害に対する治水・減災対策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335105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3.2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減災対策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4741792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游ゴシック" panose="020B0400000000000000" pitchFamily="50" charset="-128"/>
                          <a:ea typeface="+mn-ea"/>
                        </a:rPr>
                        <a:t>3.2.2 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游ゴシック" panose="020B0400000000000000" pitchFamily="50" charset="-128"/>
                          <a:ea typeface="+mn-ea"/>
                        </a:rPr>
                        <a:t>タイムライン</a:t>
                      </a:r>
                      <a:endParaRPr kumimoji="1" lang="ja-JP" altLang="en-US" sz="1050" dirty="0">
                        <a:solidFill>
                          <a:sysClr val="windowText" lastClr="000000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32970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30BD3C7C-ACC4-4CB2-9391-0B98A186DE26}"/>
              </a:ext>
            </a:extLst>
          </p:cNvPr>
          <p:cNvSpPr/>
          <p:nvPr/>
        </p:nvSpPr>
        <p:spPr>
          <a:xfrm>
            <a:off x="0" y="0"/>
            <a:ext cx="9906000" cy="545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BE8662B4-A59A-4F0F-B26F-715FBF60DCA3}"/>
              </a:ext>
            </a:extLst>
          </p:cNvPr>
          <p:cNvSpPr txBox="1"/>
          <p:nvPr/>
        </p:nvSpPr>
        <p:spPr>
          <a:xfrm>
            <a:off x="813132" y="84271"/>
            <a:ext cx="8279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群馬県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板倉町立小学校　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防災教育学習指導計画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(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案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)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　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解説編　図面集</a:t>
            </a:r>
            <a:endParaRPr kumimoji="1" lang="ja-JP" altLang="en-US" sz="2000" b="1" dirty="0">
              <a:solidFill>
                <a:schemeClr val="bg1"/>
              </a:solidFill>
              <a:latin typeface="HGS教科書体" panose="02020600000000000000" pitchFamily="18" charset="-128"/>
              <a:ea typeface="HGS教科書体" panose="02020600000000000000" pitchFamily="18" charset="-128"/>
            </a:endParaRPr>
          </a:p>
        </p:txBody>
      </p:sp>
      <p:sp>
        <p:nvSpPr>
          <p:cNvPr id="29" name="テキスト ボックス 2">
            <a:extLst>
              <a:ext uri="{FF2B5EF4-FFF2-40B4-BE49-F238E27FC236}">
                <a16:creationId xmlns:a16="http://schemas.microsoft.com/office/drawing/2014/main" xmlns="" id="{750122D5-45E6-4B9D-B7B6-3E059EE03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3145" y="6333267"/>
            <a:ext cx="4443730" cy="55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※出典：関東地方整備局利根川上流河川事務所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HP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http://www.ktr.mlit.go.jp/tonejo/tonejo00189.html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http://www.ktr.mlit.go.jp/ktr_content/content/000669685.pdf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pic>
        <p:nvPicPr>
          <p:cNvPr id="10" name="図 9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29664" y="1983293"/>
            <a:ext cx="3738989" cy="326426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" name="表 10">
            <a:extLst>
              <a:ext uri="{FF2B5EF4-FFF2-40B4-BE49-F238E27FC236}">
                <a16:creationId xmlns:a16="http://schemas.microsoft.com/office/drawing/2014/main" xmlns="" id="{5E579C1E-5032-407F-B23C-8E651BE8B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9248309"/>
              </p:ext>
            </p:extLst>
          </p:nvPr>
        </p:nvGraphicFramePr>
        <p:xfrm>
          <a:off x="183659" y="686585"/>
          <a:ext cx="3925354" cy="1006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500">
                  <a:extLst>
                    <a:ext uri="{9D8B030D-6E8A-4147-A177-3AD203B41FA5}">
                      <a16:colId xmlns:a16="http://schemas.microsoft.com/office/drawing/2014/main" xmlns="" val="1295237371"/>
                    </a:ext>
                  </a:extLst>
                </a:gridCol>
                <a:gridCol w="2972854">
                  <a:extLst>
                    <a:ext uri="{9D8B030D-6E8A-4147-A177-3AD203B41FA5}">
                      <a16:colId xmlns:a16="http://schemas.microsoft.com/office/drawing/2014/main" xmlns="" val="1877838156"/>
                    </a:ext>
                  </a:extLst>
                </a:gridCol>
              </a:tblGrid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掲載ページ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2119303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大項目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3.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利根川の水害に対する治水・減災対策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335105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3.2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減災対策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4741792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游ゴシック" panose="020B0400000000000000" pitchFamily="50" charset="-128"/>
                          <a:ea typeface="+mn-ea"/>
                        </a:rPr>
                        <a:t>3.2.3 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游ゴシック" panose="020B0400000000000000" pitchFamily="50" charset="-128"/>
                          <a:ea typeface="+mn-ea"/>
                        </a:rPr>
                        <a:t>ホットライン</a:t>
                      </a:r>
                      <a:endParaRPr kumimoji="1" lang="ja-JP" altLang="en-US" sz="1050" dirty="0">
                        <a:solidFill>
                          <a:sysClr val="windowText" lastClr="000000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132" y="2405935"/>
            <a:ext cx="3357869" cy="307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299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30BD3C7C-ACC4-4CB2-9391-0B98A186DE26}"/>
              </a:ext>
            </a:extLst>
          </p:cNvPr>
          <p:cNvSpPr/>
          <p:nvPr/>
        </p:nvSpPr>
        <p:spPr>
          <a:xfrm>
            <a:off x="0" y="0"/>
            <a:ext cx="9906000" cy="545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BE8662B4-A59A-4F0F-B26F-715FBF60DCA3}"/>
              </a:ext>
            </a:extLst>
          </p:cNvPr>
          <p:cNvSpPr txBox="1"/>
          <p:nvPr/>
        </p:nvSpPr>
        <p:spPr>
          <a:xfrm>
            <a:off x="813132" y="84271"/>
            <a:ext cx="8279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群馬県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板倉町立小学校　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防災教育学習指導計画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(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案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)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　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解説編　図面集</a:t>
            </a:r>
            <a:endParaRPr kumimoji="1" lang="ja-JP" altLang="en-US" sz="2000" b="1" dirty="0">
              <a:solidFill>
                <a:schemeClr val="bg1"/>
              </a:solidFill>
              <a:latin typeface="HGS教科書体" panose="02020600000000000000" pitchFamily="18" charset="-128"/>
              <a:ea typeface="HGS教科書体" panose="02020600000000000000" pitchFamily="18" charset="-128"/>
            </a:endParaRPr>
          </a:p>
        </p:txBody>
      </p:sp>
      <p:sp>
        <p:nvSpPr>
          <p:cNvPr id="29" name="テキスト ボックス 2">
            <a:extLst>
              <a:ext uri="{FF2B5EF4-FFF2-40B4-BE49-F238E27FC236}">
                <a16:creationId xmlns:a16="http://schemas.microsoft.com/office/drawing/2014/main" xmlns="" id="{750122D5-45E6-4B9D-B7B6-3E059EE03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3145" y="6333267"/>
            <a:ext cx="4443730" cy="55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※出典：関東地方整備局利根川上流河川事務所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HP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http://www.ktr.mlit.go.jp/tonejo/tonejo00189.html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http://www.ktr.mlit.go.jp/ktr_content/content/000669685.pdf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26" name="表 25">
            <a:extLst>
              <a:ext uri="{FF2B5EF4-FFF2-40B4-BE49-F238E27FC236}">
                <a16:creationId xmlns:a16="http://schemas.microsoft.com/office/drawing/2014/main" xmlns="" id="{5E579C1E-5032-407F-B23C-8E651BE8B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2940927"/>
              </p:ext>
            </p:extLst>
          </p:nvPr>
        </p:nvGraphicFramePr>
        <p:xfrm>
          <a:off x="183659" y="686585"/>
          <a:ext cx="4402666" cy="754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500">
                  <a:extLst>
                    <a:ext uri="{9D8B030D-6E8A-4147-A177-3AD203B41FA5}">
                      <a16:colId xmlns:a16="http://schemas.microsoft.com/office/drawing/2014/main" xmlns="" val="1295237371"/>
                    </a:ext>
                  </a:extLst>
                </a:gridCol>
                <a:gridCol w="3450166">
                  <a:extLst>
                    <a:ext uri="{9D8B030D-6E8A-4147-A177-3AD203B41FA5}">
                      <a16:colId xmlns:a16="http://schemas.microsoft.com/office/drawing/2014/main" xmlns="" val="1877838156"/>
                    </a:ext>
                  </a:extLst>
                </a:gridCol>
              </a:tblGrid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掲載ページ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  <a:endParaRPr kumimoji="1" lang="ja-JP" alt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2119303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大項目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1.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利根川流域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335105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(4)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 利根川の東遷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4741792"/>
                  </a:ext>
                </a:extLst>
              </a:tr>
            </a:tbl>
          </a:graphicData>
        </a:graphic>
      </p:graphicFrame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xmlns="" id="{D3747626-4F83-45E1-A19F-4DB5E85F2473}"/>
              </a:ext>
            </a:extLst>
          </p:cNvPr>
          <p:cNvSpPr txBox="1"/>
          <p:nvPr/>
        </p:nvSpPr>
        <p:spPr>
          <a:xfrm>
            <a:off x="3296564" y="4786673"/>
            <a:ext cx="1261885" cy="2649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  <a:spcAft>
                <a:spcPts val="0"/>
              </a:spcAft>
            </a:pPr>
            <a:r>
              <a:rPr lang="zh-TW" altLang="en-US" sz="1050" kern="100" dirty="0">
                <a:latin typeface="+mn-ea"/>
                <a:cs typeface="Times New Roman" panose="02020603050405020304" pitchFamily="18" charset="0"/>
              </a:rPr>
              <a:t>利根川東遷概要図</a:t>
            </a:r>
            <a:endParaRPr lang="ja-JP" altLang="en-US" sz="1050" kern="100" dirty="0">
              <a:latin typeface="+mn-ea"/>
              <a:cs typeface="Times New Roman" panose="02020603050405020304" pitchFamily="18" charset="0"/>
            </a:endParaRPr>
          </a:p>
        </p:txBody>
      </p:sp>
      <p:grpSp>
        <p:nvGrpSpPr>
          <p:cNvPr id="31" name="グループ化 30"/>
          <p:cNvGrpSpPr/>
          <p:nvPr/>
        </p:nvGrpSpPr>
        <p:grpSpPr>
          <a:xfrm>
            <a:off x="424738" y="2471277"/>
            <a:ext cx="6990903" cy="2319461"/>
            <a:chOff x="0" y="0"/>
            <a:chExt cx="5460365" cy="1811655"/>
          </a:xfrm>
        </p:grpSpPr>
        <p:sp>
          <p:nvSpPr>
            <p:cNvPr id="33" name="矢印: 右 45"/>
            <p:cNvSpPr/>
            <p:nvPr/>
          </p:nvSpPr>
          <p:spPr>
            <a:xfrm>
              <a:off x="2628900" y="746760"/>
              <a:ext cx="213995" cy="316230"/>
            </a:xfrm>
            <a:prstGeom prst="rightArrow">
              <a:avLst/>
            </a:prstGeom>
            <a:solidFill>
              <a:srgbClr val="9AC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游明朝"/>
                <a:ea typeface="游明朝" panose="02020400000000000000" pitchFamily="18" charset="-128"/>
                <a:cs typeface="+mn-cs"/>
              </a:endParaRPr>
            </a:p>
          </p:txBody>
        </p:sp>
        <p:pic>
          <p:nvPicPr>
            <p:cNvPr id="34" name="図 33" descr="テキスト, 地図 が含まれている画像&#10;&#10;自動的に生成された説明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7620"/>
              <a:ext cx="2520315" cy="1800860"/>
            </a:xfrm>
            <a:prstGeom prst="rect">
              <a:avLst/>
            </a:prstGeom>
          </p:spPr>
        </p:pic>
        <p:pic>
          <p:nvPicPr>
            <p:cNvPr id="35" name="図 34" descr="テキスト, 地図 が含まれている画像&#10;&#10;自動的に生成された説明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41320" y="0"/>
              <a:ext cx="2519045" cy="18116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71289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30BD3C7C-ACC4-4CB2-9391-0B98A186DE26}"/>
              </a:ext>
            </a:extLst>
          </p:cNvPr>
          <p:cNvSpPr/>
          <p:nvPr/>
        </p:nvSpPr>
        <p:spPr>
          <a:xfrm>
            <a:off x="0" y="0"/>
            <a:ext cx="9906000" cy="545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BE8662B4-A59A-4F0F-B26F-715FBF60DCA3}"/>
              </a:ext>
            </a:extLst>
          </p:cNvPr>
          <p:cNvSpPr txBox="1"/>
          <p:nvPr/>
        </p:nvSpPr>
        <p:spPr>
          <a:xfrm>
            <a:off x="813132" y="84271"/>
            <a:ext cx="8279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群馬県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板倉町立小学校　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防災教育学習指導計画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(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案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)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　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解説編　図面集</a:t>
            </a:r>
            <a:endParaRPr kumimoji="1" lang="ja-JP" altLang="en-US" sz="2000" b="1" dirty="0">
              <a:solidFill>
                <a:schemeClr val="bg1"/>
              </a:solidFill>
              <a:latin typeface="HGS教科書体" panose="02020600000000000000" pitchFamily="18" charset="-128"/>
              <a:ea typeface="HGS教科書体" panose="02020600000000000000" pitchFamily="18" charset="-128"/>
            </a:endParaRPr>
          </a:p>
        </p:txBody>
      </p:sp>
      <p:sp>
        <p:nvSpPr>
          <p:cNvPr id="29" name="テキスト ボックス 2">
            <a:extLst>
              <a:ext uri="{FF2B5EF4-FFF2-40B4-BE49-F238E27FC236}">
                <a16:creationId xmlns:a16="http://schemas.microsoft.com/office/drawing/2014/main" xmlns="" id="{750122D5-45E6-4B9D-B7B6-3E059EE03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3145" y="6333267"/>
            <a:ext cx="4443730" cy="55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※出典：関東地方整備局利根川上流河川事務所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HP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http://www.ktr.mlit.go.jp/tonejo/tonejo00189.html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http://www.ktr.mlit.go.jp/ktr_content/content/000669685.pdf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pic>
        <p:nvPicPr>
          <p:cNvPr id="8" name="図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4" y="1956677"/>
            <a:ext cx="2905489" cy="219136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xmlns="" id="{37E36578-D6DF-49E8-B85E-0A7D4C852B38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3402358" y="1956676"/>
            <a:ext cx="3507480" cy="2191363"/>
          </a:xfrm>
          <a:prstGeom prst="rect">
            <a:avLst/>
          </a:prstGeom>
        </p:spPr>
      </p:pic>
      <p:graphicFrame>
        <p:nvGraphicFramePr>
          <p:cNvPr id="11" name="表 10">
            <a:extLst>
              <a:ext uri="{FF2B5EF4-FFF2-40B4-BE49-F238E27FC236}">
                <a16:creationId xmlns:a16="http://schemas.microsoft.com/office/drawing/2014/main" xmlns="" id="{5E579C1E-5032-407F-B23C-8E651BE8B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2770520"/>
              </p:ext>
            </p:extLst>
          </p:nvPr>
        </p:nvGraphicFramePr>
        <p:xfrm>
          <a:off x="183659" y="686585"/>
          <a:ext cx="3925354" cy="1006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500">
                  <a:extLst>
                    <a:ext uri="{9D8B030D-6E8A-4147-A177-3AD203B41FA5}">
                      <a16:colId xmlns:a16="http://schemas.microsoft.com/office/drawing/2014/main" xmlns="" val="1295237371"/>
                    </a:ext>
                  </a:extLst>
                </a:gridCol>
                <a:gridCol w="2972854">
                  <a:extLst>
                    <a:ext uri="{9D8B030D-6E8A-4147-A177-3AD203B41FA5}">
                      <a16:colId xmlns:a16="http://schemas.microsoft.com/office/drawing/2014/main" xmlns="" val="1877838156"/>
                    </a:ext>
                  </a:extLst>
                </a:gridCol>
              </a:tblGrid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掲載ページ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</a:rPr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2119303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大項目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3.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利根川の水害に対する治水・減災対策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335105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3.2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減災対策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4741792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游ゴシック" panose="020B0400000000000000" pitchFamily="50" charset="-128"/>
                          <a:ea typeface="+mn-ea"/>
                        </a:rPr>
                        <a:t>3.2.4</a:t>
                      </a:r>
                      <a:r>
                        <a:rPr kumimoji="1" lang="ja-JP" altLang="en-US" sz="1050" baseline="0" dirty="0">
                          <a:solidFill>
                            <a:sysClr val="windowText" lastClr="000000"/>
                          </a:solidFill>
                          <a:latin typeface="游ゴシック" panose="020B0400000000000000" pitchFamily="50" charset="-128"/>
                          <a:ea typeface="+mn-ea"/>
                        </a:rPr>
                        <a:t>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游ゴシック" panose="020B0400000000000000" pitchFamily="50" charset="-128"/>
                          <a:ea typeface="+mn-ea"/>
                        </a:rPr>
                        <a:t>水防活動</a:t>
                      </a:r>
                      <a:endParaRPr kumimoji="1" lang="ja-JP" altLang="en-US" sz="1050" dirty="0">
                        <a:solidFill>
                          <a:sysClr val="windowText" lastClr="000000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61829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30BD3C7C-ACC4-4CB2-9391-0B98A186DE26}"/>
              </a:ext>
            </a:extLst>
          </p:cNvPr>
          <p:cNvSpPr/>
          <p:nvPr/>
        </p:nvSpPr>
        <p:spPr>
          <a:xfrm>
            <a:off x="0" y="0"/>
            <a:ext cx="9906000" cy="545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BE8662B4-A59A-4F0F-B26F-715FBF60DCA3}"/>
              </a:ext>
            </a:extLst>
          </p:cNvPr>
          <p:cNvSpPr txBox="1"/>
          <p:nvPr/>
        </p:nvSpPr>
        <p:spPr>
          <a:xfrm>
            <a:off x="813132" y="84271"/>
            <a:ext cx="8279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群馬県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板倉町立小学校　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防災教育学習指導計画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(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案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)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　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解説編　図面集</a:t>
            </a:r>
            <a:endParaRPr kumimoji="1" lang="ja-JP" altLang="en-US" sz="2000" b="1" dirty="0">
              <a:solidFill>
                <a:schemeClr val="bg1"/>
              </a:solidFill>
              <a:latin typeface="HGS教科書体" panose="02020600000000000000" pitchFamily="18" charset="-128"/>
              <a:ea typeface="HGS教科書体" panose="02020600000000000000" pitchFamily="18" charset="-128"/>
            </a:endParaRPr>
          </a:p>
        </p:txBody>
      </p:sp>
      <p:sp>
        <p:nvSpPr>
          <p:cNvPr id="29" name="テキスト ボックス 2">
            <a:extLst>
              <a:ext uri="{FF2B5EF4-FFF2-40B4-BE49-F238E27FC236}">
                <a16:creationId xmlns:a16="http://schemas.microsoft.com/office/drawing/2014/main" xmlns="" id="{750122D5-45E6-4B9D-B7B6-3E059EE03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3145" y="6333267"/>
            <a:ext cx="4443730" cy="55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※出典：関東地方整備局利根川上流河川事務所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HP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http://www.ktr.mlit.go.jp/tonejo/tonejo00189.html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http://www.ktr.mlit.go.jp/ktr_content/content/000669685.pdf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pic>
        <p:nvPicPr>
          <p:cNvPr id="9" name="図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77" y="2207890"/>
            <a:ext cx="4768127" cy="2919694"/>
          </a:xfrm>
          <a:prstGeom prst="rect">
            <a:avLst/>
          </a:prstGeom>
        </p:spPr>
      </p:pic>
      <p:pic>
        <p:nvPicPr>
          <p:cNvPr id="10" name="図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381" y="2184814"/>
            <a:ext cx="3443614" cy="2942770"/>
          </a:xfrm>
          <a:prstGeom prst="rect">
            <a:avLst/>
          </a:prstGeom>
        </p:spPr>
      </p:pic>
      <p:graphicFrame>
        <p:nvGraphicFramePr>
          <p:cNvPr id="11" name="表 10">
            <a:extLst>
              <a:ext uri="{FF2B5EF4-FFF2-40B4-BE49-F238E27FC236}">
                <a16:creationId xmlns:a16="http://schemas.microsoft.com/office/drawing/2014/main" xmlns="" id="{5E579C1E-5032-407F-B23C-8E651BE8B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8889886"/>
              </p:ext>
            </p:extLst>
          </p:nvPr>
        </p:nvGraphicFramePr>
        <p:xfrm>
          <a:off x="183659" y="686585"/>
          <a:ext cx="3925354" cy="1006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500">
                  <a:extLst>
                    <a:ext uri="{9D8B030D-6E8A-4147-A177-3AD203B41FA5}">
                      <a16:colId xmlns:a16="http://schemas.microsoft.com/office/drawing/2014/main" xmlns="" val="1295237371"/>
                    </a:ext>
                  </a:extLst>
                </a:gridCol>
                <a:gridCol w="2972854">
                  <a:extLst>
                    <a:ext uri="{9D8B030D-6E8A-4147-A177-3AD203B41FA5}">
                      <a16:colId xmlns:a16="http://schemas.microsoft.com/office/drawing/2014/main" xmlns="" val="1877838156"/>
                    </a:ext>
                  </a:extLst>
                </a:gridCol>
              </a:tblGrid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掲載ページ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2119303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大項目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3.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利根川の水害に対する治水・減災対策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335105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3.2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減災対策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4741792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游ゴシック" panose="020B0400000000000000" pitchFamily="50" charset="-128"/>
                          <a:ea typeface="+mn-ea"/>
                        </a:rPr>
                        <a:t>3.2.5 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游ゴシック" panose="020B0400000000000000" pitchFamily="50" charset="-128"/>
                          <a:ea typeface="+mn-ea"/>
                        </a:rPr>
                        <a:t>排水活動</a:t>
                      </a:r>
                      <a:endParaRPr kumimoji="1" lang="ja-JP" altLang="en-US" sz="1050" dirty="0">
                        <a:solidFill>
                          <a:sysClr val="windowText" lastClr="000000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39792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30BD3C7C-ACC4-4CB2-9391-0B98A186DE26}"/>
              </a:ext>
            </a:extLst>
          </p:cNvPr>
          <p:cNvSpPr/>
          <p:nvPr/>
        </p:nvSpPr>
        <p:spPr>
          <a:xfrm>
            <a:off x="0" y="0"/>
            <a:ext cx="9906000" cy="545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BE8662B4-A59A-4F0F-B26F-715FBF60DCA3}"/>
              </a:ext>
            </a:extLst>
          </p:cNvPr>
          <p:cNvSpPr txBox="1"/>
          <p:nvPr/>
        </p:nvSpPr>
        <p:spPr>
          <a:xfrm>
            <a:off x="813132" y="84271"/>
            <a:ext cx="8279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群馬県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板倉町立小学校　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防災教育学習指導計画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(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案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)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　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解説編　図面集</a:t>
            </a:r>
            <a:endParaRPr kumimoji="1" lang="ja-JP" altLang="en-US" sz="2000" b="1" dirty="0">
              <a:solidFill>
                <a:schemeClr val="bg1"/>
              </a:solidFill>
              <a:latin typeface="HGS教科書体" panose="02020600000000000000" pitchFamily="18" charset="-128"/>
              <a:ea typeface="HGS教科書体" panose="02020600000000000000" pitchFamily="18" charset="-128"/>
            </a:endParaRPr>
          </a:p>
        </p:txBody>
      </p:sp>
      <p:sp>
        <p:nvSpPr>
          <p:cNvPr id="29" name="テキスト ボックス 2">
            <a:extLst>
              <a:ext uri="{FF2B5EF4-FFF2-40B4-BE49-F238E27FC236}">
                <a16:creationId xmlns:a16="http://schemas.microsoft.com/office/drawing/2014/main" xmlns="" id="{750122D5-45E6-4B9D-B7B6-3E059EE03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3145" y="6333267"/>
            <a:ext cx="4443730" cy="55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※出典：関東地方整備局利根川上流河川事務所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HP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http://www.ktr.mlit.go.jp/tonejo/tonejo00189.html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http://www.ktr.mlit.go.jp/ktr_content/content/000669685.pdf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12" name="表 11">
            <a:extLst>
              <a:ext uri="{FF2B5EF4-FFF2-40B4-BE49-F238E27FC236}">
                <a16:creationId xmlns:a16="http://schemas.microsoft.com/office/drawing/2014/main" xmlns="" id="{5E579C1E-5032-407F-B23C-8E651BE8B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5016973"/>
              </p:ext>
            </p:extLst>
          </p:nvPr>
        </p:nvGraphicFramePr>
        <p:xfrm>
          <a:off x="183659" y="686585"/>
          <a:ext cx="4438675" cy="1006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500">
                  <a:extLst>
                    <a:ext uri="{9D8B030D-6E8A-4147-A177-3AD203B41FA5}">
                      <a16:colId xmlns:a16="http://schemas.microsoft.com/office/drawing/2014/main" xmlns="" val="1295237371"/>
                    </a:ext>
                  </a:extLst>
                </a:gridCol>
                <a:gridCol w="3486175">
                  <a:extLst>
                    <a:ext uri="{9D8B030D-6E8A-4147-A177-3AD203B41FA5}">
                      <a16:colId xmlns:a16="http://schemas.microsoft.com/office/drawing/2014/main" xmlns="" val="1877838156"/>
                    </a:ext>
                  </a:extLst>
                </a:gridCol>
              </a:tblGrid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掲載ページ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</a:rPr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2119303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大項目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4.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洪水発生時の関係機関の働き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335105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(1)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 住民に避難勧告等が発令されるまでの連絡系統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4741792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(2)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 洪水の予報、避難の情報の伝達方法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13" name="図 1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87" y="1721944"/>
            <a:ext cx="3302322" cy="2300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図 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120" y="745118"/>
            <a:ext cx="4759412" cy="210684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xmlns="" id="{D3747626-4F83-45E1-A19F-4DB5E85F2473}"/>
              </a:ext>
            </a:extLst>
          </p:cNvPr>
          <p:cNvSpPr txBox="1"/>
          <p:nvPr/>
        </p:nvSpPr>
        <p:spPr>
          <a:xfrm>
            <a:off x="214026" y="4022546"/>
            <a:ext cx="3395481" cy="261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  <a:spcAft>
                <a:spcPts val="0"/>
              </a:spcAft>
            </a:pPr>
            <a:r>
              <a:rPr lang="ja-JP" altLang="en-US" sz="1050" kern="100" dirty="0">
                <a:latin typeface="+mn-ea"/>
                <a:cs typeface="Times New Roman" panose="02020603050405020304" pitchFamily="18" charset="0"/>
              </a:rPr>
              <a:t>（</a:t>
            </a:r>
            <a:r>
              <a:rPr lang="en-US" altLang="ja-JP" sz="1050" kern="100" dirty="0">
                <a:latin typeface="+mn-ea"/>
                <a:cs typeface="Times New Roman" panose="02020603050405020304" pitchFamily="18" charset="0"/>
              </a:rPr>
              <a:t>1</a:t>
            </a:r>
            <a:r>
              <a:rPr lang="ja-JP" altLang="en-US" sz="1050" kern="100" dirty="0">
                <a:latin typeface="+mn-ea"/>
                <a:cs typeface="Times New Roman" panose="02020603050405020304" pitchFamily="18" charset="0"/>
              </a:rPr>
              <a:t>） 住民に避難勧告等が発令されるまでの連絡系統</a:t>
            </a:r>
            <a:endParaRPr lang="zh-TW" altLang="en-US" sz="1050" kern="100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5975716" y="2932276"/>
            <a:ext cx="272222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kumimoji="1" lang="ja-JP" altLang="en-US" sz="1050" dirty="0">
                <a:solidFill>
                  <a:sysClr val="windowText" lastClr="000000"/>
                </a:solidFill>
                <a:latin typeface="游ゴシック" panose="020B0400000000000000" pitchFamily="50" charset="-128"/>
              </a:rPr>
              <a:t>（</a:t>
            </a:r>
            <a:r>
              <a:rPr kumimoji="1" lang="en-US" altLang="ja-JP" sz="1050" dirty="0">
                <a:solidFill>
                  <a:sysClr val="windowText" lastClr="000000"/>
                </a:solidFill>
                <a:latin typeface="游ゴシック" panose="020B0400000000000000" pitchFamily="50" charset="-128"/>
              </a:rPr>
              <a:t>2</a:t>
            </a:r>
            <a:r>
              <a:rPr kumimoji="1" lang="ja-JP" altLang="en-US" sz="1050" dirty="0">
                <a:solidFill>
                  <a:sysClr val="windowText" lastClr="000000"/>
                </a:solidFill>
                <a:latin typeface="游ゴシック" panose="020B0400000000000000" pitchFamily="50" charset="-128"/>
              </a:rPr>
              <a:t>） 洪水の予報、避難の情報の伝達方法</a:t>
            </a:r>
            <a:endParaRPr kumimoji="1" lang="zh-TW" altLang="en-US" sz="1050" dirty="0">
              <a:solidFill>
                <a:sysClr val="windowText" lastClr="00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761034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30BD3C7C-ACC4-4CB2-9391-0B98A186DE26}"/>
              </a:ext>
            </a:extLst>
          </p:cNvPr>
          <p:cNvSpPr/>
          <p:nvPr/>
        </p:nvSpPr>
        <p:spPr>
          <a:xfrm>
            <a:off x="0" y="0"/>
            <a:ext cx="9906000" cy="545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BE8662B4-A59A-4F0F-B26F-715FBF60DCA3}"/>
              </a:ext>
            </a:extLst>
          </p:cNvPr>
          <p:cNvSpPr txBox="1"/>
          <p:nvPr/>
        </p:nvSpPr>
        <p:spPr>
          <a:xfrm>
            <a:off x="813132" y="84271"/>
            <a:ext cx="8279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群馬県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板倉町立小学校　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防災教育学習指導計画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(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案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)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　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解説編　図面集</a:t>
            </a:r>
            <a:endParaRPr kumimoji="1" lang="ja-JP" altLang="en-US" sz="2000" b="1" dirty="0">
              <a:solidFill>
                <a:schemeClr val="bg1"/>
              </a:solidFill>
              <a:latin typeface="HGS教科書体" panose="02020600000000000000" pitchFamily="18" charset="-128"/>
              <a:ea typeface="HGS教科書体" panose="02020600000000000000" pitchFamily="18" charset="-128"/>
            </a:endParaRPr>
          </a:p>
        </p:txBody>
      </p:sp>
      <p:sp>
        <p:nvSpPr>
          <p:cNvPr id="29" name="テキスト ボックス 2">
            <a:extLst>
              <a:ext uri="{FF2B5EF4-FFF2-40B4-BE49-F238E27FC236}">
                <a16:creationId xmlns:a16="http://schemas.microsoft.com/office/drawing/2014/main" xmlns="" id="{750122D5-45E6-4B9D-B7B6-3E059EE03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3145" y="6333267"/>
            <a:ext cx="4443730" cy="55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※出典：関東地方整備局利根川上流河川事務所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HP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http://www.ktr.mlit.go.jp/tonejo/tonejo00189.html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http://www.ktr.mlit.go.jp/ktr_content/content/000669685.pdf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17" name="表 16">
            <a:extLst>
              <a:ext uri="{FF2B5EF4-FFF2-40B4-BE49-F238E27FC236}">
                <a16:creationId xmlns:a16="http://schemas.microsoft.com/office/drawing/2014/main" xmlns="" id="{5E579C1E-5032-407F-B23C-8E651BE8B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5943144"/>
              </p:ext>
            </p:extLst>
          </p:nvPr>
        </p:nvGraphicFramePr>
        <p:xfrm>
          <a:off x="183659" y="686585"/>
          <a:ext cx="4438675" cy="754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500">
                  <a:extLst>
                    <a:ext uri="{9D8B030D-6E8A-4147-A177-3AD203B41FA5}">
                      <a16:colId xmlns:a16="http://schemas.microsoft.com/office/drawing/2014/main" xmlns="" val="1295237371"/>
                    </a:ext>
                  </a:extLst>
                </a:gridCol>
                <a:gridCol w="3486175">
                  <a:extLst>
                    <a:ext uri="{9D8B030D-6E8A-4147-A177-3AD203B41FA5}">
                      <a16:colId xmlns:a16="http://schemas.microsoft.com/office/drawing/2014/main" xmlns="" val="1877838156"/>
                    </a:ext>
                  </a:extLst>
                </a:gridCol>
              </a:tblGrid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掲載ページ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</a:rPr>
                        <a:t>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2119303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大項目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4.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洪水発生時の関係機関の働き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335105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(3)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 川の水位に応じた水害対応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4741792"/>
                  </a:ext>
                </a:extLst>
              </a:tr>
            </a:tbl>
          </a:graphicData>
        </a:graphic>
      </p:graphicFrame>
      <p:pic>
        <p:nvPicPr>
          <p:cNvPr id="19" name="図 18"/>
          <p:cNvPicPr/>
          <p:nvPr/>
        </p:nvPicPr>
        <p:blipFill rotWithShape="1">
          <a:blip r:embed="rId2"/>
          <a:srcRect l="9922" t="16679" r="7781" b="11030"/>
          <a:stretch/>
        </p:blipFill>
        <p:spPr bwMode="auto">
          <a:xfrm>
            <a:off x="353682" y="1639153"/>
            <a:ext cx="6560120" cy="44299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735803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30BD3C7C-ACC4-4CB2-9391-0B98A186DE26}"/>
              </a:ext>
            </a:extLst>
          </p:cNvPr>
          <p:cNvSpPr/>
          <p:nvPr/>
        </p:nvSpPr>
        <p:spPr>
          <a:xfrm>
            <a:off x="0" y="0"/>
            <a:ext cx="9906000" cy="545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BE8662B4-A59A-4F0F-B26F-715FBF60DCA3}"/>
              </a:ext>
            </a:extLst>
          </p:cNvPr>
          <p:cNvSpPr txBox="1"/>
          <p:nvPr/>
        </p:nvSpPr>
        <p:spPr>
          <a:xfrm>
            <a:off x="813132" y="84271"/>
            <a:ext cx="8279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群馬県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板倉町立小学校　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防災教育学習指導計画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(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案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)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　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解説編　図面集</a:t>
            </a:r>
            <a:endParaRPr kumimoji="1" lang="ja-JP" altLang="en-US" sz="2000" b="1" dirty="0">
              <a:solidFill>
                <a:schemeClr val="bg1"/>
              </a:solidFill>
              <a:latin typeface="HGS教科書体" panose="02020600000000000000" pitchFamily="18" charset="-128"/>
              <a:ea typeface="HGS教科書体" panose="02020600000000000000" pitchFamily="18" charset="-128"/>
            </a:endParaRPr>
          </a:p>
        </p:txBody>
      </p:sp>
      <p:sp>
        <p:nvSpPr>
          <p:cNvPr id="29" name="テキスト ボックス 2">
            <a:extLst>
              <a:ext uri="{FF2B5EF4-FFF2-40B4-BE49-F238E27FC236}">
                <a16:creationId xmlns:a16="http://schemas.microsoft.com/office/drawing/2014/main" xmlns="" id="{750122D5-45E6-4B9D-B7B6-3E059EE03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3145" y="6333267"/>
            <a:ext cx="4443730" cy="55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※出典：関東地方整備局利根川上流河川事務所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HP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http://www.ktr.mlit.go.jp/tonejo/tonejo00189.html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http://www.ktr.mlit.go.jp/ktr_content/content/000669685.pdf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17" name="表 16">
            <a:extLst>
              <a:ext uri="{FF2B5EF4-FFF2-40B4-BE49-F238E27FC236}">
                <a16:creationId xmlns:a16="http://schemas.microsoft.com/office/drawing/2014/main" xmlns="" id="{5E579C1E-5032-407F-B23C-8E651BE8B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4142262"/>
              </p:ext>
            </p:extLst>
          </p:nvPr>
        </p:nvGraphicFramePr>
        <p:xfrm>
          <a:off x="183659" y="686585"/>
          <a:ext cx="4438675" cy="754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500">
                  <a:extLst>
                    <a:ext uri="{9D8B030D-6E8A-4147-A177-3AD203B41FA5}">
                      <a16:colId xmlns:a16="http://schemas.microsoft.com/office/drawing/2014/main" xmlns="" val="1295237371"/>
                    </a:ext>
                  </a:extLst>
                </a:gridCol>
                <a:gridCol w="3486175">
                  <a:extLst>
                    <a:ext uri="{9D8B030D-6E8A-4147-A177-3AD203B41FA5}">
                      <a16:colId xmlns:a16="http://schemas.microsoft.com/office/drawing/2014/main" xmlns="" val="1877838156"/>
                    </a:ext>
                  </a:extLst>
                </a:gridCol>
              </a:tblGrid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掲載ページ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2119303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大項目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4.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洪水発生時の関係機関の働き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335105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(4)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 関係機関の水害対応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4741792"/>
                  </a:ext>
                </a:extLst>
              </a:tr>
            </a:tbl>
          </a:graphicData>
        </a:graphic>
      </p:graphicFrame>
      <p:pic>
        <p:nvPicPr>
          <p:cNvPr id="20" name="図 1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838" y="1510055"/>
            <a:ext cx="6962497" cy="476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487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30BD3C7C-ACC4-4CB2-9391-0B98A186DE26}"/>
              </a:ext>
            </a:extLst>
          </p:cNvPr>
          <p:cNvSpPr/>
          <p:nvPr/>
        </p:nvSpPr>
        <p:spPr>
          <a:xfrm>
            <a:off x="0" y="0"/>
            <a:ext cx="9906000" cy="545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BE8662B4-A59A-4F0F-B26F-715FBF60DCA3}"/>
              </a:ext>
            </a:extLst>
          </p:cNvPr>
          <p:cNvSpPr txBox="1"/>
          <p:nvPr/>
        </p:nvSpPr>
        <p:spPr>
          <a:xfrm>
            <a:off x="813132" y="84271"/>
            <a:ext cx="8279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群馬県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板倉町立小学校　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防災教育学習指導計画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(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案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)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　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解説編　図面集</a:t>
            </a:r>
            <a:endParaRPr kumimoji="1" lang="ja-JP" altLang="en-US" sz="2000" b="1" dirty="0">
              <a:solidFill>
                <a:schemeClr val="bg1"/>
              </a:solidFill>
              <a:latin typeface="HGS教科書体" panose="02020600000000000000" pitchFamily="18" charset="-128"/>
              <a:ea typeface="HGS教科書体" panose="02020600000000000000" pitchFamily="18" charset="-128"/>
            </a:endParaRPr>
          </a:p>
        </p:txBody>
      </p:sp>
      <p:sp>
        <p:nvSpPr>
          <p:cNvPr id="29" name="テキスト ボックス 2">
            <a:extLst>
              <a:ext uri="{FF2B5EF4-FFF2-40B4-BE49-F238E27FC236}">
                <a16:creationId xmlns:a16="http://schemas.microsoft.com/office/drawing/2014/main" xmlns="" id="{750122D5-45E6-4B9D-B7B6-3E059EE03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3145" y="6333267"/>
            <a:ext cx="4443730" cy="55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※出典：関東地方整備局利根川上流河川事務所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HP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http://www.ktr.mlit.go.jp/tonejo/tonejo00189.html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http://www.ktr.mlit.go.jp/ktr_content/content/000669685.pdf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17" name="表 16">
            <a:extLst>
              <a:ext uri="{FF2B5EF4-FFF2-40B4-BE49-F238E27FC236}">
                <a16:creationId xmlns:a16="http://schemas.microsoft.com/office/drawing/2014/main" xmlns="" id="{5E579C1E-5032-407F-B23C-8E651BE8B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8144111"/>
              </p:ext>
            </p:extLst>
          </p:nvPr>
        </p:nvGraphicFramePr>
        <p:xfrm>
          <a:off x="183659" y="686585"/>
          <a:ext cx="4438675" cy="754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500">
                  <a:extLst>
                    <a:ext uri="{9D8B030D-6E8A-4147-A177-3AD203B41FA5}">
                      <a16:colId xmlns:a16="http://schemas.microsoft.com/office/drawing/2014/main" xmlns="" val="1295237371"/>
                    </a:ext>
                  </a:extLst>
                </a:gridCol>
                <a:gridCol w="3486175">
                  <a:extLst>
                    <a:ext uri="{9D8B030D-6E8A-4147-A177-3AD203B41FA5}">
                      <a16:colId xmlns:a16="http://schemas.microsoft.com/office/drawing/2014/main" xmlns="" val="1877838156"/>
                    </a:ext>
                  </a:extLst>
                </a:gridCol>
              </a:tblGrid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掲載ページ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2119303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大項目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5.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自然災害に対して自分達にできること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335105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5.1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事前避難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4741792"/>
                  </a:ext>
                </a:extLst>
              </a:tr>
            </a:tbl>
          </a:graphicData>
        </a:graphic>
      </p:graphicFrame>
      <p:pic>
        <p:nvPicPr>
          <p:cNvPr id="19" name="図 1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254" y="2124301"/>
            <a:ext cx="6096000" cy="19583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90079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30BD3C7C-ACC4-4CB2-9391-0B98A186DE26}"/>
              </a:ext>
            </a:extLst>
          </p:cNvPr>
          <p:cNvSpPr/>
          <p:nvPr/>
        </p:nvSpPr>
        <p:spPr>
          <a:xfrm>
            <a:off x="0" y="0"/>
            <a:ext cx="9906000" cy="545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BE8662B4-A59A-4F0F-B26F-715FBF60DCA3}"/>
              </a:ext>
            </a:extLst>
          </p:cNvPr>
          <p:cNvSpPr txBox="1"/>
          <p:nvPr/>
        </p:nvSpPr>
        <p:spPr>
          <a:xfrm>
            <a:off x="813132" y="84271"/>
            <a:ext cx="8279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群馬県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板倉町立小学校　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防災教育学習指導計画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(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案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)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　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解説編　図面集</a:t>
            </a:r>
            <a:endParaRPr kumimoji="1" lang="ja-JP" altLang="en-US" sz="2000" b="1" dirty="0">
              <a:solidFill>
                <a:schemeClr val="bg1"/>
              </a:solidFill>
              <a:latin typeface="HGS教科書体" panose="02020600000000000000" pitchFamily="18" charset="-128"/>
              <a:ea typeface="HGS教科書体" panose="02020600000000000000" pitchFamily="18" charset="-128"/>
            </a:endParaRPr>
          </a:p>
        </p:txBody>
      </p:sp>
      <p:sp>
        <p:nvSpPr>
          <p:cNvPr id="29" name="テキスト ボックス 2">
            <a:extLst>
              <a:ext uri="{FF2B5EF4-FFF2-40B4-BE49-F238E27FC236}">
                <a16:creationId xmlns:a16="http://schemas.microsoft.com/office/drawing/2014/main" xmlns="" id="{750122D5-45E6-4B9D-B7B6-3E059EE03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3145" y="6333267"/>
            <a:ext cx="4443730" cy="55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※出典：関東地方整備局利根川上流河川事務所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HP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http://www.ktr.mlit.go.jp/tonejo/tonejo00189.html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http://www.ktr.mlit.go.jp/ktr_content/content/000669685.pdf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17" name="表 16">
            <a:extLst>
              <a:ext uri="{FF2B5EF4-FFF2-40B4-BE49-F238E27FC236}">
                <a16:creationId xmlns:a16="http://schemas.microsoft.com/office/drawing/2014/main" xmlns="" id="{5E579C1E-5032-407F-B23C-8E651BE8B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2376520"/>
              </p:ext>
            </p:extLst>
          </p:nvPr>
        </p:nvGraphicFramePr>
        <p:xfrm>
          <a:off x="183659" y="686585"/>
          <a:ext cx="4438675" cy="754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500">
                  <a:extLst>
                    <a:ext uri="{9D8B030D-6E8A-4147-A177-3AD203B41FA5}">
                      <a16:colId xmlns:a16="http://schemas.microsoft.com/office/drawing/2014/main" xmlns="" val="1295237371"/>
                    </a:ext>
                  </a:extLst>
                </a:gridCol>
                <a:gridCol w="3486175">
                  <a:extLst>
                    <a:ext uri="{9D8B030D-6E8A-4147-A177-3AD203B41FA5}">
                      <a16:colId xmlns:a16="http://schemas.microsoft.com/office/drawing/2014/main" xmlns="" val="1877838156"/>
                    </a:ext>
                  </a:extLst>
                </a:gridCol>
              </a:tblGrid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掲載ページ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2119303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大項目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5.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自然災害に対して自分達にできること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335105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5.1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事前避難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4741792"/>
                  </a:ext>
                </a:extLst>
              </a:tr>
            </a:tbl>
          </a:graphicData>
        </a:graphic>
      </p:graphicFrame>
      <p:grpSp>
        <p:nvGrpSpPr>
          <p:cNvPr id="7" name="グループ化 6"/>
          <p:cNvGrpSpPr/>
          <p:nvPr/>
        </p:nvGrpSpPr>
        <p:grpSpPr>
          <a:xfrm>
            <a:off x="434480" y="1868670"/>
            <a:ext cx="8076218" cy="4009615"/>
            <a:chOff x="0" y="0"/>
            <a:chExt cx="5759450" cy="2859405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5759450" cy="2859405"/>
            </a:xfrm>
            <a:prstGeom prst="rect">
              <a:avLst/>
            </a:prstGeom>
          </p:spPr>
        </p:pic>
        <p:sp>
          <p:nvSpPr>
            <p:cNvPr id="9" name="正方形/長方形 8"/>
            <p:cNvSpPr/>
            <p:nvPr/>
          </p:nvSpPr>
          <p:spPr>
            <a:xfrm>
              <a:off x="4191000" y="2619375"/>
              <a:ext cx="1568450" cy="2400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364566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30BD3C7C-ACC4-4CB2-9391-0B98A186DE26}"/>
              </a:ext>
            </a:extLst>
          </p:cNvPr>
          <p:cNvSpPr/>
          <p:nvPr/>
        </p:nvSpPr>
        <p:spPr>
          <a:xfrm>
            <a:off x="0" y="0"/>
            <a:ext cx="9906000" cy="545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BE8662B4-A59A-4F0F-B26F-715FBF60DCA3}"/>
              </a:ext>
            </a:extLst>
          </p:cNvPr>
          <p:cNvSpPr txBox="1"/>
          <p:nvPr/>
        </p:nvSpPr>
        <p:spPr>
          <a:xfrm>
            <a:off x="813132" y="84271"/>
            <a:ext cx="8279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群馬県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板倉町立小学校　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防災教育学習指導計画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(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案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)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　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解説編　図面集</a:t>
            </a:r>
            <a:endParaRPr kumimoji="1" lang="ja-JP" altLang="en-US" sz="2000" b="1" dirty="0">
              <a:solidFill>
                <a:schemeClr val="bg1"/>
              </a:solidFill>
              <a:latin typeface="HGS教科書体" panose="02020600000000000000" pitchFamily="18" charset="-128"/>
              <a:ea typeface="HGS教科書体" panose="02020600000000000000" pitchFamily="18" charset="-128"/>
            </a:endParaRPr>
          </a:p>
        </p:txBody>
      </p:sp>
      <p:sp>
        <p:nvSpPr>
          <p:cNvPr id="29" name="テキスト ボックス 2">
            <a:extLst>
              <a:ext uri="{FF2B5EF4-FFF2-40B4-BE49-F238E27FC236}">
                <a16:creationId xmlns:a16="http://schemas.microsoft.com/office/drawing/2014/main" xmlns="" id="{750122D5-45E6-4B9D-B7B6-3E059EE03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3145" y="6333267"/>
            <a:ext cx="4443730" cy="55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※出典：関東地方整備局利根川上流河川事務所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HP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http://www.ktr.mlit.go.jp/tonejo/tonejo00189.html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http://www.ktr.mlit.go.jp/ktr_content/content/000669685.pdf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17" name="表 16">
            <a:extLst>
              <a:ext uri="{FF2B5EF4-FFF2-40B4-BE49-F238E27FC236}">
                <a16:creationId xmlns:a16="http://schemas.microsoft.com/office/drawing/2014/main" xmlns="" id="{5E579C1E-5032-407F-B23C-8E651BE8B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7731686"/>
              </p:ext>
            </p:extLst>
          </p:nvPr>
        </p:nvGraphicFramePr>
        <p:xfrm>
          <a:off x="183659" y="686585"/>
          <a:ext cx="4438675" cy="754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500">
                  <a:extLst>
                    <a:ext uri="{9D8B030D-6E8A-4147-A177-3AD203B41FA5}">
                      <a16:colId xmlns:a16="http://schemas.microsoft.com/office/drawing/2014/main" xmlns="" val="1295237371"/>
                    </a:ext>
                  </a:extLst>
                </a:gridCol>
                <a:gridCol w="3486175">
                  <a:extLst>
                    <a:ext uri="{9D8B030D-6E8A-4147-A177-3AD203B41FA5}">
                      <a16:colId xmlns:a16="http://schemas.microsoft.com/office/drawing/2014/main" xmlns="" val="1877838156"/>
                    </a:ext>
                  </a:extLst>
                </a:gridCol>
              </a:tblGrid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掲載ページ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</a:rPr>
                        <a:t>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2119303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大項目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5.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自然災害に対して自分達にできること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335105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5.1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事前避難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4741792"/>
                  </a:ext>
                </a:extLst>
              </a:tr>
            </a:tbl>
          </a:graphicData>
        </a:graphic>
      </p:graphicFrame>
      <p:pic>
        <p:nvPicPr>
          <p:cNvPr id="10" name="図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132" y="1512141"/>
            <a:ext cx="3599815" cy="5203190"/>
          </a:xfrm>
          <a:prstGeom prst="rect">
            <a:avLst/>
          </a:prstGeom>
        </p:spPr>
      </p:pic>
      <p:pic>
        <p:nvPicPr>
          <p:cNvPr id="11" name="図 1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74"/>
          <a:stretch/>
        </p:blipFill>
        <p:spPr bwMode="auto">
          <a:xfrm>
            <a:off x="4868630" y="2602210"/>
            <a:ext cx="4402367" cy="30230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197197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30BD3C7C-ACC4-4CB2-9391-0B98A186DE26}"/>
              </a:ext>
            </a:extLst>
          </p:cNvPr>
          <p:cNvSpPr/>
          <p:nvPr/>
        </p:nvSpPr>
        <p:spPr>
          <a:xfrm>
            <a:off x="0" y="0"/>
            <a:ext cx="9906000" cy="545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BE8662B4-A59A-4F0F-B26F-715FBF60DCA3}"/>
              </a:ext>
            </a:extLst>
          </p:cNvPr>
          <p:cNvSpPr txBox="1"/>
          <p:nvPr/>
        </p:nvSpPr>
        <p:spPr>
          <a:xfrm>
            <a:off x="813132" y="84271"/>
            <a:ext cx="8279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群馬県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板倉町立小学校　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防災教育学習指導計画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(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案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)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　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解説編　図面集</a:t>
            </a:r>
            <a:endParaRPr kumimoji="1" lang="ja-JP" altLang="en-US" sz="2000" b="1" dirty="0">
              <a:solidFill>
                <a:schemeClr val="bg1"/>
              </a:solidFill>
              <a:latin typeface="HGS教科書体" panose="02020600000000000000" pitchFamily="18" charset="-128"/>
              <a:ea typeface="HGS教科書体" panose="02020600000000000000" pitchFamily="18" charset="-128"/>
            </a:endParaRPr>
          </a:p>
        </p:txBody>
      </p:sp>
      <p:sp>
        <p:nvSpPr>
          <p:cNvPr id="29" name="テキスト ボックス 2">
            <a:extLst>
              <a:ext uri="{FF2B5EF4-FFF2-40B4-BE49-F238E27FC236}">
                <a16:creationId xmlns:a16="http://schemas.microsoft.com/office/drawing/2014/main" xmlns="" id="{750122D5-45E6-4B9D-B7B6-3E059EE03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3145" y="6333267"/>
            <a:ext cx="4443730" cy="55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※出典：関東地方整備局利根川上流河川事務所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HP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http://www.ktr.mlit.go.jp/tonejo/tonejo00189.html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http://www.ktr.mlit.go.jp/ktr_content/content/000669685.pdf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17" name="表 16">
            <a:extLst>
              <a:ext uri="{FF2B5EF4-FFF2-40B4-BE49-F238E27FC236}">
                <a16:creationId xmlns:a16="http://schemas.microsoft.com/office/drawing/2014/main" xmlns="" id="{5E579C1E-5032-407F-B23C-8E651BE8B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703419"/>
              </p:ext>
            </p:extLst>
          </p:nvPr>
        </p:nvGraphicFramePr>
        <p:xfrm>
          <a:off x="183659" y="686585"/>
          <a:ext cx="4438675" cy="754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500">
                  <a:extLst>
                    <a:ext uri="{9D8B030D-6E8A-4147-A177-3AD203B41FA5}">
                      <a16:colId xmlns:a16="http://schemas.microsoft.com/office/drawing/2014/main" xmlns="" val="1295237371"/>
                    </a:ext>
                  </a:extLst>
                </a:gridCol>
                <a:gridCol w="3486175">
                  <a:extLst>
                    <a:ext uri="{9D8B030D-6E8A-4147-A177-3AD203B41FA5}">
                      <a16:colId xmlns:a16="http://schemas.microsoft.com/office/drawing/2014/main" xmlns="" val="1877838156"/>
                    </a:ext>
                  </a:extLst>
                </a:gridCol>
              </a:tblGrid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掲載ページ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</a:rPr>
                        <a:t>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2119303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大項目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5.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自然災害に対して自分達にできること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335105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5.2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避難の留意事項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4741792"/>
                  </a:ext>
                </a:extLst>
              </a:tr>
            </a:tbl>
          </a:graphicData>
        </a:graphic>
      </p:graphicFrame>
      <p:pic>
        <p:nvPicPr>
          <p:cNvPr id="8" name="図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301" y="1799515"/>
            <a:ext cx="6053256" cy="303668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xmlns="" id="{D3747626-4F83-45E1-A19F-4DB5E85F2473}"/>
              </a:ext>
            </a:extLst>
          </p:cNvPr>
          <p:cNvSpPr txBox="1"/>
          <p:nvPr/>
        </p:nvSpPr>
        <p:spPr>
          <a:xfrm>
            <a:off x="2075591" y="4836198"/>
            <a:ext cx="2473754" cy="2649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  <a:spcAft>
                <a:spcPts val="0"/>
              </a:spcAft>
            </a:pPr>
            <a:r>
              <a:rPr lang="ja-JP" altLang="en-US" sz="1050" kern="100" dirty="0">
                <a:latin typeface="+mn-ea"/>
                <a:cs typeface="Times New Roman" panose="02020603050405020304" pitchFamily="18" charset="0"/>
              </a:rPr>
              <a:t>＜タイムライン（洪水時の行動計画＞</a:t>
            </a:r>
          </a:p>
        </p:txBody>
      </p:sp>
    </p:spTree>
    <p:extLst>
      <p:ext uri="{BB962C8B-B14F-4D97-AF65-F5344CB8AC3E}">
        <p14:creationId xmlns:p14="http://schemas.microsoft.com/office/powerpoint/2010/main" val="27021735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30BD3C7C-ACC4-4CB2-9391-0B98A186DE26}"/>
              </a:ext>
            </a:extLst>
          </p:cNvPr>
          <p:cNvSpPr/>
          <p:nvPr/>
        </p:nvSpPr>
        <p:spPr>
          <a:xfrm>
            <a:off x="0" y="0"/>
            <a:ext cx="9906000" cy="545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BE8662B4-A59A-4F0F-B26F-715FBF60DCA3}"/>
              </a:ext>
            </a:extLst>
          </p:cNvPr>
          <p:cNvSpPr txBox="1"/>
          <p:nvPr/>
        </p:nvSpPr>
        <p:spPr>
          <a:xfrm>
            <a:off x="813132" y="84271"/>
            <a:ext cx="8279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群馬県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板倉町立小学校　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防災教育学習指導計画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(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案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)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　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解説編　図面集</a:t>
            </a:r>
            <a:endParaRPr kumimoji="1" lang="ja-JP" altLang="en-US" sz="2000" b="1" dirty="0">
              <a:solidFill>
                <a:schemeClr val="bg1"/>
              </a:solidFill>
              <a:latin typeface="HGS教科書体" panose="02020600000000000000" pitchFamily="18" charset="-128"/>
              <a:ea typeface="HGS教科書体" panose="02020600000000000000" pitchFamily="18" charset="-128"/>
            </a:endParaRPr>
          </a:p>
        </p:txBody>
      </p:sp>
      <p:sp>
        <p:nvSpPr>
          <p:cNvPr id="29" name="テキスト ボックス 2">
            <a:extLst>
              <a:ext uri="{FF2B5EF4-FFF2-40B4-BE49-F238E27FC236}">
                <a16:creationId xmlns:a16="http://schemas.microsoft.com/office/drawing/2014/main" xmlns="" id="{750122D5-45E6-4B9D-B7B6-3E059EE03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3145" y="6333267"/>
            <a:ext cx="4443730" cy="55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※出典：関東地方整備局利根川上流河川事務所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HP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http://www.ktr.mlit.go.jp/tonejo/tonejo00189.html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http://www.ktr.mlit.go.jp/ktr_content/content/000669685.pdf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xmlns="" id="{5E579C1E-5032-407F-B23C-8E651BE8B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3286650"/>
              </p:ext>
            </p:extLst>
          </p:nvPr>
        </p:nvGraphicFramePr>
        <p:xfrm>
          <a:off x="183659" y="686585"/>
          <a:ext cx="4438675" cy="754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500">
                  <a:extLst>
                    <a:ext uri="{9D8B030D-6E8A-4147-A177-3AD203B41FA5}">
                      <a16:colId xmlns:a16="http://schemas.microsoft.com/office/drawing/2014/main" xmlns="" val="1295237371"/>
                    </a:ext>
                  </a:extLst>
                </a:gridCol>
                <a:gridCol w="3486175">
                  <a:extLst>
                    <a:ext uri="{9D8B030D-6E8A-4147-A177-3AD203B41FA5}">
                      <a16:colId xmlns:a16="http://schemas.microsoft.com/office/drawing/2014/main" xmlns="" val="1877838156"/>
                    </a:ext>
                  </a:extLst>
                </a:gridCol>
              </a:tblGrid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掲載ページ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</a:rPr>
                        <a:t>53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2119303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大項目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5.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自然災害に対して自分達にできること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335105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5.2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避難の留意事項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4741792"/>
                  </a:ext>
                </a:extLst>
              </a:tr>
            </a:tbl>
          </a:graphicData>
        </a:graphic>
      </p:graphicFrame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xmlns="" id="{D3747626-4F83-45E1-A19F-4DB5E85F2473}"/>
              </a:ext>
            </a:extLst>
          </p:cNvPr>
          <p:cNvSpPr txBox="1"/>
          <p:nvPr/>
        </p:nvSpPr>
        <p:spPr>
          <a:xfrm>
            <a:off x="1671667" y="5799251"/>
            <a:ext cx="992579" cy="261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  <a:spcAft>
                <a:spcPts val="0"/>
              </a:spcAft>
            </a:pPr>
            <a:r>
              <a:rPr lang="zh-TW" altLang="en-US" sz="1050" kern="100" dirty="0">
                <a:latin typeface="+mn-ea"/>
                <a:cs typeface="Times New Roman" panose="02020603050405020304" pitchFamily="18" charset="0"/>
              </a:rPr>
              <a:t>＜避難用具＞</a:t>
            </a:r>
            <a:endParaRPr lang="ja-JP" altLang="en-US" sz="1050" kern="100" dirty="0"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9" name="図 8" descr="テキスト, 地図 が含まれている画像&#10;&#10;自動的に生成された説明"/>
          <p:cNvPicPr/>
          <p:nvPr/>
        </p:nvPicPr>
        <p:blipFill>
          <a:blip r:embed="rId2"/>
          <a:stretch>
            <a:fillRect/>
          </a:stretch>
        </p:blipFill>
        <p:spPr>
          <a:xfrm>
            <a:off x="4234329" y="1778775"/>
            <a:ext cx="4858538" cy="2839058"/>
          </a:xfrm>
          <a:prstGeom prst="rect">
            <a:avLst/>
          </a:prstGeom>
        </p:spPr>
      </p:pic>
      <p:pic>
        <p:nvPicPr>
          <p:cNvPr id="10" name="図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91" y="1778775"/>
            <a:ext cx="3476933" cy="395564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xmlns="" id="{D3747626-4F83-45E1-A19F-4DB5E85F2473}"/>
              </a:ext>
            </a:extLst>
          </p:cNvPr>
          <p:cNvSpPr txBox="1"/>
          <p:nvPr/>
        </p:nvSpPr>
        <p:spPr>
          <a:xfrm>
            <a:off x="5763351" y="4614782"/>
            <a:ext cx="1800493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  <a:spcAft>
                <a:spcPts val="0"/>
              </a:spcAft>
            </a:pPr>
            <a:r>
              <a:rPr lang="ja-JP" altLang="en-US" sz="1050" kern="100" dirty="0">
                <a:latin typeface="+mn-ea"/>
                <a:cs typeface="Times New Roman" panose="02020603050405020304" pitchFamily="18" charset="0"/>
              </a:rPr>
              <a:t>＜避難の仕方・留意事項＞</a:t>
            </a:r>
          </a:p>
        </p:txBody>
      </p:sp>
    </p:spTree>
    <p:extLst>
      <p:ext uri="{BB962C8B-B14F-4D97-AF65-F5344CB8AC3E}">
        <p14:creationId xmlns:p14="http://schemas.microsoft.com/office/powerpoint/2010/main" val="4217239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30BD3C7C-ACC4-4CB2-9391-0B98A186DE26}"/>
              </a:ext>
            </a:extLst>
          </p:cNvPr>
          <p:cNvSpPr/>
          <p:nvPr/>
        </p:nvSpPr>
        <p:spPr>
          <a:xfrm>
            <a:off x="0" y="0"/>
            <a:ext cx="9906000" cy="545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BE8662B4-A59A-4F0F-B26F-715FBF60DCA3}"/>
              </a:ext>
            </a:extLst>
          </p:cNvPr>
          <p:cNvSpPr txBox="1"/>
          <p:nvPr/>
        </p:nvSpPr>
        <p:spPr>
          <a:xfrm>
            <a:off x="813132" y="84271"/>
            <a:ext cx="8279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群馬県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板倉町立小学校　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防災教育学習指導計画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(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案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)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　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解説編　図面集</a:t>
            </a:r>
            <a:endParaRPr kumimoji="1" lang="ja-JP" altLang="en-US" sz="2000" b="1" dirty="0">
              <a:solidFill>
                <a:schemeClr val="bg1"/>
              </a:solidFill>
              <a:latin typeface="HGS教科書体" panose="02020600000000000000" pitchFamily="18" charset="-128"/>
              <a:ea typeface="HGS教科書体" panose="02020600000000000000" pitchFamily="18" charset="-128"/>
            </a:endParaRPr>
          </a:p>
        </p:txBody>
      </p:sp>
      <p:sp>
        <p:nvSpPr>
          <p:cNvPr id="29" name="テキスト ボックス 2">
            <a:extLst>
              <a:ext uri="{FF2B5EF4-FFF2-40B4-BE49-F238E27FC236}">
                <a16:creationId xmlns:a16="http://schemas.microsoft.com/office/drawing/2014/main" xmlns="" id="{750122D5-45E6-4B9D-B7B6-3E059EE03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3145" y="6333267"/>
            <a:ext cx="4443730" cy="55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※出典：関東地方整備局利根川上流河川事務所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HP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http://www.ktr.mlit.go.jp/tonejo/tonejo00189.html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http://www.ktr.mlit.go.jp/ktr_content/content/000669685.pdf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15" name="表 14">
            <a:extLst>
              <a:ext uri="{FF2B5EF4-FFF2-40B4-BE49-F238E27FC236}">
                <a16:creationId xmlns:a16="http://schemas.microsoft.com/office/drawing/2014/main" xmlns="" id="{5E579C1E-5032-407F-B23C-8E651BE8B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8608471"/>
              </p:ext>
            </p:extLst>
          </p:nvPr>
        </p:nvGraphicFramePr>
        <p:xfrm>
          <a:off x="183659" y="686585"/>
          <a:ext cx="4402666" cy="754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500">
                  <a:extLst>
                    <a:ext uri="{9D8B030D-6E8A-4147-A177-3AD203B41FA5}">
                      <a16:colId xmlns:a16="http://schemas.microsoft.com/office/drawing/2014/main" xmlns="" val="1295237371"/>
                    </a:ext>
                  </a:extLst>
                </a:gridCol>
                <a:gridCol w="3450166">
                  <a:extLst>
                    <a:ext uri="{9D8B030D-6E8A-4147-A177-3AD203B41FA5}">
                      <a16:colId xmlns:a16="http://schemas.microsoft.com/office/drawing/2014/main" xmlns="" val="1877838156"/>
                    </a:ext>
                  </a:extLst>
                </a:gridCol>
              </a:tblGrid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掲載ページ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</a:rPr>
                        <a:t>5</a:t>
                      </a:r>
                      <a:endParaRPr kumimoji="1" lang="ja-JP" alt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2119303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大項目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2.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身近な利根川の洪水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335105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2.1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利根川流域における主要な洪水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4741792"/>
                  </a:ext>
                </a:extLst>
              </a:tr>
            </a:tbl>
          </a:graphicData>
        </a:graphic>
      </p:graphicFrame>
      <p:grpSp>
        <p:nvGrpSpPr>
          <p:cNvPr id="2" name="グループ化 1"/>
          <p:cNvGrpSpPr/>
          <p:nvPr/>
        </p:nvGrpSpPr>
        <p:grpSpPr>
          <a:xfrm>
            <a:off x="813132" y="1759319"/>
            <a:ext cx="3287426" cy="5006103"/>
            <a:chOff x="2683510" y="-26987"/>
            <a:chExt cx="4538980" cy="6911975"/>
          </a:xfrm>
        </p:grpSpPr>
        <p:pic>
          <p:nvPicPr>
            <p:cNvPr id="17" name="図 16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115" y="-26987"/>
              <a:ext cx="4520565" cy="6911975"/>
            </a:xfrm>
            <a:prstGeom prst="rect">
              <a:avLst/>
            </a:prstGeom>
            <a:noFill/>
          </p:spPr>
        </p:pic>
        <p:sp>
          <p:nvSpPr>
            <p:cNvPr id="18" name="正方形/長方形 17"/>
            <p:cNvSpPr/>
            <p:nvPr/>
          </p:nvSpPr>
          <p:spPr>
            <a:xfrm>
              <a:off x="2683510" y="86043"/>
              <a:ext cx="4538980" cy="400050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游明朝"/>
                <a:ea typeface="游明朝" panose="02020400000000000000" pitchFamily="18" charset="-128"/>
                <a:cs typeface="+mn-cs"/>
              </a:endParaRPr>
            </a:p>
          </p:txBody>
        </p:sp>
      </p:grp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xmlns="" id="{D3747626-4F83-45E1-A19F-4DB5E85F2473}"/>
              </a:ext>
            </a:extLst>
          </p:cNvPr>
          <p:cNvSpPr txBox="1"/>
          <p:nvPr/>
        </p:nvSpPr>
        <p:spPr>
          <a:xfrm>
            <a:off x="1489272" y="1515278"/>
            <a:ext cx="1935146" cy="2649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  <a:spcAft>
                <a:spcPts val="0"/>
              </a:spcAft>
            </a:pPr>
            <a:r>
              <a:rPr lang="ja-JP" altLang="en-US" sz="1050" kern="100" dirty="0">
                <a:latin typeface="+mn-ea"/>
                <a:cs typeface="Times New Roman" panose="02020603050405020304" pitchFamily="18" charset="0"/>
              </a:rPr>
              <a:t>根川流域における主要な洪水</a:t>
            </a:r>
            <a:endParaRPr lang="ja-JP" altLang="ja-JP" sz="1050" kern="100" dirty="0">
              <a:latin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3972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30BD3C7C-ACC4-4CB2-9391-0B98A186DE26}"/>
              </a:ext>
            </a:extLst>
          </p:cNvPr>
          <p:cNvSpPr/>
          <p:nvPr/>
        </p:nvSpPr>
        <p:spPr>
          <a:xfrm>
            <a:off x="0" y="0"/>
            <a:ext cx="9906000" cy="545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BE8662B4-A59A-4F0F-B26F-715FBF60DCA3}"/>
              </a:ext>
            </a:extLst>
          </p:cNvPr>
          <p:cNvSpPr txBox="1"/>
          <p:nvPr/>
        </p:nvSpPr>
        <p:spPr>
          <a:xfrm>
            <a:off x="813132" y="84271"/>
            <a:ext cx="8279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群馬県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板倉町立小学校　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防災教育学習指導計画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(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案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)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　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解説編　図面集</a:t>
            </a:r>
            <a:endParaRPr kumimoji="1" lang="ja-JP" altLang="en-US" sz="2000" b="1" dirty="0">
              <a:solidFill>
                <a:schemeClr val="bg1"/>
              </a:solidFill>
              <a:latin typeface="HGS教科書体" panose="02020600000000000000" pitchFamily="18" charset="-128"/>
              <a:ea typeface="HGS教科書体" panose="02020600000000000000" pitchFamily="18" charset="-128"/>
            </a:endParaRPr>
          </a:p>
        </p:txBody>
      </p:sp>
      <p:sp>
        <p:nvSpPr>
          <p:cNvPr id="29" name="テキスト ボックス 2">
            <a:extLst>
              <a:ext uri="{FF2B5EF4-FFF2-40B4-BE49-F238E27FC236}">
                <a16:creationId xmlns:a16="http://schemas.microsoft.com/office/drawing/2014/main" xmlns="" id="{750122D5-45E6-4B9D-B7B6-3E059EE03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3145" y="6333267"/>
            <a:ext cx="4443730" cy="55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※出典：関東地方整備局利根川上流河川事務所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HP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http://www.ktr.mlit.go.jp/tonejo/tonejo00189.html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http://www.ktr.mlit.go.jp/ktr_content/content/000669685.pdf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xmlns="" id="{5E579C1E-5032-407F-B23C-8E651BE8B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4832319"/>
              </p:ext>
            </p:extLst>
          </p:nvPr>
        </p:nvGraphicFramePr>
        <p:xfrm>
          <a:off x="183659" y="686585"/>
          <a:ext cx="4438675" cy="754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500">
                  <a:extLst>
                    <a:ext uri="{9D8B030D-6E8A-4147-A177-3AD203B41FA5}">
                      <a16:colId xmlns:a16="http://schemas.microsoft.com/office/drawing/2014/main" xmlns="" val="1295237371"/>
                    </a:ext>
                  </a:extLst>
                </a:gridCol>
                <a:gridCol w="3486175">
                  <a:extLst>
                    <a:ext uri="{9D8B030D-6E8A-4147-A177-3AD203B41FA5}">
                      <a16:colId xmlns:a16="http://schemas.microsoft.com/office/drawing/2014/main" xmlns="" val="1877838156"/>
                    </a:ext>
                  </a:extLst>
                </a:gridCol>
              </a:tblGrid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掲載ページ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2119303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大項目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5.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自然災害に対して自分達にできること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335105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5.2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避難の留意事項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4741792"/>
                  </a:ext>
                </a:extLst>
              </a:tr>
            </a:tbl>
          </a:graphicData>
        </a:graphic>
      </p:graphicFrame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xmlns="" id="{D3747626-4F83-45E1-A19F-4DB5E85F2473}"/>
              </a:ext>
            </a:extLst>
          </p:cNvPr>
          <p:cNvSpPr txBox="1"/>
          <p:nvPr/>
        </p:nvSpPr>
        <p:spPr>
          <a:xfrm>
            <a:off x="4317021" y="5724301"/>
            <a:ext cx="2339103" cy="2649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  <a:spcAft>
                <a:spcPts val="0"/>
              </a:spcAft>
            </a:pPr>
            <a:r>
              <a:rPr lang="ja-JP" altLang="en-US" sz="1050" kern="100" dirty="0">
                <a:latin typeface="+mn-ea"/>
                <a:cs typeface="Times New Roman" panose="02020603050405020304" pitchFamily="18" charset="0"/>
              </a:rPr>
              <a:t>＜各自治体の水害ハザードマップ＞</a:t>
            </a:r>
          </a:p>
        </p:txBody>
      </p:sp>
      <p:pic>
        <p:nvPicPr>
          <p:cNvPr id="13" name="図 1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83" y="1639153"/>
            <a:ext cx="5863389" cy="4085148"/>
          </a:xfrm>
          <a:prstGeom prst="rect">
            <a:avLst/>
          </a:prstGeom>
        </p:spPr>
      </p:pic>
      <p:pic>
        <p:nvPicPr>
          <p:cNvPr id="14" name="図 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872" y="4266881"/>
            <a:ext cx="3671627" cy="1269600"/>
          </a:xfrm>
          <a:prstGeom prst="rect">
            <a:avLst/>
          </a:prstGeom>
        </p:spPr>
      </p:pic>
      <p:grpSp>
        <p:nvGrpSpPr>
          <p:cNvPr id="15" name="グループ化 14"/>
          <p:cNvGrpSpPr/>
          <p:nvPr/>
        </p:nvGrpSpPr>
        <p:grpSpPr>
          <a:xfrm>
            <a:off x="6007872" y="889363"/>
            <a:ext cx="2237820" cy="3182010"/>
            <a:chOff x="0" y="0"/>
            <a:chExt cx="2009775" cy="2857500"/>
          </a:xfrm>
        </p:grpSpPr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009775" cy="2857500"/>
            </a:xfrm>
            <a:prstGeom prst="rect">
              <a:avLst/>
            </a:prstGeom>
          </p:spPr>
        </p:pic>
        <p:sp>
          <p:nvSpPr>
            <p:cNvPr id="17" name="正方形/長方形 16"/>
            <p:cNvSpPr/>
            <p:nvPr/>
          </p:nvSpPr>
          <p:spPr>
            <a:xfrm>
              <a:off x="297712" y="1967023"/>
              <a:ext cx="568960" cy="353060"/>
            </a:xfrm>
            <a:prstGeom prst="rect">
              <a:avLst/>
            </a:prstGeom>
            <a:noFill/>
            <a:ln w="2222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游明朝"/>
                <a:ea typeface="游明朝" panose="02020400000000000000" pitchFamily="18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8503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30BD3C7C-ACC4-4CB2-9391-0B98A186DE26}"/>
              </a:ext>
            </a:extLst>
          </p:cNvPr>
          <p:cNvSpPr/>
          <p:nvPr/>
        </p:nvSpPr>
        <p:spPr>
          <a:xfrm>
            <a:off x="0" y="0"/>
            <a:ext cx="9906000" cy="545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BE8662B4-A59A-4F0F-B26F-715FBF60DCA3}"/>
              </a:ext>
            </a:extLst>
          </p:cNvPr>
          <p:cNvSpPr txBox="1"/>
          <p:nvPr/>
        </p:nvSpPr>
        <p:spPr>
          <a:xfrm>
            <a:off x="813132" y="84271"/>
            <a:ext cx="8279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群馬県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板倉町立小学校　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防災教育学習指導計画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(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案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)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　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解説編　図面集</a:t>
            </a:r>
            <a:endParaRPr kumimoji="1" lang="ja-JP" altLang="en-US" sz="2000" b="1" dirty="0">
              <a:solidFill>
                <a:schemeClr val="bg1"/>
              </a:solidFill>
              <a:latin typeface="HGS教科書体" panose="02020600000000000000" pitchFamily="18" charset="-128"/>
              <a:ea typeface="HGS教科書体" panose="02020600000000000000" pitchFamily="18" charset="-128"/>
            </a:endParaRPr>
          </a:p>
        </p:txBody>
      </p:sp>
      <p:sp>
        <p:nvSpPr>
          <p:cNvPr id="29" name="テキスト ボックス 2">
            <a:extLst>
              <a:ext uri="{FF2B5EF4-FFF2-40B4-BE49-F238E27FC236}">
                <a16:creationId xmlns:a16="http://schemas.microsoft.com/office/drawing/2014/main" xmlns="" id="{750122D5-45E6-4B9D-B7B6-3E059EE03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3145" y="6333267"/>
            <a:ext cx="4443730" cy="55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※出典：関東地方整備局利根川上流河川事務所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HP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http://www.ktr.mlit.go.jp/tonejo/tonejo00189.html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http://www.ktr.mlit.go.jp/ktr_content/content/000669685.pdf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12" name="表 11">
            <a:extLst>
              <a:ext uri="{FF2B5EF4-FFF2-40B4-BE49-F238E27FC236}">
                <a16:creationId xmlns:a16="http://schemas.microsoft.com/office/drawing/2014/main" xmlns="" id="{5E579C1E-5032-407F-B23C-8E651BE8B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2200089"/>
              </p:ext>
            </p:extLst>
          </p:nvPr>
        </p:nvGraphicFramePr>
        <p:xfrm>
          <a:off x="183659" y="686585"/>
          <a:ext cx="4402666" cy="754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500">
                  <a:extLst>
                    <a:ext uri="{9D8B030D-6E8A-4147-A177-3AD203B41FA5}">
                      <a16:colId xmlns:a16="http://schemas.microsoft.com/office/drawing/2014/main" xmlns="" val="1295237371"/>
                    </a:ext>
                  </a:extLst>
                </a:gridCol>
                <a:gridCol w="3450166">
                  <a:extLst>
                    <a:ext uri="{9D8B030D-6E8A-4147-A177-3AD203B41FA5}">
                      <a16:colId xmlns:a16="http://schemas.microsoft.com/office/drawing/2014/main" xmlns="" val="1877838156"/>
                    </a:ext>
                  </a:extLst>
                </a:gridCol>
              </a:tblGrid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掲載ページ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2119303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大項目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2.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身近な利根川の洪水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335105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2.1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利根川流域における主要な洪水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4741792"/>
                  </a:ext>
                </a:extLst>
              </a:tr>
            </a:tbl>
          </a:graphicData>
        </a:graphic>
      </p:graphicFrame>
      <p:grpSp>
        <p:nvGrpSpPr>
          <p:cNvPr id="28" name="グループ化 27"/>
          <p:cNvGrpSpPr/>
          <p:nvPr/>
        </p:nvGrpSpPr>
        <p:grpSpPr>
          <a:xfrm>
            <a:off x="651453" y="2346785"/>
            <a:ext cx="4063365" cy="2324099"/>
            <a:chOff x="0" y="0"/>
            <a:chExt cx="2851150" cy="1631124"/>
          </a:xfrm>
        </p:grpSpPr>
        <p:grpSp>
          <p:nvGrpSpPr>
            <p:cNvPr id="30" name="グループ化 29"/>
            <p:cNvGrpSpPr/>
            <p:nvPr/>
          </p:nvGrpSpPr>
          <p:grpSpPr>
            <a:xfrm>
              <a:off x="0" y="496111"/>
              <a:ext cx="2851150" cy="1135013"/>
              <a:chOff x="0" y="496111"/>
              <a:chExt cx="2851150" cy="1135204"/>
            </a:xfrm>
          </p:grpSpPr>
          <p:pic>
            <p:nvPicPr>
              <p:cNvPr id="38" name="図 37" descr="\\Tiiki_2\h29物件\01_H29江戸川防災教育\6_防災教育\材料\素材イラスト\中川横断図.jp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634365"/>
                <a:ext cx="2851150" cy="9969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9" name="下カーブ矢印 38"/>
              <p:cNvSpPr/>
              <p:nvPr/>
            </p:nvSpPr>
            <p:spPr>
              <a:xfrm flipH="1">
                <a:off x="720216" y="496111"/>
                <a:ext cx="508689" cy="262134"/>
              </a:xfrm>
              <a:prstGeom prst="curvedDownArrow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31" name="フリーフォーム 30"/>
            <p:cNvSpPr/>
            <p:nvPr/>
          </p:nvSpPr>
          <p:spPr>
            <a:xfrm>
              <a:off x="963038" y="749030"/>
              <a:ext cx="1199515" cy="151130"/>
            </a:xfrm>
            <a:custGeom>
              <a:avLst/>
              <a:gdLst>
                <a:gd name="connsiteX0" fmla="*/ 0 w 1199786"/>
                <a:gd name="connsiteY0" fmla="*/ 0 h 151430"/>
                <a:gd name="connsiteX1" fmla="*/ 1199786 w 1199786"/>
                <a:gd name="connsiteY1" fmla="*/ 0 h 151430"/>
                <a:gd name="connsiteX2" fmla="*/ 1129896 w 1199786"/>
                <a:gd name="connsiteY2" fmla="*/ 151430 h 151430"/>
                <a:gd name="connsiteX3" fmla="*/ 69891 w 1199786"/>
                <a:gd name="connsiteY3" fmla="*/ 151430 h 151430"/>
                <a:gd name="connsiteX4" fmla="*/ 0 w 1199786"/>
                <a:gd name="connsiteY4" fmla="*/ 0 h 15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9786" h="151430">
                  <a:moveTo>
                    <a:pt x="0" y="0"/>
                  </a:moveTo>
                  <a:lnTo>
                    <a:pt x="1199786" y="0"/>
                  </a:lnTo>
                  <a:lnTo>
                    <a:pt x="1129896" y="151430"/>
                  </a:lnTo>
                  <a:lnTo>
                    <a:pt x="69891" y="151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上矢印 32"/>
            <p:cNvSpPr/>
            <p:nvPr/>
          </p:nvSpPr>
          <p:spPr>
            <a:xfrm>
              <a:off x="1478604" y="758758"/>
              <a:ext cx="215495" cy="209671"/>
            </a:xfrm>
            <a:prstGeom prst="upArrow">
              <a:avLst>
                <a:gd name="adj1" fmla="val 50000"/>
                <a:gd name="adj2" fmla="val 48733"/>
              </a:avLst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テキスト ボックス 2"/>
            <p:cNvSpPr txBox="1">
              <a:spLocks noChangeArrowheads="1"/>
            </p:cNvSpPr>
            <p:nvPr/>
          </p:nvSpPr>
          <p:spPr bwMode="auto">
            <a:xfrm flipH="1">
              <a:off x="486383" y="68075"/>
              <a:ext cx="523874" cy="314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anchor="t" anchorCtr="0"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900" b="0" i="0" u="none" strike="noStrike" kern="1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ＭＳ 明朝" panose="02020609040205080304" pitchFamily="17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堤防を越えて</a:t>
              </a:r>
              <a:endParaRPr kumimoji="0" lang="en-US" altLang="ja-JP" sz="9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ＭＳ 明朝" panose="02020609040205080304" pitchFamily="17" charset="-128"/>
                <a:ea typeface="Meiryo UI" panose="020B0604030504040204" pitchFamily="50" charset="-128"/>
                <a:cs typeface="Times New Roman" panose="02020603050405020304" pitchFamily="18" charset="0"/>
              </a:endParaRPr>
            </a:p>
            <a:p>
              <a:pPr marL="0" marR="0" lvl="0" indent="0" algn="just" defTabSz="91440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900" b="0" i="0" u="none" strike="noStrike" kern="1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ＭＳ 明朝" panose="02020609040205080304" pitchFamily="17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流出</a:t>
              </a:r>
              <a:endParaRPr kumimoji="0" lang="ja-JP" altLang="en-US" sz="11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endParaRPr>
            </a:p>
          </p:txBody>
        </p:sp>
        <p:sp>
          <p:nvSpPr>
            <p:cNvPr id="35" name="テキスト ボックス 2"/>
            <p:cNvSpPr txBox="1">
              <a:spLocks noChangeArrowheads="1"/>
            </p:cNvSpPr>
            <p:nvPr/>
          </p:nvSpPr>
          <p:spPr bwMode="auto">
            <a:xfrm flipH="1">
              <a:off x="2081719" y="0"/>
              <a:ext cx="523874" cy="314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anchor="t" anchorCtr="0"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900" b="0" i="0" u="none" strike="noStrike" kern="1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ＭＳ 明朝" panose="02020609040205080304" pitchFamily="17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堤防を越えて</a:t>
              </a:r>
              <a:endParaRPr kumimoji="0" lang="en-US" altLang="ja-JP" sz="9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ＭＳ 明朝" panose="02020609040205080304" pitchFamily="17" charset="-128"/>
                <a:ea typeface="Meiryo UI" panose="020B0604030504040204" pitchFamily="50" charset="-128"/>
                <a:cs typeface="Times New Roman" panose="02020603050405020304" pitchFamily="18" charset="0"/>
              </a:endParaRPr>
            </a:p>
            <a:p>
              <a:pPr marL="0" marR="0" lvl="0" indent="0" algn="just" defTabSz="91440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900" b="0" i="0" u="none" strike="noStrike" kern="1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ＭＳ 明朝" panose="02020609040205080304" pitchFamily="17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流出</a:t>
              </a:r>
              <a:endParaRPr kumimoji="0" lang="ja-JP" altLang="en-US" sz="11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endParaRPr>
            </a:p>
          </p:txBody>
        </p:sp>
        <p:sp>
          <p:nvSpPr>
            <p:cNvPr id="36" name="テキスト ボックス 2"/>
            <p:cNvSpPr txBox="1">
              <a:spLocks noChangeArrowheads="1"/>
            </p:cNvSpPr>
            <p:nvPr/>
          </p:nvSpPr>
          <p:spPr bwMode="auto">
            <a:xfrm flipH="1">
              <a:off x="1322962" y="378967"/>
              <a:ext cx="622299" cy="314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anchor="t" anchorCtr="0"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900" b="0" i="0" u="none" strike="noStrike" kern="1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ＭＳ 明朝" panose="02020609040205080304" pitchFamily="17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降雨による</a:t>
              </a:r>
              <a:endParaRPr kumimoji="0" lang="en-US" altLang="ja-JP" sz="9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ＭＳ 明朝" panose="02020609040205080304" pitchFamily="17" charset="-128"/>
                <a:ea typeface="Meiryo UI" panose="020B0604030504040204" pitchFamily="50" charset="-128"/>
                <a:cs typeface="Times New Roman" panose="02020603050405020304" pitchFamily="18" charset="0"/>
              </a:endParaRPr>
            </a:p>
            <a:p>
              <a:pPr marL="0" marR="0" lvl="0" indent="0" algn="just" defTabSz="91440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900" b="0" i="0" u="none" strike="noStrike" kern="1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ＭＳ 明朝" panose="02020609040205080304" pitchFamily="17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水位上昇</a:t>
              </a:r>
              <a:endParaRPr kumimoji="0" lang="ja-JP" altLang="en-US" sz="11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endParaRPr>
            </a:p>
          </p:txBody>
        </p:sp>
        <p:sp>
          <p:nvSpPr>
            <p:cNvPr id="37" name="下カーブ矢印 36"/>
            <p:cNvSpPr/>
            <p:nvPr/>
          </p:nvSpPr>
          <p:spPr>
            <a:xfrm>
              <a:off x="1945532" y="486383"/>
              <a:ext cx="508689" cy="262028"/>
            </a:xfrm>
            <a:prstGeom prst="curvedDownArrow">
              <a:avLst/>
            </a:prstGeom>
            <a:solidFill>
              <a:srgbClr val="5B9BD5"/>
            </a:solidFill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7686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30BD3C7C-ACC4-4CB2-9391-0B98A186DE26}"/>
              </a:ext>
            </a:extLst>
          </p:cNvPr>
          <p:cNvSpPr/>
          <p:nvPr/>
        </p:nvSpPr>
        <p:spPr>
          <a:xfrm>
            <a:off x="0" y="0"/>
            <a:ext cx="9906000" cy="545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BE8662B4-A59A-4F0F-B26F-715FBF60DCA3}"/>
              </a:ext>
            </a:extLst>
          </p:cNvPr>
          <p:cNvSpPr txBox="1"/>
          <p:nvPr/>
        </p:nvSpPr>
        <p:spPr>
          <a:xfrm>
            <a:off x="813132" y="84271"/>
            <a:ext cx="8279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群馬県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板倉町立小学校　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防災教育学習指導計画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(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案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)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　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解説編　図面集</a:t>
            </a:r>
            <a:endParaRPr kumimoji="1" lang="ja-JP" altLang="en-US" sz="2000" b="1" dirty="0">
              <a:solidFill>
                <a:schemeClr val="bg1"/>
              </a:solidFill>
              <a:latin typeface="HGS教科書体" panose="02020600000000000000" pitchFamily="18" charset="-128"/>
              <a:ea typeface="HGS教科書体" panose="02020600000000000000" pitchFamily="18" charset="-128"/>
            </a:endParaRPr>
          </a:p>
        </p:txBody>
      </p:sp>
      <p:sp>
        <p:nvSpPr>
          <p:cNvPr id="29" name="テキスト ボックス 2">
            <a:extLst>
              <a:ext uri="{FF2B5EF4-FFF2-40B4-BE49-F238E27FC236}">
                <a16:creationId xmlns:a16="http://schemas.microsoft.com/office/drawing/2014/main" xmlns="" id="{750122D5-45E6-4B9D-B7B6-3E059EE03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3145" y="6333267"/>
            <a:ext cx="4443730" cy="55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※出典：関東地方整備局利根川上流河川事務所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HP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http://www.ktr.mlit.go.jp/tonejo/tonejo00189.html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http://www.ktr.mlit.go.jp/ktr_content/content/000669685.pdf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xmlns="" id="{CB7C7897-DC58-47A8-827E-06B58768570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040" y="1729886"/>
            <a:ext cx="2064385" cy="1470025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xmlns="" id="{ABD384EC-BF16-495B-B10B-D9E913FE2CF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232" y="3517034"/>
            <a:ext cx="2091690" cy="1376680"/>
          </a:xfrm>
          <a:prstGeom prst="rect">
            <a:avLst/>
          </a:prstGeom>
        </p:spPr>
      </p:pic>
      <p:pic>
        <p:nvPicPr>
          <p:cNvPr id="17" name="Picture 13">
            <a:extLst>
              <a:ext uri="{FF2B5EF4-FFF2-40B4-BE49-F238E27FC236}">
                <a16:creationId xmlns:a16="http://schemas.microsoft.com/office/drawing/2014/main" xmlns="" id="{012D6330-F8E4-453A-B20B-1C1573701E3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240" y="1725881"/>
            <a:ext cx="2056130" cy="29089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xmlns="" id="{AD890511-AE1B-49B5-8474-83B8203C9169}"/>
              </a:ext>
            </a:extLst>
          </p:cNvPr>
          <p:cNvGrpSpPr/>
          <p:nvPr/>
        </p:nvGrpSpPr>
        <p:grpSpPr>
          <a:xfrm>
            <a:off x="7622280" y="1715454"/>
            <a:ext cx="2693670" cy="1583055"/>
            <a:chOff x="0" y="0"/>
            <a:chExt cx="3183375" cy="1870075"/>
          </a:xfrm>
        </p:grpSpPr>
        <p:grpSp>
          <p:nvGrpSpPr>
            <p:cNvPr id="19" name="グループ化 18">
              <a:extLst>
                <a:ext uri="{FF2B5EF4-FFF2-40B4-BE49-F238E27FC236}">
                  <a16:creationId xmlns:a16="http://schemas.microsoft.com/office/drawing/2014/main" xmlns="" id="{8CF49B9C-01AD-427B-AD39-6924F8CD325B}"/>
                </a:ext>
              </a:extLst>
            </p:cNvPr>
            <p:cNvGrpSpPr/>
            <p:nvPr/>
          </p:nvGrpSpPr>
          <p:grpSpPr>
            <a:xfrm>
              <a:off x="0" y="0"/>
              <a:ext cx="2402840" cy="1870075"/>
              <a:chOff x="0" y="0"/>
              <a:chExt cx="2402840" cy="1870075"/>
            </a:xfrm>
          </p:grpSpPr>
          <p:pic>
            <p:nvPicPr>
              <p:cNvPr id="22" name="図 21">
                <a:extLst>
                  <a:ext uri="{FF2B5EF4-FFF2-40B4-BE49-F238E27FC236}">
                    <a16:creationId xmlns:a16="http://schemas.microsoft.com/office/drawing/2014/main" xmlns="" id="{ECDFAFFC-69B0-4B25-B6B9-D3835F94B2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2402840" cy="1870075"/>
              </a:xfrm>
              <a:prstGeom prst="rect">
                <a:avLst/>
              </a:prstGeom>
            </p:spPr>
          </p:pic>
          <p:cxnSp>
            <p:nvCxnSpPr>
              <p:cNvPr id="23" name="直線矢印コネクタ 22">
                <a:extLst>
                  <a:ext uri="{FF2B5EF4-FFF2-40B4-BE49-F238E27FC236}">
                    <a16:creationId xmlns:a16="http://schemas.microsoft.com/office/drawing/2014/main" xmlns="" id="{E8A098B1-4C24-4C10-AA05-C206CA91FF2A}"/>
                  </a:ext>
                </a:extLst>
              </p:cNvPr>
              <p:cNvCxnSpPr/>
              <p:nvPr/>
            </p:nvCxnSpPr>
            <p:spPr>
              <a:xfrm flipV="1">
                <a:off x="1381125" y="838200"/>
                <a:ext cx="52702" cy="236812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24" name="テキスト ボックス 2">
                <a:extLst>
                  <a:ext uri="{FF2B5EF4-FFF2-40B4-BE49-F238E27FC236}">
                    <a16:creationId xmlns:a16="http://schemas.microsoft.com/office/drawing/2014/main" xmlns="" id="{BA4DB17F-5782-4277-87B3-EA197496EA9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405143">
                <a:off x="746047" y="1140270"/>
                <a:ext cx="1490107" cy="4073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ja-JP" sz="800" b="1" kern="100">
                    <a:solidFill>
                      <a:srgbClr val="FF0000"/>
                    </a:solidFill>
                    <a:effectLst/>
                    <a:latin typeface="ＭＳ 明朝" panose="02020609040205080304" pitchFamily="17" charset="-128"/>
                    <a:ea typeface="HG丸ｺﾞｼｯｸM-PRO" panose="020F0600000000000000" pitchFamily="50" charset="-128"/>
                    <a:cs typeface="Times New Roman" panose="02020603050405020304" pitchFamily="18" charset="0"/>
                  </a:rPr>
                  <a:t>堤防が壊れた</a:t>
                </a:r>
                <a:r>
                  <a:rPr lang="ja-JP" sz="900" b="1" kern="100">
                    <a:solidFill>
                      <a:srgbClr val="FF0000"/>
                    </a:solidFill>
                    <a:effectLst/>
                    <a:latin typeface="ＭＳ 明朝" panose="02020609040205080304" pitchFamily="17" charset="-128"/>
                    <a:ea typeface="HG丸ｺﾞｼｯｸM-PRO" panose="020F0600000000000000" pitchFamily="50" charset="-128"/>
                    <a:cs typeface="Times New Roman" panose="02020603050405020304" pitchFamily="18" charset="0"/>
                  </a:rPr>
                  <a:t>箇所</a:t>
                </a:r>
                <a:endParaRPr lang="ja-JP" sz="1100" kern="100"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6" name="直線矢印コネクタ 25">
                <a:extLst>
                  <a:ext uri="{FF2B5EF4-FFF2-40B4-BE49-F238E27FC236}">
                    <a16:creationId xmlns:a16="http://schemas.microsoft.com/office/drawing/2014/main" xmlns="" id="{5482C612-12E7-4713-800B-1B82C6089830}"/>
                  </a:ext>
                </a:extLst>
              </p:cNvPr>
              <p:cNvCxnSpPr/>
              <p:nvPr/>
            </p:nvCxnSpPr>
            <p:spPr>
              <a:xfrm flipH="1" flipV="1">
                <a:off x="466725" y="1466850"/>
                <a:ext cx="921334" cy="172689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xmlns="" id="{20810411-0C10-4B2E-BEA4-E7CCF668B8B8}"/>
                </a:ext>
              </a:extLst>
            </p:cNvPr>
            <p:cNvCxnSpPr/>
            <p:nvPr/>
          </p:nvCxnSpPr>
          <p:spPr>
            <a:xfrm>
              <a:off x="760021" y="1021278"/>
              <a:ext cx="1338506" cy="136500"/>
            </a:xfrm>
            <a:prstGeom prst="line">
              <a:avLst/>
            </a:prstGeom>
            <a:ln w="38100">
              <a:solidFill>
                <a:srgbClr val="FF0000">
                  <a:alpha val="50000"/>
                </a:srgb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テキスト ボックス 2">
              <a:extLst>
                <a:ext uri="{FF2B5EF4-FFF2-40B4-BE49-F238E27FC236}">
                  <a16:creationId xmlns:a16="http://schemas.microsoft.com/office/drawing/2014/main" xmlns="" id="{4A6E2B48-C2B8-4709-BE75-3F98676E53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6251" y="819397"/>
              <a:ext cx="1747124" cy="3219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ja-JP" sz="800" kern="100" dirty="0">
                  <a:effectLst/>
                  <a:latin typeface="ＭＳ 明朝" panose="02020609040205080304" pitchFamily="17" charset="-128"/>
                  <a:ea typeface="HG丸ｺﾞｼｯｸM-PRO" panose="020F0600000000000000" pitchFamily="50" charset="-128"/>
                  <a:cs typeface="Times New Roman" panose="02020603050405020304" pitchFamily="18" charset="0"/>
                </a:rPr>
                <a:t>川からあふれた水</a:t>
              </a:r>
              <a:endParaRPr lang="ja-JP" sz="11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endParaRPr>
            </a:p>
          </p:txBody>
        </p:sp>
      </p:grpSp>
      <p:pic>
        <p:nvPicPr>
          <p:cNvPr id="28" name="図 27">
            <a:extLst>
              <a:ext uri="{FF2B5EF4-FFF2-40B4-BE49-F238E27FC236}">
                <a16:creationId xmlns:a16="http://schemas.microsoft.com/office/drawing/2014/main" xmlns="" id="{099E877F-D76B-4597-8A34-86492EC00AE2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39" b="66177"/>
          <a:stretch/>
        </p:blipFill>
        <p:spPr bwMode="auto">
          <a:xfrm>
            <a:off x="7481570" y="3744254"/>
            <a:ext cx="2299993" cy="13991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xmlns="" id="{D3747626-4F83-45E1-A19F-4DB5E85F2473}"/>
              </a:ext>
            </a:extLst>
          </p:cNvPr>
          <p:cNvSpPr txBox="1"/>
          <p:nvPr/>
        </p:nvSpPr>
        <p:spPr>
          <a:xfrm>
            <a:off x="358273" y="4893714"/>
            <a:ext cx="2193168" cy="261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  <a:spcAft>
                <a:spcPts val="0"/>
              </a:spcAft>
            </a:pPr>
            <a:r>
              <a:rPr lang="ja-JP" altLang="ja-JP" sz="1050" kern="100" dirty="0"/>
              <a:t>利根川の堤防大決壊（現加須市）</a:t>
            </a:r>
            <a:endParaRPr lang="ja-JP" altLang="ja-JP" sz="1050" kern="100" dirty="0"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xmlns="" id="{8EE97A98-8EBE-4459-914C-F5FA425B300A}"/>
              </a:ext>
            </a:extLst>
          </p:cNvPr>
          <p:cNvSpPr txBox="1"/>
          <p:nvPr/>
        </p:nvSpPr>
        <p:spPr>
          <a:xfrm>
            <a:off x="2941162" y="3255359"/>
            <a:ext cx="2193168" cy="261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  <a:spcAft>
                <a:spcPts val="0"/>
              </a:spcAft>
            </a:pPr>
            <a:r>
              <a:rPr lang="ja-JP" altLang="en-US" sz="1050" kern="100" dirty="0"/>
              <a:t>栗橋町（現久喜市）の浸水</a:t>
            </a:r>
            <a:endParaRPr lang="ja-JP" altLang="ja-JP" sz="1050" kern="100" dirty="0"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xmlns="" id="{C5A00405-3BAD-4671-8ACC-FE0286673CD8}"/>
              </a:ext>
            </a:extLst>
          </p:cNvPr>
          <p:cNvSpPr txBox="1"/>
          <p:nvPr/>
        </p:nvSpPr>
        <p:spPr>
          <a:xfrm>
            <a:off x="2947493" y="5016490"/>
            <a:ext cx="2193168" cy="261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400"/>
              </a:lnSpc>
              <a:spcAft>
                <a:spcPts val="0"/>
              </a:spcAft>
            </a:pPr>
            <a:r>
              <a:rPr lang="ja-JP" altLang="ja-JP" sz="1050" kern="100" dirty="0"/>
              <a:t>東武鉄道の被災状</a:t>
            </a:r>
            <a:endParaRPr lang="ja-JP" altLang="ja-JP" sz="1200" kern="100" dirty="0"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xmlns="" id="{7988EE45-448F-46EA-A8D1-300279D6D7AB}"/>
              </a:ext>
            </a:extLst>
          </p:cNvPr>
          <p:cNvSpPr txBox="1"/>
          <p:nvPr/>
        </p:nvSpPr>
        <p:spPr>
          <a:xfrm>
            <a:off x="5213202" y="4693183"/>
            <a:ext cx="2193168" cy="439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  <a:spcAft>
                <a:spcPts val="0"/>
              </a:spcAft>
            </a:pPr>
            <a:r>
              <a:rPr lang="ja-JP" altLang="ja-JP" sz="1050" kern="100" dirty="0"/>
              <a:t>利根川の堤防決壊による</a:t>
            </a:r>
            <a:r>
              <a:rPr lang="en-US" altLang="ja-JP" sz="1050" kern="100" dirty="0"/>
              <a:t/>
            </a:r>
            <a:br>
              <a:rPr lang="en-US" altLang="ja-JP" sz="1050" kern="100" dirty="0"/>
            </a:br>
            <a:r>
              <a:rPr lang="ja-JP" altLang="ja-JP" sz="1050" kern="100" dirty="0"/>
              <a:t>浸水区域</a:t>
            </a:r>
            <a:endParaRPr lang="ja-JP" altLang="ja-JP" sz="1200" kern="100" dirty="0"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xmlns="" id="{C87606C9-0203-4758-BE7A-D65F0E40BB57}"/>
              </a:ext>
            </a:extLst>
          </p:cNvPr>
          <p:cNvSpPr txBox="1"/>
          <p:nvPr/>
        </p:nvSpPr>
        <p:spPr>
          <a:xfrm>
            <a:off x="7556208" y="3250189"/>
            <a:ext cx="2193168" cy="261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  <a:spcAft>
                <a:spcPts val="0"/>
              </a:spcAft>
            </a:pPr>
            <a:r>
              <a:rPr lang="ja-JP" altLang="ja-JP" sz="1050" kern="100" dirty="0"/>
              <a:t>破堤箇所（現加須市）</a:t>
            </a:r>
            <a:endParaRPr lang="ja-JP" altLang="ja-JP" sz="1200" kern="100" dirty="0"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xmlns="" id="{28C94811-9726-4E5B-8227-A976707133C7}"/>
              </a:ext>
            </a:extLst>
          </p:cNvPr>
          <p:cNvSpPr txBox="1"/>
          <p:nvPr/>
        </p:nvSpPr>
        <p:spPr>
          <a:xfrm>
            <a:off x="7732145" y="5070179"/>
            <a:ext cx="1665841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ts val="1400"/>
              </a:lnSpc>
              <a:spcAft>
                <a:spcPts val="0"/>
              </a:spcAft>
            </a:pPr>
            <a:r>
              <a:rPr lang="ja-JP" altLang="ja-JP" sz="1050" kern="100" dirty="0"/>
              <a:t>栃木県足利市の浸水被害</a:t>
            </a:r>
            <a:endParaRPr lang="ja-JP" altLang="ja-JP" sz="1200" kern="100" dirty="0"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xmlns="" id="{09178D24-FB80-4DD9-9F33-242EE50A7864}"/>
              </a:ext>
            </a:extLst>
          </p:cNvPr>
          <p:cNvGrpSpPr/>
          <p:nvPr/>
        </p:nvGrpSpPr>
        <p:grpSpPr>
          <a:xfrm>
            <a:off x="93500" y="1735751"/>
            <a:ext cx="2583179" cy="3055619"/>
            <a:chOff x="277504" y="-4384"/>
            <a:chExt cx="2840981" cy="3360359"/>
          </a:xfrm>
        </p:grpSpPr>
        <p:grpSp>
          <p:nvGrpSpPr>
            <p:cNvPr id="38" name="グループ化 37">
              <a:extLst>
                <a:ext uri="{FF2B5EF4-FFF2-40B4-BE49-F238E27FC236}">
                  <a16:creationId xmlns:a16="http://schemas.microsoft.com/office/drawing/2014/main" xmlns="" id="{128B0664-1E71-4C17-A5F3-D59F8FCFE5ED}"/>
                </a:ext>
              </a:extLst>
            </p:cNvPr>
            <p:cNvGrpSpPr/>
            <p:nvPr/>
          </p:nvGrpSpPr>
          <p:grpSpPr>
            <a:xfrm>
              <a:off x="277504" y="-4384"/>
              <a:ext cx="2840981" cy="3360359"/>
              <a:chOff x="277532" y="-4384"/>
              <a:chExt cx="2841272" cy="3360578"/>
            </a:xfrm>
          </p:grpSpPr>
          <p:pic>
            <p:nvPicPr>
              <p:cNvPr id="40" name="図 39">
                <a:extLst>
                  <a:ext uri="{FF2B5EF4-FFF2-40B4-BE49-F238E27FC236}">
                    <a16:creationId xmlns:a16="http://schemas.microsoft.com/office/drawing/2014/main" xmlns="" id="{9214CBA9-5649-449D-995A-39ABFAB728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285751" y="523142"/>
                <a:ext cx="3108325" cy="2557780"/>
              </a:xfrm>
              <a:prstGeom prst="rect">
                <a:avLst/>
              </a:prstGeom>
            </p:spPr>
          </p:pic>
          <p:sp>
            <p:nvSpPr>
              <p:cNvPr id="41" name="テキスト ボックス 24">
                <a:extLst>
                  <a:ext uri="{FF2B5EF4-FFF2-40B4-BE49-F238E27FC236}">
                    <a16:creationId xmlns:a16="http://schemas.microsoft.com/office/drawing/2014/main" xmlns="" id="{70C83A88-5E1A-46C2-90BD-362C603ABFC1}"/>
                  </a:ext>
                </a:extLst>
              </p:cNvPr>
              <p:cNvSpPr txBox="1"/>
              <p:nvPr/>
            </p:nvSpPr>
            <p:spPr>
              <a:xfrm>
                <a:off x="277532" y="-4384"/>
                <a:ext cx="1096010" cy="38188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just">
                  <a:lnSpc>
                    <a:spcPts val="1200"/>
                  </a:lnSpc>
                  <a:spcAft>
                    <a:spcPts val="0"/>
                  </a:spcAft>
                </a:pPr>
                <a:r>
                  <a:rPr lang="ja-JP" sz="1000" b="1" kern="100">
                    <a:solidFill>
                      <a:srgbClr val="FF0000"/>
                    </a:solidFill>
                    <a:effectLst>
                      <a:outerShdw blurRad="50800" dist="38100" dir="2700000" algn="tl">
                        <a:srgbClr val="000000">
                          <a:alpha val="40000"/>
                        </a:srgbClr>
                      </a:outerShdw>
                    </a:effectLst>
                    <a:latin typeface="ＭＳ 明朝" panose="02020609040205080304" pitchFamily="17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堤防決壊箇所</a:t>
                </a:r>
                <a:endParaRPr lang="ja-JP" sz="1100" kern="100"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テキスト ボックス 25">
                <a:extLst>
                  <a:ext uri="{FF2B5EF4-FFF2-40B4-BE49-F238E27FC236}">
                    <a16:creationId xmlns:a16="http://schemas.microsoft.com/office/drawing/2014/main" xmlns="" id="{00344DB3-A902-4B9B-B05B-1A6720C2FF71}"/>
                  </a:ext>
                </a:extLst>
              </p:cNvPr>
              <p:cNvSpPr txBox="1"/>
              <p:nvPr/>
            </p:nvSpPr>
            <p:spPr>
              <a:xfrm rot="320998">
                <a:off x="580292" y="1828800"/>
                <a:ext cx="1270635" cy="306705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ja-JP" sz="800" b="1" kern="100">
                    <a:solidFill>
                      <a:srgbClr val="000000"/>
                    </a:solidFill>
                    <a:effectLst>
                      <a:outerShdw blurRad="50800" dist="38100" dir="2700000" algn="tl">
                        <a:srgbClr val="000000">
                          <a:alpha val="40000"/>
                        </a:srgbClr>
                      </a:outerShdw>
                    </a:effectLst>
                    <a:latin typeface="ＭＳ 明朝" panose="02020609040205080304" pitchFamily="17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利根川（とねがわ）</a:t>
                </a:r>
                <a:endParaRPr lang="ja-JP" sz="1100" kern="100"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テキスト ボックス 26">
                <a:extLst>
                  <a:ext uri="{FF2B5EF4-FFF2-40B4-BE49-F238E27FC236}">
                    <a16:creationId xmlns:a16="http://schemas.microsoft.com/office/drawing/2014/main" xmlns="" id="{188C198C-70EE-43E1-B526-C33D87381CD8}"/>
                  </a:ext>
                </a:extLst>
              </p:cNvPr>
              <p:cNvSpPr txBox="1"/>
              <p:nvPr/>
            </p:nvSpPr>
            <p:spPr>
              <a:xfrm rot="3839870">
                <a:off x="1059473" y="1077058"/>
                <a:ext cx="1603875" cy="536981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just">
                  <a:lnSpc>
                    <a:spcPts val="1200"/>
                  </a:lnSpc>
                  <a:spcAft>
                    <a:spcPts val="0"/>
                  </a:spcAft>
                </a:pPr>
                <a:r>
                  <a:rPr lang="ja-JP" sz="800" b="1" kern="100" dirty="0">
                    <a:solidFill>
                      <a:srgbClr val="FFFFFF"/>
                    </a:solidFill>
                    <a:effectLst>
                      <a:outerShdw blurRad="50800" dist="38100" dir="2700000" algn="tl">
                        <a:srgbClr val="000000">
                          <a:alpha val="40000"/>
                        </a:srgbClr>
                      </a:outerShdw>
                    </a:effectLst>
                    <a:latin typeface="ＭＳ 明朝" panose="02020609040205080304" pitchFamily="17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渡良瀬川</a:t>
                </a:r>
                <a:endParaRPr lang="ja-JP" sz="1100" kern="100" dirty="0"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ts val="1200"/>
                  </a:lnSpc>
                  <a:spcAft>
                    <a:spcPts val="0"/>
                  </a:spcAft>
                </a:pPr>
                <a:r>
                  <a:rPr lang="ja-JP" sz="800" b="1" kern="100" dirty="0">
                    <a:solidFill>
                      <a:srgbClr val="FFFFFF"/>
                    </a:solidFill>
                    <a:effectLst>
                      <a:outerShdw blurRad="50800" dist="38100" dir="2700000" algn="tl">
                        <a:srgbClr val="000000">
                          <a:alpha val="40000"/>
                        </a:srgbClr>
                      </a:outerShdw>
                    </a:effectLst>
                    <a:latin typeface="ＭＳ 明朝" panose="02020609040205080304" pitchFamily="17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（わたらせがわ）</a:t>
                </a:r>
                <a:endParaRPr lang="ja-JP" sz="1100" kern="100" dirty="0"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テキスト ボックス 2">
                <a:extLst>
                  <a:ext uri="{FF2B5EF4-FFF2-40B4-BE49-F238E27FC236}">
                    <a16:creationId xmlns:a16="http://schemas.microsoft.com/office/drawing/2014/main" xmlns="" id="{942C97E3-A371-4006-91D1-CC7F0AC8726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5992" y="1907931"/>
                <a:ext cx="385814" cy="4515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36000" tIns="0" rIns="36000" bIns="0" anchor="t" anchorCtr="0">
                <a:no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ja-JP" sz="2000" b="1" kern="100">
                    <a:solidFill>
                      <a:srgbClr val="FF0000"/>
                    </a:solidFill>
                    <a:effectLst/>
                    <a:latin typeface="ＭＳ 明朝" panose="02020609040205080304" pitchFamily="17" charset="-128"/>
                    <a:ea typeface="HG創英角ｺﾞｼｯｸUB" panose="020B0909000000000000" pitchFamily="49" charset="-128"/>
                    <a:cs typeface="Times New Roman" panose="02020603050405020304" pitchFamily="18" charset="0"/>
                  </a:rPr>
                  <a:t>×</a:t>
                </a:r>
                <a:endParaRPr lang="ja-JP" sz="1100" kern="100"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テキスト ボックス 2">
                <a:extLst>
                  <a:ext uri="{FF2B5EF4-FFF2-40B4-BE49-F238E27FC236}">
                    <a16:creationId xmlns:a16="http://schemas.microsoft.com/office/drawing/2014/main" xmlns="" id="{07FC04C5-1D96-499A-80A4-776A75D48AE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3385" y="43962"/>
                <a:ext cx="385814" cy="4515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36000" tIns="0" rIns="36000" bIns="0" anchor="t" anchorCtr="0">
                <a:no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ja-JP" sz="2000" b="1" kern="100">
                    <a:solidFill>
                      <a:srgbClr val="FF0000"/>
                    </a:solidFill>
                    <a:effectLst/>
                    <a:latin typeface="ＭＳ 明朝" panose="02020609040205080304" pitchFamily="17" charset="-128"/>
                    <a:ea typeface="HG創英角ｺﾞｼｯｸUB" panose="020B0909000000000000" pitchFamily="49" charset="-128"/>
                    <a:cs typeface="Times New Roman" panose="02020603050405020304" pitchFamily="18" charset="0"/>
                  </a:rPr>
                  <a:t>×</a:t>
                </a:r>
                <a:endParaRPr lang="ja-JP" sz="1100" kern="100"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テキスト ボックス 29">
                <a:extLst>
                  <a:ext uri="{FF2B5EF4-FFF2-40B4-BE49-F238E27FC236}">
                    <a16:creationId xmlns:a16="http://schemas.microsoft.com/office/drawing/2014/main" xmlns="" id="{830D13A4-70F9-43F3-BE60-26CAED1F56E6}"/>
                  </a:ext>
                </a:extLst>
              </p:cNvPr>
              <p:cNvSpPr txBox="1"/>
              <p:nvPr/>
            </p:nvSpPr>
            <p:spPr>
              <a:xfrm>
                <a:off x="281325" y="2189142"/>
                <a:ext cx="1096010" cy="25019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just">
                  <a:lnSpc>
                    <a:spcPts val="1200"/>
                  </a:lnSpc>
                  <a:spcAft>
                    <a:spcPts val="0"/>
                  </a:spcAft>
                </a:pPr>
                <a:r>
                  <a:rPr lang="ja-JP" sz="1000" b="1" kern="100">
                    <a:solidFill>
                      <a:srgbClr val="FF0000"/>
                    </a:solidFill>
                    <a:effectLst>
                      <a:outerShdw blurRad="50800" dist="38100" dir="2700000" algn="tl">
                        <a:srgbClr val="000000">
                          <a:alpha val="40000"/>
                        </a:srgbClr>
                      </a:outerShdw>
                    </a:effectLst>
                    <a:latin typeface="ＭＳ 明朝" panose="02020609040205080304" pitchFamily="17" charset="-128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堤防決壊箇所</a:t>
                </a:r>
                <a:endParaRPr lang="ja-JP" sz="1100" kern="100"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39" name="直線矢印コネクタ 38">
              <a:extLst>
                <a:ext uri="{FF2B5EF4-FFF2-40B4-BE49-F238E27FC236}">
                  <a16:creationId xmlns:a16="http://schemas.microsoft.com/office/drawing/2014/main" xmlns="" id="{1C9DBB2D-CA62-4123-88A3-91D806126306}"/>
                </a:ext>
              </a:extLst>
            </p:cNvPr>
            <p:cNvCxnSpPr/>
            <p:nvPr/>
          </p:nvCxnSpPr>
          <p:spPr>
            <a:xfrm>
              <a:off x="1769423" y="2078182"/>
              <a:ext cx="436245" cy="111125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</p:grpSp>
      <p:graphicFrame>
        <p:nvGraphicFramePr>
          <p:cNvPr id="47" name="表 46">
            <a:extLst>
              <a:ext uri="{FF2B5EF4-FFF2-40B4-BE49-F238E27FC236}">
                <a16:creationId xmlns:a16="http://schemas.microsoft.com/office/drawing/2014/main" xmlns="" id="{5E579C1E-5032-407F-B23C-8E651BE8B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0030051"/>
              </p:ext>
            </p:extLst>
          </p:nvPr>
        </p:nvGraphicFramePr>
        <p:xfrm>
          <a:off x="183659" y="686585"/>
          <a:ext cx="4402666" cy="754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500">
                  <a:extLst>
                    <a:ext uri="{9D8B030D-6E8A-4147-A177-3AD203B41FA5}">
                      <a16:colId xmlns:a16="http://schemas.microsoft.com/office/drawing/2014/main" xmlns="" val="1295237371"/>
                    </a:ext>
                  </a:extLst>
                </a:gridCol>
                <a:gridCol w="3450166">
                  <a:extLst>
                    <a:ext uri="{9D8B030D-6E8A-4147-A177-3AD203B41FA5}">
                      <a16:colId xmlns:a16="http://schemas.microsoft.com/office/drawing/2014/main" xmlns="" val="1877838156"/>
                    </a:ext>
                  </a:extLst>
                </a:gridCol>
              </a:tblGrid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掲載ページ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2119303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大項目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2.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身近な利根川の洪水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335105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2.2 S22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カスリーン台風（利根川の決壊）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47417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5592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30BD3C7C-ACC4-4CB2-9391-0B98A186DE26}"/>
              </a:ext>
            </a:extLst>
          </p:cNvPr>
          <p:cNvSpPr/>
          <p:nvPr/>
        </p:nvSpPr>
        <p:spPr>
          <a:xfrm>
            <a:off x="0" y="0"/>
            <a:ext cx="9906000" cy="545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BE8662B4-A59A-4F0F-B26F-715FBF60DCA3}"/>
              </a:ext>
            </a:extLst>
          </p:cNvPr>
          <p:cNvSpPr txBox="1"/>
          <p:nvPr/>
        </p:nvSpPr>
        <p:spPr>
          <a:xfrm>
            <a:off x="813132" y="84271"/>
            <a:ext cx="8279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群馬県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板倉町立小学校　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防災教育学習指導計画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(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案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)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　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解説編　図面集</a:t>
            </a:r>
            <a:endParaRPr kumimoji="1" lang="ja-JP" altLang="en-US" sz="2000" b="1" dirty="0">
              <a:solidFill>
                <a:schemeClr val="bg1"/>
              </a:solidFill>
              <a:latin typeface="HGS教科書体" panose="02020600000000000000" pitchFamily="18" charset="-128"/>
              <a:ea typeface="HGS教科書体" panose="02020600000000000000" pitchFamily="18" charset="-128"/>
            </a:endParaRPr>
          </a:p>
        </p:txBody>
      </p:sp>
      <p:sp>
        <p:nvSpPr>
          <p:cNvPr id="29" name="テキスト ボックス 2">
            <a:extLst>
              <a:ext uri="{FF2B5EF4-FFF2-40B4-BE49-F238E27FC236}">
                <a16:creationId xmlns:a16="http://schemas.microsoft.com/office/drawing/2014/main" xmlns="" id="{750122D5-45E6-4B9D-B7B6-3E059EE03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3145" y="6333267"/>
            <a:ext cx="4443730" cy="55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※出典：関東地方整備局利根川上流河川事務所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HP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http://www.ktr.mlit.go.jp/tonejo/tonejo00189.html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http://www.ktr.mlit.go.jp/ktr_content/content/000669685.pdf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41" name="表 40">
            <a:extLst>
              <a:ext uri="{FF2B5EF4-FFF2-40B4-BE49-F238E27FC236}">
                <a16:creationId xmlns:a16="http://schemas.microsoft.com/office/drawing/2014/main" xmlns="" id="{5E579C1E-5032-407F-B23C-8E651BE8B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828739"/>
              </p:ext>
            </p:extLst>
          </p:nvPr>
        </p:nvGraphicFramePr>
        <p:xfrm>
          <a:off x="183659" y="686585"/>
          <a:ext cx="4402666" cy="754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500">
                  <a:extLst>
                    <a:ext uri="{9D8B030D-6E8A-4147-A177-3AD203B41FA5}">
                      <a16:colId xmlns:a16="http://schemas.microsoft.com/office/drawing/2014/main" xmlns="" val="1295237371"/>
                    </a:ext>
                  </a:extLst>
                </a:gridCol>
                <a:gridCol w="3450166">
                  <a:extLst>
                    <a:ext uri="{9D8B030D-6E8A-4147-A177-3AD203B41FA5}">
                      <a16:colId xmlns:a16="http://schemas.microsoft.com/office/drawing/2014/main" xmlns="" val="1877838156"/>
                    </a:ext>
                  </a:extLst>
                </a:gridCol>
              </a:tblGrid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掲載ページ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2119303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大項目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2.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身近な利根川の洪水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335105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2.2 S22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カスリーン台風（利根川の決壊）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4741792"/>
                  </a:ext>
                </a:extLst>
              </a:tr>
            </a:tbl>
          </a:graphicData>
        </a:graphic>
      </p:graphicFrame>
      <p:pic>
        <p:nvPicPr>
          <p:cNvPr id="42" name="図 4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65" y="2163282"/>
            <a:ext cx="3111146" cy="2823808"/>
          </a:xfrm>
          <a:prstGeom prst="rect">
            <a:avLst/>
          </a:prstGeom>
          <a:noFill/>
        </p:spPr>
      </p:pic>
      <p:pic>
        <p:nvPicPr>
          <p:cNvPr id="43" name="図 4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41" y="2163282"/>
            <a:ext cx="2320077" cy="2996677"/>
          </a:xfrm>
          <a:prstGeom prst="rect">
            <a:avLst/>
          </a:prstGeom>
          <a:noFill/>
        </p:spPr>
      </p:pic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xmlns="" id="{D3747626-4F83-45E1-A19F-4DB5E85F2473}"/>
              </a:ext>
            </a:extLst>
          </p:cNvPr>
          <p:cNvSpPr txBox="1"/>
          <p:nvPr/>
        </p:nvSpPr>
        <p:spPr>
          <a:xfrm>
            <a:off x="2828712" y="5216779"/>
            <a:ext cx="2069797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  <a:spcAft>
                <a:spcPts val="0"/>
              </a:spcAft>
            </a:pPr>
            <a:r>
              <a:rPr lang="ja-JP" altLang="en-US" sz="1050" kern="100">
                <a:latin typeface="+mn-ea"/>
                <a:cs typeface="Times New Roman" panose="02020603050405020304" pitchFamily="18" charset="0"/>
              </a:rPr>
              <a:t>カスリーン台風の進路と天気図</a:t>
            </a:r>
            <a:endParaRPr lang="ja-JP" altLang="ja-JP" sz="1050" kern="100" dirty="0">
              <a:latin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249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30BD3C7C-ACC4-4CB2-9391-0B98A186DE26}"/>
              </a:ext>
            </a:extLst>
          </p:cNvPr>
          <p:cNvSpPr/>
          <p:nvPr/>
        </p:nvSpPr>
        <p:spPr>
          <a:xfrm>
            <a:off x="0" y="0"/>
            <a:ext cx="9906000" cy="545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BE8662B4-A59A-4F0F-B26F-715FBF60DCA3}"/>
              </a:ext>
            </a:extLst>
          </p:cNvPr>
          <p:cNvSpPr txBox="1"/>
          <p:nvPr/>
        </p:nvSpPr>
        <p:spPr>
          <a:xfrm>
            <a:off x="813132" y="84271"/>
            <a:ext cx="8279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群馬県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板倉町立小学校　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防災教育学習指導計画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(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案</a:t>
            </a:r>
            <a:r>
              <a:rPr kumimoji="1" lang="en-US" altLang="ja-JP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)</a:t>
            </a:r>
            <a:r>
              <a:rPr kumimoji="1"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　</a:t>
            </a:r>
            <a:r>
              <a:rPr lang="ja-JP" altLang="en-US" sz="2000" b="1" dirty="0">
                <a:solidFill>
                  <a:schemeClr val="bg1"/>
                </a:solidFill>
                <a:latin typeface="HGS教科書体" panose="02020600000000000000" pitchFamily="18" charset="-128"/>
                <a:ea typeface="HGS教科書体" panose="02020600000000000000" pitchFamily="18" charset="-128"/>
              </a:rPr>
              <a:t>解説編　図面集</a:t>
            </a:r>
            <a:endParaRPr kumimoji="1" lang="ja-JP" altLang="en-US" sz="2000" b="1" dirty="0">
              <a:solidFill>
                <a:schemeClr val="bg1"/>
              </a:solidFill>
              <a:latin typeface="HGS教科書体" panose="02020600000000000000" pitchFamily="18" charset="-128"/>
              <a:ea typeface="HGS教科書体" panose="02020600000000000000" pitchFamily="18" charset="-128"/>
            </a:endParaRPr>
          </a:p>
        </p:txBody>
      </p:sp>
      <p:sp>
        <p:nvSpPr>
          <p:cNvPr id="29" name="テキスト ボックス 2">
            <a:extLst>
              <a:ext uri="{FF2B5EF4-FFF2-40B4-BE49-F238E27FC236}">
                <a16:creationId xmlns:a16="http://schemas.microsoft.com/office/drawing/2014/main" xmlns="" id="{750122D5-45E6-4B9D-B7B6-3E059EE03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3145" y="6333267"/>
            <a:ext cx="4443730" cy="55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※出典：関東地方整備局利根川上流河川事務所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HP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http://www.ktr.mlit.go.jp/tonejo/tonejo00189.html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46685" indent="121285" algn="r">
              <a:lnSpc>
                <a:spcPts val="1200"/>
              </a:lnSpc>
              <a:spcAft>
                <a:spcPts val="0"/>
              </a:spcAft>
            </a:pP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http://www.ktr.mlit.go.jp/ktr_content/content/000669685.pdf</a:t>
            </a:r>
            <a:r>
              <a:rPr lang="ja-JP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10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41" name="表 40">
            <a:extLst>
              <a:ext uri="{FF2B5EF4-FFF2-40B4-BE49-F238E27FC236}">
                <a16:creationId xmlns:a16="http://schemas.microsoft.com/office/drawing/2014/main" xmlns="" id="{5E579C1E-5032-407F-B23C-8E651BE8B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5746104"/>
              </p:ext>
            </p:extLst>
          </p:nvPr>
        </p:nvGraphicFramePr>
        <p:xfrm>
          <a:off x="183659" y="686585"/>
          <a:ext cx="4402666" cy="1006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500">
                  <a:extLst>
                    <a:ext uri="{9D8B030D-6E8A-4147-A177-3AD203B41FA5}">
                      <a16:colId xmlns:a16="http://schemas.microsoft.com/office/drawing/2014/main" xmlns="" val="1295237371"/>
                    </a:ext>
                  </a:extLst>
                </a:gridCol>
                <a:gridCol w="3450166">
                  <a:extLst>
                    <a:ext uri="{9D8B030D-6E8A-4147-A177-3AD203B41FA5}">
                      <a16:colId xmlns:a16="http://schemas.microsoft.com/office/drawing/2014/main" xmlns="" val="1877838156"/>
                    </a:ext>
                  </a:extLst>
                </a:gridCol>
              </a:tblGrid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掲載ページ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2119303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大項目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2.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身近な利根川の洪水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335105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</a:rPr>
                        <a:t>項目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2.3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近年の洪水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4741792"/>
                  </a:ext>
                </a:extLst>
              </a:tr>
              <a:tr h="251534">
                <a:tc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2.3.1  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平成</a:t>
                      </a:r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27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年</a:t>
                      </a:r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9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月台風</a:t>
                      </a:r>
                      <a:r>
                        <a:rPr kumimoji="1" lang="en-US" altLang="ja-JP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18</a:t>
                      </a:r>
                      <a:r>
                        <a:rPr kumimoji="1" lang="ja-JP" altLang="en-US" sz="105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xmlns="" id="{D3747626-4F83-45E1-A19F-4DB5E85F2473}"/>
              </a:ext>
            </a:extLst>
          </p:cNvPr>
          <p:cNvSpPr txBox="1"/>
          <p:nvPr/>
        </p:nvSpPr>
        <p:spPr>
          <a:xfrm>
            <a:off x="888579" y="5320067"/>
            <a:ext cx="2608406" cy="2649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  <a:spcAft>
                <a:spcPts val="0"/>
              </a:spcAft>
            </a:pPr>
            <a:r>
              <a:rPr lang="ja-JP" altLang="ja-JP" sz="1050" dirty="0"/>
              <a:t>利根川上流管内の洪水調節池と排水機場</a:t>
            </a:r>
            <a:endParaRPr lang="ja-JP" altLang="ja-JP" sz="1050" kern="100" dirty="0">
              <a:latin typeface="+mn-ea"/>
              <a:cs typeface="Times New Roman" panose="02020603050405020304" pitchFamily="18" charset="0"/>
            </a:endParaRPr>
          </a:p>
        </p:txBody>
      </p:sp>
      <p:grpSp>
        <p:nvGrpSpPr>
          <p:cNvPr id="55" name="グループ化 54"/>
          <p:cNvGrpSpPr/>
          <p:nvPr/>
        </p:nvGrpSpPr>
        <p:grpSpPr>
          <a:xfrm>
            <a:off x="207567" y="2051204"/>
            <a:ext cx="4558516" cy="3296375"/>
            <a:chOff x="0" y="0"/>
            <a:chExt cx="5942880" cy="4297362"/>
          </a:xfrm>
        </p:grpSpPr>
        <p:grpSp>
          <p:nvGrpSpPr>
            <p:cNvPr id="56" name="グループ化 55"/>
            <p:cNvGrpSpPr/>
            <p:nvPr/>
          </p:nvGrpSpPr>
          <p:grpSpPr>
            <a:xfrm>
              <a:off x="0" y="43962"/>
              <a:ext cx="5942880" cy="4253400"/>
              <a:chOff x="0" y="0"/>
              <a:chExt cx="5942993" cy="4253230"/>
            </a:xfrm>
          </p:grpSpPr>
          <p:pic>
            <p:nvPicPr>
              <p:cNvPr id="59" name="図 5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5878195" cy="4253230"/>
              </a:xfrm>
              <a:prstGeom prst="rect">
                <a:avLst/>
              </a:prstGeom>
            </p:spPr>
          </p:pic>
          <p:sp>
            <p:nvSpPr>
              <p:cNvPr id="60" name="楕円 26"/>
              <p:cNvSpPr/>
              <p:nvPr/>
            </p:nvSpPr>
            <p:spPr>
              <a:xfrm>
                <a:off x="2011680" y="31806"/>
                <a:ext cx="1152939" cy="1152939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ja-JP" altLang="en-US"/>
              </a:p>
            </p:txBody>
          </p:sp>
          <p:sp>
            <p:nvSpPr>
              <p:cNvPr id="61" name="楕円 27"/>
              <p:cNvSpPr/>
              <p:nvPr/>
            </p:nvSpPr>
            <p:spPr>
              <a:xfrm rot="20050382">
                <a:off x="4228437" y="2544418"/>
                <a:ext cx="393700" cy="611505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ja-JP" altLang="en-US"/>
              </a:p>
            </p:txBody>
          </p:sp>
          <p:sp>
            <p:nvSpPr>
              <p:cNvPr id="62" name="楕円 28"/>
              <p:cNvSpPr/>
              <p:nvPr/>
            </p:nvSpPr>
            <p:spPr>
              <a:xfrm rot="1810744">
                <a:off x="4683318" y="3251918"/>
                <a:ext cx="763711" cy="310101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ja-JP" altLang="en-US"/>
              </a:p>
            </p:txBody>
          </p:sp>
          <p:sp>
            <p:nvSpPr>
              <p:cNvPr id="63" name="楕円 29"/>
              <p:cNvSpPr/>
              <p:nvPr/>
            </p:nvSpPr>
            <p:spPr>
              <a:xfrm rot="1810744">
                <a:off x="4436828" y="3528557"/>
                <a:ext cx="917247" cy="310101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ja-JP" altLang="en-US"/>
              </a:p>
            </p:txBody>
          </p:sp>
          <p:sp>
            <p:nvSpPr>
              <p:cNvPr id="64" name="テキスト ボックス 2"/>
              <p:cNvSpPr txBox="1">
                <a:spLocks noChangeArrowheads="1"/>
              </p:cNvSpPr>
              <p:nvPr/>
            </p:nvSpPr>
            <p:spPr bwMode="auto">
              <a:xfrm>
                <a:off x="3053301" y="151075"/>
                <a:ext cx="1191895" cy="3213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ja-JP" sz="900" kern="100">
                    <a:solidFill>
                      <a:srgbClr val="FF0000"/>
                    </a:solidFill>
                    <a:effectLst/>
                    <a:latin typeface="ＭＳ 明朝" panose="02020609040205080304" pitchFamily="17" charset="-128"/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渡良瀬遊水地</a:t>
                </a:r>
                <a:endParaRPr lang="ja-JP" sz="1100" kern="100"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テキスト ボックス 2"/>
              <p:cNvSpPr txBox="1">
                <a:spLocks noChangeArrowheads="1"/>
              </p:cNvSpPr>
              <p:nvPr/>
            </p:nvSpPr>
            <p:spPr bwMode="auto">
              <a:xfrm>
                <a:off x="4214191" y="2297927"/>
                <a:ext cx="1191895" cy="3213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ja-JP" sz="900" kern="100">
                    <a:solidFill>
                      <a:srgbClr val="FF0000"/>
                    </a:solidFill>
                    <a:effectLst/>
                    <a:latin typeface="ＭＳ 明朝" panose="02020609040205080304" pitchFamily="17" charset="-128"/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菅生調節池</a:t>
                </a:r>
                <a:endParaRPr lang="ja-JP" sz="1100" kern="100"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テキスト ボックス 2"/>
              <p:cNvSpPr txBox="1">
                <a:spLocks noChangeArrowheads="1"/>
              </p:cNvSpPr>
              <p:nvPr/>
            </p:nvSpPr>
            <p:spPr bwMode="auto">
              <a:xfrm>
                <a:off x="4953663" y="2989691"/>
                <a:ext cx="989330" cy="3213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ja-JP" sz="900" kern="100">
                    <a:solidFill>
                      <a:srgbClr val="FF0000"/>
                    </a:solidFill>
                    <a:effectLst/>
                    <a:latin typeface="ＭＳ 明朝" panose="02020609040205080304" pitchFamily="17" charset="-128"/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稲戸井調節池</a:t>
                </a:r>
                <a:endParaRPr lang="ja-JP" sz="1100" kern="100"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67" name="テキスト ボックス 2"/>
              <p:cNvSpPr txBox="1">
                <a:spLocks noChangeArrowheads="1"/>
              </p:cNvSpPr>
              <p:nvPr/>
            </p:nvSpPr>
            <p:spPr bwMode="auto">
              <a:xfrm>
                <a:off x="3840480" y="3546282"/>
                <a:ext cx="989330" cy="3213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ja-JP" sz="900" kern="100">
                    <a:solidFill>
                      <a:srgbClr val="FF0000"/>
                    </a:solidFill>
                    <a:effectLst/>
                    <a:latin typeface="ＭＳ 明朝" panose="02020609040205080304" pitchFamily="17" charset="-128"/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田中調節池</a:t>
                </a:r>
                <a:endParaRPr lang="ja-JP" sz="1100" kern="100"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7" name="楕円 26"/>
            <p:cNvSpPr/>
            <p:nvPr/>
          </p:nvSpPr>
          <p:spPr>
            <a:xfrm>
              <a:off x="457200" y="0"/>
              <a:ext cx="2156113" cy="1293963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ysDash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/>
            </a:p>
          </p:txBody>
        </p:sp>
        <p:sp>
          <p:nvSpPr>
            <p:cNvPr id="58" name="テキスト ボックス 7"/>
            <p:cNvSpPr txBox="1"/>
            <p:nvPr/>
          </p:nvSpPr>
          <p:spPr>
            <a:xfrm>
              <a:off x="1037492" y="1266092"/>
              <a:ext cx="707366" cy="30192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ja-JP" sz="900" kern="100">
                  <a:solidFill>
                    <a:srgbClr val="FF0000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  <a:cs typeface="Times New Roman" panose="02020603050405020304" pitchFamily="18" charset="0"/>
                </a:rPr>
                <a:t>排水機場</a:t>
              </a:r>
              <a:endParaRPr lang="ja-JP" sz="11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xmlns="" id="{D3747626-4F83-45E1-A19F-4DB5E85F2473}"/>
              </a:ext>
            </a:extLst>
          </p:cNvPr>
          <p:cNvSpPr txBox="1"/>
          <p:nvPr/>
        </p:nvSpPr>
        <p:spPr>
          <a:xfrm>
            <a:off x="6635331" y="2937716"/>
            <a:ext cx="857927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  <a:spcAft>
                <a:spcPts val="0"/>
              </a:spcAft>
            </a:pPr>
            <a:r>
              <a:rPr lang="ja-JP" altLang="en-US" sz="1050" kern="100" dirty="0">
                <a:latin typeface="+mn-ea"/>
                <a:cs typeface="Times New Roman" panose="02020603050405020304" pitchFamily="18" charset="0"/>
              </a:rPr>
              <a:t>菅生調節池</a:t>
            </a: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xmlns="" id="{D3747626-4F83-45E1-A19F-4DB5E85F2473}"/>
              </a:ext>
            </a:extLst>
          </p:cNvPr>
          <p:cNvSpPr txBox="1"/>
          <p:nvPr/>
        </p:nvSpPr>
        <p:spPr>
          <a:xfrm>
            <a:off x="6725008" y="5239681"/>
            <a:ext cx="992579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  <a:spcAft>
                <a:spcPts val="0"/>
              </a:spcAft>
            </a:pPr>
            <a:r>
              <a:rPr lang="zh-TW" altLang="en-US" sz="1050" kern="100" dirty="0">
                <a:latin typeface="+mn-ea"/>
                <a:cs typeface="Times New Roman" panose="02020603050405020304" pitchFamily="18" charset="0"/>
              </a:rPr>
              <a:t>渡良瀬遊水地</a:t>
            </a:r>
            <a:endParaRPr lang="ja-JP" altLang="ja-JP" sz="1050" kern="100" dirty="0">
              <a:latin typeface="+mn-ea"/>
              <a:cs typeface="Times New Roman" panose="02020603050405020304" pitchFamily="18" charset="0"/>
            </a:endParaRPr>
          </a:p>
        </p:txBody>
      </p:sp>
      <p:grpSp>
        <p:nvGrpSpPr>
          <p:cNvPr id="70" name="グループ化 69"/>
          <p:cNvGrpSpPr/>
          <p:nvPr/>
        </p:nvGrpSpPr>
        <p:grpSpPr>
          <a:xfrm>
            <a:off x="5829558" y="1147651"/>
            <a:ext cx="2629535" cy="1835150"/>
            <a:chOff x="3767953" y="731776"/>
            <a:chExt cx="2629535" cy="1835150"/>
          </a:xfrm>
        </p:grpSpPr>
        <p:pic>
          <p:nvPicPr>
            <p:cNvPr id="71" name="図 70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7953" y="731776"/>
              <a:ext cx="2629535" cy="1835150"/>
            </a:xfrm>
            <a:prstGeom prst="rect">
              <a:avLst/>
            </a:prstGeom>
          </p:spPr>
        </p:pic>
        <p:sp>
          <p:nvSpPr>
            <p:cNvPr id="72" name="テキスト ボックス 14"/>
            <p:cNvSpPr txBox="1"/>
            <p:nvPr/>
          </p:nvSpPr>
          <p:spPr>
            <a:xfrm rot="20420258">
              <a:off x="4150223" y="1415036"/>
              <a:ext cx="342265" cy="853440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ts val="1200"/>
                </a:lnSpc>
                <a:spcAft>
                  <a:spcPts val="0"/>
                </a:spcAft>
              </a:pPr>
              <a:r>
                <a:rPr lang="ja-JP" sz="1000" kern="100">
                  <a:solidFill>
                    <a:srgbClr val="FFFF00"/>
                  </a:solidFill>
                  <a:effectLst/>
                  <a:latin typeface="ＭＳ 明朝" panose="02020609040205080304" pitchFamily="17" charset="-128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利根川</a:t>
              </a:r>
              <a:endParaRPr lang="ja-JP" sz="11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endParaRPr>
            </a:p>
          </p:txBody>
        </p:sp>
        <p:cxnSp>
          <p:nvCxnSpPr>
            <p:cNvPr id="73" name="直線矢印コネクタ 72"/>
            <p:cNvCxnSpPr/>
            <p:nvPr/>
          </p:nvCxnSpPr>
          <p:spPr>
            <a:xfrm>
              <a:off x="4345803" y="2080516"/>
              <a:ext cx="156845" cy="332740"/>
            </a:xfrm>
            <a:prstGeom prst="straightConnector1">
              <a:avLst/>
            </a:prstGeom>
            <a:noFill/>
            <a:ln w="25400" cap="flat" cmpd="sng" algn="ctr">
              <a:solidFill>
                <a:srgbClr val="FFFF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74" name="テキスト ボックス 16"/>
            <p:cNvSpPr txBox="1"/>
            <p:nvPr/>
          </p:nvSpPr>
          <p:spPr>
            <a:xfrm>
              <a:off x="4553448" y="1161671"/>
              <a:ext cx="949428" cy="264160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ts val="1200"/>
                </a:lnSpc>
                <a:spcAft>
                  <a:spcPts val="0"/>
                </a:spcAft>
              </a:pPr>
              <a:r>
                <a:rPr lang="ja-JP" sz="1000" kern="100" dirty="0">
                  <a:solidFill>
                    <a:srgbClr val="FFFF00"/>
                  </a:solidFill>
                  <a:effectLst/>
                  <a:latin typeface="ＭＳ 明朝" panose="02020609040205080304" pitchFamily="17" charset="-128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菅生調節池地</a:t>
              </a:r>
              <a:endParaRPr lang="ja-JP" sz="11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5" name="グループ化 74"/>
          <p:cNvGrpSpPr/>
          <p:nvPr/>
        </p:nvGrpSpPr>
        <p:grpSpPr>
          <a:xfrm>
            <a:off x="5844618" y="3404531"/>
            <a:ext cx="2753360" cy="1835150"/>
            <a:chOff x="6564493" y="731776"/>
            <a:chExt cx="2753360" cy="1835150"/>
          </a:xfrm>
        </p:grpSpPr>
        <p:grpSp>
          <p:nvGrpSpPr>
            <p:cNvPr id="76" name="グループ化 75"/>
            <p:cNvGrpSpPr/>
            <p:nvPr/>
          </p:nvGrpSpPr>
          <p:grpSpPr>
            <a:xfrm>
              <a:off x="6564493" y="731776"/>
              <a:ext cx="2753360" cy="1835150"/>
              <a:chOff x="0" y="0"/>
              <a:chExt cx="3163570" cy="2108200"/>
            </a:xfrm>
          </p:grpSpPr>
          <p:pic>
            <p:nvPicPr>
              <p:cNvPr id="78" name="図 7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3163570" cy="21082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9" name="テキスト ボックス 26"/>
              <p:cNvSpPr txBox="1"/>
              <p:nvPr/>
            </p:nvSpPr>
            <p:spPr>
              <a:xfrm rot="20420258">
                <a:off x="1853014" y="829389"/>
                <a:ext cx="393701" cy="980692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just">
                  <a:lnSpc>
                    <a:spcPts val="1200"/>
                  </a:lnSpc>
                  <a:spcAft>
                    <a:spcPts val="0"/>
                  </a:spcAft>
                </a:pPr>
                <a:r>
                  <a:rPr lang="ja-JP" sz="1000" kern="100" dirty="0">
                    <a:solidFill>
                      <a:srgbClr val="FFFF00"/>
                    </a:solidFill>
                    <a:effectLst/>
                    <a:latin typeface="ＭＳ 明朝" panose="02020609040205080304" pitchFamily="17" charset="-128"/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渡良瀬川</a:t>
                </a:r>
                <a:endParaRPr lang="ja-JP" sz="1100" kern="100" dirty="0"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80" name="直線矢印コネクタ 79"/>
              <p:cNvCxnSpPr/>
              <p:nvPr/>
            </p:nvCxnSpPr>
            <p:spPr>
              <a:xfrm>
                <a:off x="2187324" y="1636506"/>
                <a:ext cx="79872" cy="382490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FFFF00"/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sp>
          <p:nvSpPr>
            <p:cNvPr id="77" name="テキスト ボックス 17"/>
            <p:cNvSpPr txBox="1"/>
            <p:nvPr/>
          </p:nvSpPr>
          <p:spPr>
            <a:xfrm>
              <a:off x="7182983" y="1188326"/>
              <a:ext cx="1060450" cy="264160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ts val="1200"/>
                </a:lnSpc>
                <a:spcAft>
                  <a:spcPts val="0"/>
                </a:spcAft>
              </a:pPr>
              <a:r>
                <a:rPr lang="ja-JP" sz="1000" kern="100" dirty="0">
                  <a:solidFill>
                    <a:srgbClr val="FFFF00"/>
                  </a:solidFill>
                  <a:effectLst/>
                  <a:latin typeface="ＭＳ 明朝" panose="02020609040205080304" pitchFamily="17" charset="-128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渡良瀬遊水地</a:t>
              </a:r>
              <a:endParaRPr lang="ja-JP" sz="11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11846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2970</Words>
  <Application>Microsoft Office PowerPoint</Application>
  <PresentationFormat>A4 210 x 297 mm</PresentationFormat>
  <Paragraphs>647</Paragraphs>
  <Slides>50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50</vt:i4>
      </vt:variant>
    </vt:vector>
  </HeadingPairs>
  <TitlesOfParts>
    <vt:vector size="66" baseType="lpstr">
      <vt:lpstr>HGS教科書体</vt:lpstr>
      <vt:lpstr>HG丸ｺﾞｼｯｸM-PRO</vt:lpstr>
      <vt:lpstr>HG創英角ｺﾞｼｯｸUB</vt:lpstr>
      <vt:lpstr>Meiryo UI</vt:lpstr>
      <vt:lpstr>ＭＳ ゴシック</vt:lpstr>
      <vt:lpstr>ＭＳ 明朝</vt:lpstr>
      <vt:lpstr>新細明體</vt:lpstr>
      <vt:lpstr>メイリオ</vt:lpstr>
      <vt:lpstr>游ゴシック</vt:lpstr>
      <vt:lpstr>游ゴシック Light</vt:lpstr>
      <vt:lpstr>游明朝</vt:lpstr>
      <vt:lpstr>Arial</vt:lpstr>
      <vt:lpstr>Calibri</vt:lpstr>
      <vt:lpstr>Calibri Light</vt:lpstr>
      <vt:lpstr>Times New Roman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2020-08-25T02:28:00Z</dcterms:created>
  <dcterms:modified xsi:type="dcterms:W3CDTF">2020-08-25T02:28:09Z</dcterms:modified>
</cp:coreProperties>
</file>