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sldIdLst>
    <p:sldId id="256" r:id="rId2"/>
    <p:sldId id="257" r:id="rId3"/>
  </p:sldIdLst>
  <p:sldSz cx="15119350" cy="10691813"/>
  <p:notesSz cx="6735763" cy="9866313"/>
  <p:defaultTextStyle>
    <a:defPPr>
      <a:defRPr lang="ja-JP"/>
    </a:defPPr>
    <a:lvl1pPr marL="0" algn="l" defTabSz="1407511" rtl="0" eaLnBrk="1" latinLnBrk="0" hangingPunct="1">
      <a:defRPr kumimoji="1" sz="2770" kern="1200">
        <a:solidFill>
          <a:schemeClr val="tx1"/>
        </a:solidFill>
        <a:latin typeface="+mn-lt"/>
        <a:ea typeface="+mn-ea"/>
        <a:cs typeface="+mn-cs"/>
      </a:defRPr>
    </a:lvl1pPr>
    <a:lvl2pPr marL="703755" algn="l" defTabSz="1407511" rtl="0" eaLnBrk="1" latinLnBrk="0" hangingPunct="1">
      <a:defRPr kumimoji="1" sz="2770" kern="1200">
        <a:solidFill>
          <a:schemeClr val="tx1"/>
        </a:solidFill>
        <a:latin typeface="+mn-lt"/>
        <a:ea typeface="+mn-ea"/>
        <a:cs typeface="+mn-cs"/>
      </a:defRPr>
    </a:lvl2pPr>
    <a:lvl3pPr marL="1407511" algn="l" defTabSz="1407511" rtl="0" eaLnBrk="1" latinLnBrk="0" hangingPunct="1">
      <a:defRPr kumimoji="1" sz="2770" kern="1200">
        <a:solidFill>
          <a:schemeClr val="tx1"/>
        </a:solidFill>
        <a:latin typeface="+mn-lt"/>
        <a:ea typeface="+mn-ea"/>
        <a:cs typeface="+mn-cs"/>
      </a:defRPr>
    </a:lvl3pPr>
    <a:lvl4pPr marL="2111268" algn="l" defTabSz="1407511" rtl="0" eaLnBrk="1" latinLnBrk="0" hangingPunct="1">
      <a:defRPr kumimoji="1" sz="2770" kern="1200">
        <a:solidFill>
          <a:schemeClr val="tx1"/>
        </a:solidFill>
        <a:latin typeface="+mn-lt"/>
        <a:ea typeface="+mn-ea"/>
        <a:cs typeface="+mn-cs"/>
      </a:defRPr>
    </a:lvl4pPr>
    <a:lvl5pPr marL="2815023" algn="l" defTabSz="1407511" rtl="0" eaLnBrk="1" latinLnBrk="0" hangingPunct="1">
      <a:defRPr kumimoji="1" sz="2770" kern="1200">
        <a:solidFill>
          <a:schemeClr val="tx1"/>
        </a:solidFill>
        <a:latin typeface="+mn-lt"/>
        <a:ea typeface="+mn-ea"/>
        <a:cs typeface="+mn-cs"/>
      </a:defRPr>
    </a:lvl5pPr>
    <a:lvl6pPr marL="3518780" algn="l" defTabSz="1407511" rtl="0" eaLnBrk="1" latinLnBrk="0" hangingPunct="1">
      <a:defRPr kumimoji="1" sz="2770" kern="1200">
        <a:solidFill>
          <a:schemeClr val="tx1"/>
        </a:solidFill>
        <a:latin typeface="+mn-lt"/>
        <a:ea typeface="+mn-ea"/>
        <a:cs typeface="+mn-cs"/>
      </a:defRPr>
    </a:lvl6pPr>
    <a:lvl7pPr marL="4222535" algn="l" defTabSz="1407511" rtl="0" eaLnBrk="1" latinLnBrk="0" hangingPunct="1">
      <a:defRPr kumimoji="1" sz="2770" kern="1200">
        <a:solidFill>
          <a:schemeClr val="tx1"/>
        </a:solidFill>
        <a:latin typeface="+mn-lt"/>
        <a:ea typeface="+mn-ea"/>
        <a:cs typeface="+mn-cs"/>
      </a:defRPr>
    </a:lvl7pPr>
    <a:lvl8pPr marL="4926291" algn="l" defTabSz="1407511" rtl="0" eaLnBrk="1" latinLnBrk="0" hangingPunct="1">
      <a:defRPr kumimoji="1" sz="2770" kern="1200">
        <a:solidFill>
          <a:schemeClr val="tx1"/>
        </a:solidFill>
        <a:latin typeface="+mn-lt"/>
        <a:ea typeface="+mn-ea"/>
        <a:cs typeface="+mn-cs"/>
      </a:defRPr>
    </a:lvl8pPr>
    <a:lvl9pPr marL="5630047" algn="l" defTabSz="1407511" rtl="0" eaLnBrk="1" latinLnBrk="0" hangingPunct="1">
      <a:defRPr kumimoji="1" sz="277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5" d="100"/>
          <a:sy n="75" d="100"/>
        </p:scale>
        <p:origin x="12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8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38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897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3072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757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678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73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799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038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5706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2538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569DF-FE22-4EDC-BC4C-6242264884B4}" type="datetimeFigureOut">
              <a:rPr kumimoji="1" lang="ja-JP" altLang="en-US" smtClean="0"/>
              <a:t>2020/8/25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1284F-F5C9-460D-8D7D-333A1D4E5C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045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xmlns="" id="{D6BE4A73-A36D-4F11-B1D7-0DB7A85AA6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291" y="3999967"/>
            <a:ext cx="5676491" cy="3781962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431804" y="2315551"/>
            <a:ext cx="14255749" cy="6570667"/>
          </a:xfrm>
          <a:prstGeom prst="rect">
            <a:avLst/>
          </a:prstGeom>
          <a:noFill/>
          <a:ln w="7620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793"/>
          </a:p>
        </p:txBody>
      </p:sp>
      <p:sp>
        <p:nvSpPr>
          <p:cNvPr id="20" name="正方形/長方形 19"/>
          <p:cNvSpPr/>
          <p:nvPr/>
        </p:nvSpPr>
        <p:spPr>
          <a:xfrm>
            <a:off x="399435" y="8853917"/>
            <a:ext cx="14328000" cy="142667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793"/>
          </a:p>
        </p:txBody>
      </p:sp>
      <p:sp>
        <p:nvSpPr>
          <p:cNvPr id="13" name="正方形/長方形 12"/>
          <p:cNvSpPr/>
          <p:nvPr/>
        </p:nvSpPr>
        <p:spPr>
          <a:xfrm>
            <a:off x="399435" y="411230"/>
            <a:ext cx="14328000" cy="190432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793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77661" y="1104148"/>
            <a:ext cx="4964821" cy="950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392" b="1" dirty="0"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群馬県板倉町立小学校</a:t>
            </a:r>
            <a:endParaRPr lang="en-US" altLang="ja-JP" sz="2392" b="1" dirty="0">
              <a:solidFill>
                <a:schemeClr val="bg1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lang="ja-JP" altLang="en-US" sz="3187" b="1" dirty="0"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防災教育学習指導計画</a:t>
            </a:r>
            <a:r>
              <a:rPr lang="en-US" altLang="ja-JP" sz="3187" b="1" dirty="0"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(</a:t>
            </a:r>
            <a:r>
              <a:rPr lang="ja-JP" altLang="en-US" sz="3187" b="1" dirty="0"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案</a:t>
            </a:r>
            <a:r>
              <a:rPr lang="en-US" altLang="ja-JP" sz="3187" b="1" dirty="0"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rPr>
              <a:t>)</a:t>
            </a:r>
            <a:endParaRPr lang="ja-JP" altLang="en-US" sz="3187" b="1" dirty="0">
              <a:solidFill>
                <a:schemeClr val="bg1"/>
              </a:solidFill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142348" y="2836900"/>
            <a:ext cx="4474302" cy="521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788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自然災害からくらしを守る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32254" y="2564419"/>
            <a:ext cx="643125" cy="3682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793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単元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142344" y="3343090"/>
            <a:ext cx="3393878" cy="3682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793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【</a:t>
            </a:r>
            <a:r>
              <a:rPr lang="ja-JP" altLang="en-US" sz="1793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小学校　第４学年　社会科</a:t>
            </a:r>
            <a:r>
              <a:rPr lang="en-US" altLang="ja-JP" sz="1793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】</a:t>
            </a:r>
            <a:endParaRPr lang="ja-JP" altLang="en-US" sz="1793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pic>
        <p:nvPicPr>
          <p:cNvPr id="19" name="図 1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0366" y="5979106"/>
            <a:ext cx="2314104" cy="1766344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402" y="3990684"/>
            <a:ext cx="2358024" cy="1768518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9497997" y="5656695"/>
            <a:ext cx="2358023" cy="261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9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大高島河川防災ステーション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123708" y="7735117"/>
            <a:ext cx="4610204" cy="261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9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令和元年東日本台風</a:t>
            </a:r>
            <a:r>
              <a:rPr lang="en-US" altLang="ja-JP" sz="109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(</a:t>
            </a:r>
            <a:r>
              <a:rPr lang="ja-JP" altLang="en-US" sz="109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台風</a:t>
            </a:r>
            <a:r>
              <a:rPr lang="en-US" altLang="ja-JP" sz="109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19</a:t>
            </a:r>
            <a:r>
              <a:rPr lang="ja-JP" altLang="en-US" sz="109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号</a:t>
            </a:r>
            <a:r>
              <a:rPr lang="en-US" altLang="ja-JP" sz="109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)</a:t>
            </a:r>
            <a:r>
              <a:rPr lang="ja-JP" altLang="en-US" sz="109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による出水時の渡良瀬遊水地付近の状況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545092" y="7653297"/>
            <a:ext cx="2113203" cy="261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9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rPr>
              <a:t>排水ポンプ車による排水状況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DE3247B8-B84D-4CC7-943F-7D77F70FD9FF}"/>
              </a:ext>
            </a:extLst>
          </p:cNvPr>
          <p:cNvSpPr txBox="1"/>
          <p:nvPr/>
        </p:nvSpPr>
        <p:spPr>
          <a:xfrm>
            <a:off x="5788032" y="5108622"/>
            <a:ext cx="1110073" cy="261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762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教科書体" panose="02020600000000000000" pitchFamily="18" charset="-128"/>
                <a:ea typeface="HGP教科書体" panose="02020600000000000000" pitchFamily="18" charset="-128"/>
              </a:defRPr>
            </a:lvl1pPr>
          </a:lstStyle>
          <a:p>
            <a:r>
              <a:rPr lang="ja-JP" altLang="en-US" sz="1097" dirty="0">
                <a:solidFill>
                  <a:schemeClr val="bg1"/>
                </a:solidFill>
              </a:rPr>
              <a:t>渡良瀬遊水地</a:t>
            </a: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xmlns="" id="{C2AC800E-B604-4C03-A619-D1A1EC21A077}"/>
              </a:ext>
            </a:extLst>
          </p:cNvPr>
          <p:cNvCxnSpPr>
            <a:cxnSpLocks/>
          </p:cNvCxnSpPr>
          <p:nvPr/>
        </p:nvCxnSpPr>
        <p:spPr>
          <a:xfrm flipH="1">
            <a:off x="6606483" y="6666883"/>
            <a:ext cx="101225" cy="281181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4022892" y="8979769"/>
            <a:ext cx="7073573" cy="1022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2800" b="1">
                <a:solidFill>
                  <a:srgbClr val="002060"/>
                </a:solidFill>
                <a:latin typeface="HGS教科書体" panose="02020600000000000000" pitchFamily="18" charset="-128"/>
                <a:ea typeface="HGS教科書体" panose="02020600000000000000" pitchFamily="18" charset="-128"/>
              </a:defRPr>
            </a:lvl1pPr>
          </a:lstStyle>
          <a:p>
            <a:pPr algn="ctr"/>
            <a:r>
              <a:rPr lang="ja-JP" altLang="en-US" sz="2015" dirty="0">
                <a:solidFill>
                  <a:schemeClr val="bg1"/>
                </a:solidFill>
              </a:rPr>
              <a:t>令和２年７月</a:t>
            </a:r>
            <a:endParaRPr lang="en-US" altLang="ja-JP" sz="2015" dirty="0">
              <a:solidFill>
                <a:schemeClr val="bg1"/>
              </a:solidFill>
            </a:endParaRPr>
          </a:p>
          <a:p>
            <a:pPr algn="ctr"/>
            <a:r>
              <a:rPr lang="ja-JP" altLang="en-US" sz="2015" dirty="0">
                <a:solidFill>
                  <a:schemeClr val="bg1"/>
                </a:solidFill>
              </a:rPr>
              <a:t>利根川上流域大規模氾濫に</a:t>
            </a:r>
            <a:endParaRPr lang="en-US" altLang="ja-JP" sz="2015" dirty="0">
              <a:solidFill>
                <a:schemeClr val="bg1"/>
              </a:solidFill>
            </a:endParaRPr>
          </a:p>
          <a:p>
            <a:pPr algn="ctr"/>
            <a:r>
              <a:rPr lang="ja-JP" altLang="en-US" sz="2015" dirty="0">
                <a:solidFill>
                  <a:schemeClr val="bg1"/>
                </a:solidFill>
              </a:rPr>
              <a:t>関する減災対策協議会</a:t>
            </a:r>
          </a:p>
        </p:txBody>
      </p:sp>
    </p:spTree>
    <p:extLst>
      <p:ext uri="{BB962C8B-B14F-4D97-AF65-F5344CB8AC3E}">
        <p14:creationId xmlns:p14="http://schemas.microsoft.com/office/powerpoint/2010/main" val="2205566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077649" y="2005376"/>
            <a:ext cx="11088000" cy="6795723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041649" y="2005376"/>
            <a:ext cx="11160000" cy="7674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963795" y="2179473"/>
            <a:ext cx="1257075" cy="521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788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目　次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620093"/>
              </p:ext>
            </p:extLst>
          </p:nvPr>
        </p:nvGraphicFramePr>
        <p:xfrm>
          <a:off x="2243598" y="2310340"/>
          <a:ext cx="10697471" cy="63598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18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5363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718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74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08742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3129"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１．</a:t>
                      </a: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経緯と目的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・・・・・・・・・・・・・・・・・・・・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1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3129"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２．</a:t>
                      </a: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教材観・指導観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・・・・・・・・・・・・・・・・・・・・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1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3129"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３．</a:t>
                      </a: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単元の目的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・・・・・・・・・・・・・・・・・・・・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1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3129"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４．</a:t>
                      </a: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指導計画（案）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・・・・・・・・・・・・・・・・・・・・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2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312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4.1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（</a:t>
                      </a:r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1/12</a:t>
                      </a:r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）自然災害から人々を守る活動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・・・・・・・・・・・・・・・・・・・・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3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312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4.2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（</a:t>
                      </a:r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2/12</a:t>
                      </a:r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）過去に起こった災害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・・・・・・・・・・・・・・・・・・・・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7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312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4.3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（</a:t>
                      </a:r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3/12</a:t>
                      </a:r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）わたしたちの楽校での災害に対する備え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・・・・・・・・・・・・・・・・・・・・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12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312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4.4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（</a:t>
                      </a:r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4/12</a:t>
                      </a:r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）板倉町での水害に対する備えを調べよう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・・・・・・・・・・・・・・・・・・・・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13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0312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4.5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（</a:t>
                      </a:r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5/12</a:t>
                      </a:r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）消防団や自主防災組織について調べよう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・・・・・・・・・・・・・・・・・・・・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15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0312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4.6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（</a:t>
                      </a:r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6/12</a:t>
                      </a:r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）水害が起こったら、国や県、町はどのようにするのかな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・・・・・・・・・・・・・・・・・・・・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16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0312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4.7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（</a:t>
                      </a:r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7/12</a:t>
                      </a:r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）災害が起こったとき自分でできることは何だろう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・・・・・・・・・・・・・・・・・・・・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19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03129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4.8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（</a:t>
                      </a:r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8</a:t>
                      </a:r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～</a:t>
                      </a:r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10/12</a:t>
                      </a:r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）防災体験ができる施設に行ってみよう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・・・・・・・・・・・・・・・・・・・・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21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50333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4.9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（</a:t>
                      </a:r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11</a:t>
                      </a:r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～</a:t>
                      </a:r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12/12</a:t>
                      </a:r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）</a:t>
                      </a:r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『</a:t>
                      </a:r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マイタイムライン</a:t>
                      </a:r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』</a:t>
                      </a:r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を作ってみよう</a:t>
                      </a: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・・・・・・・・・・・・・・・・・・・・</a:t>
                      </a:r>
                      <a:endParaRPr kumimoji="1" lang="en-US" altLang="ja-JP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  <a:p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>
                          <a:latin typeface="HGP教科書体" panose="02020600000000000000" pitchFamily="18" charset="-128"/>
                          <a:ea typeface="HGP教科書体" panose="02020600000000000000" pitchFamily="18" charset="-128"/>
                        </a:rPr>
                        <a:t>22</a:t>
                      </a:r>
                      <a:endParaRPr kumimoji="1" lang="ja-JP" altLang="en-US" sz="1800" dirty="0">
                        <a:latin typeface="HGP教科書体" panose="02020600000000000000" pitchFamily="18" charset="-128"/>
                        <a:ea typeface="HGP教科書体" panose="02020600000000000000" pitchFamily="18" charset="-128"/>
                      </a:endParaRPr>
                    </a:p>
                  </a:txBody>
                  <a:tcPr marL="131592" marR="131592" marT="65795" marB="65795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7399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480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HGP教科書体</vt:lpstr>
      <vt:lpstr>HGS教科書体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2020-08-25T01:58:27Z</dcterms:created>
  <dcterms:modified xsi:type="dcterms:W3CDTF">2020-08-25T01:58:41Z</dcterms:modified>
</cp:coreProperties>
</file>