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72185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62">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1" d="100"/>
          <a:sy n="91" d="100"/>
        </p:scale>
        <p:origin x="1158" y="-1566"/>
      </p:cViewPr>
      <p:guideLst>
        <p:guide orient="horz" pos="3062"/>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20077"/>
            <a:ext cx="5829300" cy="208389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509048"/>
            <a:ext cx="4800600" cy="248447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97457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424925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89326"/>
            <a:ext cx="1543050" cy="829507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89326"/>
            <a:ext cx="4514850" cy="829507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1757184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568070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247189"/>
            <a:ext cx="5829300" cy="1930867"/>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20536"/>
            <a:ext cx="5829300" cy="212665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364325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268433"/>
            <a:ext cx="3028950" cy="64159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268433"/>
            <a:ext cx="3028950" cy="64159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74858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76164"/>
            <a:ext cx="3030141" cy="9069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083086"/>
            <a:ext cx="3030141" cy="560131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176164"/>
            <a:ext cx="3031331" cy="9069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3083086"/>
            <a:ext cx="3031331" cy="560131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138107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2494284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291004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87074"/>
            <a:ext cx="2256235" cy="1647313"/>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87075"/>
            <a:ext cx="3833813" cy="829733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34388"/>
            <a:ext cx="2256235" cy="665001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27094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805296"/>
            <a:ext cx="4114800" cy="803404"/>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68665"/>
            <a:ext cx="4114800" cy="583311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1344216" y="7608700"/>
            <a:ext cx="4114800" cy="114096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4294046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89325"/>
            <a:ext cx="6172200" cy="1620308"/>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68433"/>
            <a:ext cx="6172200" cy="6415971"/>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010716"/>
            <a:ext cx="1600200" cy="517598"/>
          </a:xfrm>
          <a:prstGeom prst="rect">
            <a:avLst/>
          </a:prstGeom>
        </p:spPr>
        <p:txBody>
          <a:bodyPr vert="horz" lIns="91440" tIns="45720" rIns="91440" bIns="45720" rtlCol="0" anchor="ctr"/>
          <a:lstStyle>
            <a:lvl1pPr algn="l">
              <a:defRPr sz="1200">
                <a:solidFill>
                  <a:schemeClr val="tx1">
                    <a:tint val="75000"/>
                  </a:schemeClr>
                </a:solidFill>
              </a:defRPr>
            </a:lvl1p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3"/>
          </p:nvPr>
        </p:nvSpPr>
        <p:spPr>
          <a:xfrm>
            <a:off x="2343150" y="9010716"/>
            <a:ext cx="2171700" cy="51759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010716"/>
            <a:ext cx="1600200" cy="517598"/>
          </a:xfrm>
          <a:prstGeom prst="rect">
            <a:avLst/>
          </a:prstGeom>
        </p:spPr>
        <p:txBody>
          <a:bodyPr vert="horz" lIns="91440" tIns="45720" rIns="91440" bIns="45720" rtlCol="0" anchor="ctr"/>
          <a:lstStyle>
            <a:lvl1pPr algn="r">
              <a:defRPr sz="1200">
                <a:solidFill>
                  <a:schemeClr val="tx1">
                    <a:tint val="75000"/>
                  </a:schemeClr>
                </a:solidFill>
              </a:defRPr>
            </a:lvl1p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4021082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9000" y="0"/>
            <a:ext cx="6840000" cy="900000"/>
          </a:xfrm>
          <a:prstGeom prst="rect">
            <a:avLst/>
          </a:prstGeom>
          <a:ln/>
        </p:spPr>
        <p:style>
          <a:lnRef idx="0">
            <a:schemeClr val="accent1"/>
          </a:lnRef>
          <a:fillRef idx="3">
            <a:schemeClr val="accent1"/>
          </a:fillRef>
          <a:effectRef idx="3">
            <a:schemeClr val="accent1"/>
          </a:effectRef>
          <a:fontRef idx="minor">
            <a:schemeClr val="lt1"/>
          </a:fontRef>
        </p:style>
        <p:txBody>
          <a:bodyPr tIns="180000" bIns="36000" rtlCol="0" anchor="ctr"/>
          <a:lstStyle/>
          <a:p>
            <a:pPr algn="ctr"/>
            <a:r>
              <a:rPr kumimoji="1" lang="ja-JP" altLang="en-US" sz="2200" b="1" dirty="0">
                <a:latin typeface="メイリオ" panose="020B0604030504040204" pitchFamily="50" charset="-128"/>
                <a:ea typeface="メイリオ" panose="020B0604030504040204" pitchFamily="50" charset="-128"/>
                <a:cs typeface="メイリオ" panose="020B0604030504040204" pitchFamily="50" charset="-128"/>
              </a:rPr>
              <a:t>社会保険加入を進めるにあたって守るべき行動基準</a:t>
            </a:r>
            <a:endPar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p:cNvSpPr/>
          <p:nvPr/>
        </p:nvSpPr>
        <p:spPr>
          <a:xfrm>
            <a:off x="540000" y="1044000"/>
            <a:ext cx="6120000" cy="2448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108000" tIns="108000" rIns="108000" bIns="36000" rtlCol="0" anchor="t" anchorCtr="0"/>
          <a:lstStyle/>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１．工事を受注する際には施工に携わる作業員に係る法定福利費を適切に考慮し、</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ダンピング受注をしないこと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２．下請企業を選定する際には、法令上求められる適切な保険に加入していることを</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確認すること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３．施工する現場に携わる下請企業に対し、作業員を法令上求められる適切な保険に</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加入させることを求め、作業員が適切な保険に加入していることを確認すること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４．下請企業に対し、社会保険関係法令に関する正しい知識の普及に努め、下請指導</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ガイドラインに基づいた指導を行うこと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５．下請企業に対し、法定福利費を内訳明示した見積書の活用を促し、法定福利費相</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当額を適切に見込んだ金額で契約すること</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540000" y="3564000"/>
            <a:ext cx="6120000" cy="2952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108000" tIns="108000" rIns="108000" bIns="36000" rtlCol="0" anchor="t" anchorCtr="0"/>
          <a:lstStyle/>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６．工事を受注する際には必要な法定福利費の額を適切に積算して法定福利費を内訳</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明示した見積書を提出し、ダンピング受注をしないこと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７．労働者である社員と請負関係にある者を明確に区分し、雇用する社員については、</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法令に従って必要な保険に加入させること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８．（再下請に出す場合）下請企業を選定する際には、法令上求められる適切な保険</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に加入していることを確認すること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９．（再下請に出す場合）下請企業に対し、作業員を法令上求められる適切な保険に</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加入させることを求めること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2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（再下請に出す場合）下請企業に対し、社会保険関係法令に関する正しい知識の</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普及に努め、下請指導ガイドラインに基づいた指導を行うこと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2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（再下請に出す場合）下請企業に対し、法定福利費を内訳明示した見積書の活用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を促し、法定福利費相当額を適切に見込んだ金額で契約すること</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正方形/長方形 1"/>
          <p:cNvSpPr/>
          <p:nvPr/>
        </p:nvSpPr>
        <p:spPr>
          <a:xfrm>
            <a:off x="108000" y="1044000"/>
            <a:ext cx="432000" cy="2448000"/>
          </a:xfrm>
          <a:prstGeom prst="rect">
            <a:avLst/>
          </a:prstGeom>
          <a:ln/>
        </p:spPr>
        <p:style>
          <a:lnRef idx="0">
            <a:schemeClr val="accent1"/>
          </a:lnRef>
          <a:fillRef idx="3">
            <a:schemeClr val="accent1"/>
          </a:fillRef>
          <a:effectRef idx="3">
            <a:schemeClr val="accent1"/>
          </a:effectRef>
          <a:fontRef idx="minor">
            <a:schemeClr val="lt1"/>
          </a:fontRef>
        </p:style>
        <p:txBody>
          <a:bodyPr vert="eaVert" rtlCol="0" anchor="ctr"/>
          <a:lstStyle/>
          <a:p>
            <a:pPr algn="ctr"/>
            <a:r>
              <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元 請 企 業</a:t>
            </a:r>
          </a:p>
        </p:txBody>
      </p:sp>
      <p:sp>
        <p:nvSpPr>
          <p:cNvPr id="3" name="正方形/長方形 2"/>
          <p:cNvSpPr/>
          <p:nvPr/>
        </p:nvSpPr>
        <p:spPr>
          <a:xfrm>
            <a:off x="108000" y="3564000"/>
            <a:ext cx="432000" cy="2952000"/>
          </a:xfrm>
          <a:prstGeom prst="rect">
            <a:avLst/>
          </a:prstGeom>
          <a:solidFill>
            <a:schemeClr val="accent6">
              <a:lumMod val="75000"/>
            </a:schemeClr>
          </a:solidFill>
          <a:ln/>
        </p:spPr>
        <p:style>
          <a:lnRef idx="0">
            <a:schemeClr val="accent2"/>
          </a:lnRef>
          <a:fillRef idx="3">
            <a:schemeClr val="accent2"/>
          </a:fillRef>
          <a:effectRef idx="3">
            <a:schemeClr val="accent2"/>
          </a:effectRef>
          <a:fontRef idx="minor">
            <a:schemeClr val="lt1"/>
          </a:fontRef>
        </p:style>
        <p:txBody>
          <a:bodyPr vert="eaVert" rtlCol="0" anchor="ctr"/>
          <a:lstStyle/>
          <a:p>
            <a:pPr algn="ctr"/>
            <a:r>
              <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下 請 企 業</a:t>
            </a:r>
          </a:p>
        </p:txBody>
      </p:sp>
      <p:sp>
        <p:nvSpPr>
          <p:cNvPr id="4" name="正方形/長方形 3"/>
          <p:cNvSpPr/>
          <p:nvPr/>
        </p:nvSpPr>
        <p:spPr>
          <a:xfrm>
            <a:off x="4500" y="6517850"/>
            <a:ext cx="6849000" cy="320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288000" tIns="108000" rIns="288000" bIns="36000" rtlCol="0" anchor="t" anchorCtr="0"/>
          <a:lstStyle/>
          <a:p>
            <a:pPr>
              <a:lnSpc>
                <a:spcPts val="20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当社は、「</a:t>
            </a:r>
            <a:r>
              <a:rPr lang="ja-JP" altLang="en-US" sz="1200" dirty="0">
                <a:solidFill>
                  <a:schemeClr val="tx1"/>
                </a:solidFill>
                <a:latin typeface="ＭＳ ゴシック" panose="020B0609070205080204" pitchFamily="49" charset="-128"/>
                <a:ea typeface="ＭＳ ゴシック" panose="020B0609070205080204" pitchFamily="49" charset="-128"/>
              </a:rPr>
              <a:t>群馬県</a:t>
            </a:r>
            <a:r>
              <a:rPr kumimoji="1" lang="ja-JP" altLang="en-US" sz="1200" dirty="0">
                <a:solidFill>
                  <a:schemeClr val="tx1"/>
                </a:solidFill>
                <a:latin typeface="ＭＳ ゴシック" panose="020B0609070205080204" pitchFamily="49" charset="-128"/>
                <a:ea typeface="ＭＳ ゴシック" panose="020B0609070205080204" pitchFamily="49" charset="-128"/>
              </a:rPr>
              <a:t>建設業社会保険加入推進地域会議」において採択された</a:t>
            </a: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r>
              <a:rPr kumimoji="1" lang="ja-JP" altLang="en-US" sz="1200" dirty="0">
                <a:solidFill>
                  <a:schemeClr val="tx1"/>
                </a:solidFill>
                <a:latin typeface="ＭＳ ゴシック" panose="020B0609070205080204" pitchFamily="49" charset="-128"/>
                <a:ea typeface="ＭＳ ゴシック" panose="020B0609070205080204" pitchFamily="49" charset="-128"/>
              </a:rPr>
              <a:t>社会保険加入を</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20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進めるにあたって守るべき行動基準</a:t>
            </a: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r>
              <a:rPr kumimoji="1" lang="ja-JP" altLang="en-US" sz="1200" dirty="0">
                <a:solidFill>
                  <a:schemeClr val="tx1"/>
                </a:solidFill>
                <a:latin typeface="ＭＳ ゴシック" panose="020B0609070205080204" pitchFamily="49" charset="-128"/>
                <a:ea typeface="ＭＳ ゴシック" panose="020B0609070205080204" pitchFamily="49" charset="-128"/>
              </a:rPr>
              <a:t>を遵守することを宣言します。</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20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2000"/>
              </a:lnSpc>
            </a:pPr>
            <a:r>
              <a:rPr lang="ja-JP" altLang="en-US" sz="1100">
                <a:solidFill>
                  <a:schemeClr val="tx1"/>
                </a:solidFill>
                <a:latin typeface="ＭＳ ゴシック" panose="020B0609070205080204" pitchFamily="49" charset="-128"/>
                <a:ea typeface="ＭＳ ゴシック" panose="020B0609070205080204" pitchFamily="49" charset="-128"/>
              </a:rPr>
              <a:t>令和</a:t>
            </a:r>
            <a:r>
              <a:rPr kumimoji="1" lang="ja-JP" altLang="en-US" sz="1100">
                <a:solidFill>
                  <a:schemeClr val="tx1"/>
                </a:solidFill>
                <a:latin typeface="ＭＳ ゴシック" panose="020B0609070205080204" pitchFamily="49" charset="-128"/>
                <a:ea typeface="ＭＳ ゴシック" panose="020B0609070205080204" pitchFamily="49" charset="-128"/>
              </a:rPr>
              <a:t>　　　</a:t>
            </a:r>
            <a:r>
              <a:rPr kumimoji="1" lang="ja-JP" altLang="en-US" sz="1100" dirty="0">
                <a:solidFill>
                  <a:schemeClr val="tx1"/>
                </a:solidFill>
                <a:latin typeface="ＭＳ ゴシック" panose="020B0609070205080204" pitchFamily="49" charset="-128"/>
                <a:ea typeface="ＭＳ ゴシック" panose="020B0609070205080204" pitchFamily="49" charset="-128"/>
              </a:rPr>
              <a:t>年　　　月　　　日</a:t>
            </a:r>
          </a:p>
        </p:txBody>
      </p:sp>
      <p:graphicFrame>
        <p:nvGraphicFramePr>
          <p:cNvPr id="8" name="表 7"/>
          <p:cNvGraphicFramePr>
            <a:graphicFrameLocks noGrp="1"/>
          </p:cNvGraphicFramePr>
          <p:nvPr>
            <p:extLst>
              <p:ext uri="{D42A27DB-BD31-4B8C-83A1-F6EECF244321}">
                <p14:modId xmlns:p14="http://schemas.microsoft.com/office/powerpoint/2010/main" val="374373647"/>
              </p:ext>
            </p:extLst>
          </p:nvPr>
        </p:nvGraphicFramePr>
        <p:xfrm>
          <a:off x="475476" y="7704000"/>
          <a:ext cx="5907048" cy="1112520"/>
        </p:xfrm>
        <a:graphic>
          <a:graphicData uri="http://schemas.openxmlformats.org/drawingml/2006/table">
            <a:tbl>
              <a:tblPr firstRow="1" bandRow="1">
                <a:tableStyleId>{5940675A-B579-460E-94D1-54222C63F5DA}</a:tableStyleId>
              </a:tblPr>
              <a:tblGrid>
                <a:gridCol w="1047048">
                  <a:extLst>
                    <a:ext uri="{9D8B030D-6E8A-4147-A177-3AD203B41FA5}">
                      <a16:colId xmlns:a16="http://schemas.microsoft.com/office/drawing/2014/main" val="20000"/>
                    </a:ext>
                  </a:extLst>
                </a:gridCol>
                <a:gridCol w="4860000">
                  <a:extLst>
                    <a:ext uri="{9D8B030D-6E8A-4147-A177-3AD203B41FA5}">
                      <a16:colId xmlns:a16="http://schemas.microsoft.com/office/drawing/2014/main" val="20001"/>
                    </a:ext>
                  </a:extLst>
                </a:gridCol>
              </a:tblGrid>
              <a:tr h="370840">
                <a:tc>
                  <a:txBody>
                    <a:bodyPr/>
                    <a:lstStyle/>
                    <a:p>
                      <a:pPr algn="ctr"/>
                      <a:r>
                        <a:rPr kumimoji="1" lang="ja-JP" altLang="en-US" sz="1100" dirty="0"/>
                        <a:t>会　社　名</a:t>
                      </a: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0"/>
                  </a:ext>
                </a:extLst>
              </a:tr>
              <a:tr h="370840">
                <a:tc>
                  <a:txBody>
                    <a:bodyPr/>
                    <a:lstStyle/>
                    <a:p>
                      <a:pPr algn="ctr"/>
                      <a:r>
                        <a:rPr kumimoji="1" lang="ja-JP" altLang="en-US" sz="1100" dirty="0"/>
                        <a:t>代　表　者</a:t>
                      </a: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endParaRPr kumimoji="1" lang="ja-JP" altLang="en-US" sz="110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1"/>
                  </a:ext>
                </a:extLst>
              </a:tr>
              <a:tr h="370840">
                <a:tc>
                  <a:txBody>
                    <a:bodyPr/>
                    <a:lstStyle/>
                    <a:p>
                      <a:pPr algn="ctr"/>
                      <a:r>
                        <a:rPr kumimoji="1" lang="ja-JP" altLang="en-US" sz="1100" dirty="0"/>
                        <a:t>所　在　地</a:t>
                      </a: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2"/>
                  </a:ext>
                </a:extLst>
              </a:tr>
            </a:tbl>
          </a:graphicData>
        </a:graphic>
      </p:graphicFrame>
      <p:sp>
        <p:nvSpPr>
          <p:cNvPr id="11" name="正方形/長方形 10"/>
          <p:cNvSpPr/>
          <p:nvPr/>
        </p:nvSpPr>
        <p:spPr>
          <a:xfrm>
            <a:off x="-9000" y="8929850"/>
            <a:ext cx="6876000" cy="79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144000" rIns="144000" rtlCol="0" anchor="ctr"/>
          <a:lstStyle/>
          <a:p>
            <a:pPr>
              <a:lnSpc>
                <a:spcPts val="1800"/>
              </a:lnSpc>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＜送付先・問い合わせ先＞　</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a:latin typeface="メイリオ" panose="020B0604030504040204" pitchFamily="50" charset="-128"/>
                <a:ea typeface="メイリオ" panose="020B0604030504040204" pitchFamily="50" charset="-128"/>
                <a:cs typeface="メイリオ" panose="020B0604030504040204" pitchFamily="50" charset="-128"/>
              </a:rPr>
              <a:t>　群馬県</a:t>
            </a:r>
            <a:r>
              <a:rPr kumimoji="1" lang="ja-JP" altLang="en-US" sz="1200">
                <a:latin typeface="メイリオ" panose="020B0604030504040204" pitchFamily="50" charset="-128"/>
                <a:ea typeface="メイリオ" panose="020B0604030504040204" pitchFamily="50" charset="-128"/>
                <a:cs typeface="メイリオ" panose="020B0604030504040204" pitchFamily="50" charset="-128"/>
              </a:rPr>
              <a:t>建設業</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社会保険加入推進地域会議　事務局（関東地方整備局 建政部 建設産業第一課）</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FAX</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048-600-1921</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　</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TEL</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048-601-3151【</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代表</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729106926"/>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635</TotalTime>
  <Words>470</Words>
  <Application>Microsoft Office PowerPoint</Application>
  <PresentationFormat>ユーザー設定</PresentationFormat>
  <Paragraphs>35</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ゴシック</vt:lpstr>
      <vt:lpstr>メイリオ</vt:lpstr>
      <vt:lpstr>Arial</vt:lpstr>
      <vt:lpstr>Calibri</vt:lpstr>
      <vt:lpstr>Blank</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山添　莉紗</cp:lastModifiedBy>
  <cp:revision>1</cp:revision>
  <cp:lastPrinted>2017-10-19T09:47:30Z</cp:lastPrinted>
  <dcterms:created xsi:type="dcterms:W3CDTF">2017-10-12T00:53:27Z</dcterms:created>
  <dcterms:modified xsi:type="dcterms:W3CDTF">2026-02-03T07:43:36Z</dcterms:modified>
</cp:coreProperties>
</file>