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7" r:id="rId2"/>
    <p:sldId id="276" r:id="rId3"/>
    <p:sldId id="275" r:id="rId4"/>
    <p:sldId id="258" r:id="rId5"/>
    <p:sldId id="266" r:id="rId6"/>
    <p:sldId id="268" r:id="rId7"/>
    <p:sldId id="267" r:id="rId8"/>
    <p:sldId id="269" r:id="rId9"/>
    <p:sldId id="277" r:id="rId10"/>
    <p:sldId id="270" r:id="rId11"/>
    <p:sldId id="271" r:id="rId12"/>
    <p:sldId id="272" r:id="rId13"/>
  </p:sldIdLst>
  <p:sldSz cx="9906000" cy="6858000" type="A4"/>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412" autoAdjust="0"/>
  </p:normalViewPr>
  <p:slideViewPr>
    <p:cSldViewPr snapToGrid="0">
      <p:cViewPr varScale="1">
        <p:scale>
          <a:sx n="64" d="100"/>
          <a:sy n="64" d="100"/>
        </p:scale>
        <p:origin x="72"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34550" cy="497133"/>
          </a:xfrm>
          <a:prstGeom prst="rect">
            <a:avLst/>
          </a:prstGeom>
        </p:spPr>
        <p:txBody>
          <a:bodyPr vert="horz" lIns="91826" tIns="45913" rIns="91826" bIns="459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4543" y="0"/>
            <a:ext cx="2934549" cy="497133"/>
          </a:xfrm>
          <a:prstGeom prst="rect">
            <a:avLst/>
          </a:prstGeom>
        </p:spPr>
        <p:txBody>
          <a:bodyPr vert="horz" lIns="91826" tIns="45913" rIns="91826" bIns="45913" rtlCol="0"/>
          <a:lstStyle>
            <a:lvl1pPr algn="r">
              <a:defRPr sz="1200"/>
            </a:lvl1pPr>
          </a:lstStyle>
          <a:p>
            <a:fld id="{F3E104BA-C1BD-48D2-936F-B7904B13D8BB}" type="datetimeFigureOut">
              <a:rPr kumimoji="1" lang="ja-JP" altLang="en-US" smtClean="0"/>
              <a:t>2023/1/6</a:t>
            </a:fld>
            <a:endParaRPr kumimoji="1" lang="ja-JP" altLang="en-US"/>
          </a:p>
        </p:txBody>
      </p:sp>
      <p:sp>
        <p:nvSpPr>
          <p:cNvPr id="4" name="スライド イメージ プレースホルダー 3"/>
          <p:cNvSpPr>
            <a:spLocks noGrp="1" noRot="1" noChangeAspect="1"/>
          </p:cNvSpPr>
          <p:nvPr>
            <p:ph type="sldImg" idx="2"/>
          </p:nvPr>
        </p:nvSpPr>
        <p:spPr>
          <a:xfrm>
            <a:off x="971550" y="1238250"/>
            <a:ext cx="4827588" cy="3341688"/>
          </a:xfrm>
          <a:prstGeom prst="rect">
            <a:avLst/>
          </a:prstGeom>
          <a:noFill/>
          <a:ln w="12700">
            <a:solidFill>
              <a:prstClr val="black"/>
            </a:solidFill>
          </a:ln>
        </p:spPr>
        <p:txBody>
          <a:bodyPr vert="horz" lIns="91826" tIns="45913" rIns="91826" bIns="45913" rtlCol="0" anchor="ctr"/>
          <a:lstStyle/>
          <a:p>
            <a:endParaRPr lang="ja-JP" altLang="en-US"/>
          </a:p>
        </p:txBody>
      </p:sp>
      <p:sp>
        <p:nvSpPr>
          <p:cNvPr id="5" name="ノート プレースホルダー 4"/>
          <p:cNvSpPr>
            <a:spLocks noGrp="1"/>
          </p:cNvSpPr>
          <p:nvPr>
            <p:ph type="body" sz="quarter" idx="3"/>
          </p:nvPr>
        </p:nvSpPr>
        <p:spPr>
          <a:xfrm>
            <a:off x="676592" y="4765784"/>
            <a:ext cx="5417508" cy="3898988"/>
          </a:xfrm>
          <a:prstGeom prst="rect">
            <a:avLst/>
          </a:prstGeom>
        </p:spPr>
        <p:txBody>
          <a:bodyPr vert="horz" lIns="91826" tIns="45913" rIns="91826" bIns="459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05692"/>
            <a:ext cx="2934550" cy="497133"/>
          </a:xfrm>
          <a:prstGeom prst="rect">
            <a:avLst/>
          </a:prstGeom>
        </p:spPr>
        <p:txBody>
          <a:bodyPr vert="horz" lIns="91826" tIns="45913" rIns="91826" bIns="459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4543" y="9405692"/>
            <a:ext cx="2934549" cy="497133"/>
          </a:xfrm>
          <a:prstGeom prst="rect">
            <a:avLst/>
          </a:prstGeom>
        </p:spPr>
        <p:txBody>
          <a:bodyPr vert="horz" lIns="91826" tIns="45913" rIns="91826" bIns="45913" rtlCol="0" anchor="b"/>
          <a:lstStyle>
            <a:lvl1pPr algn="r">
              <a:defRPr sz="1200"/>
            </a:lvl1pPr>
          </a:lstStyle>
          <a:p>
            <a:fld id="{DC3B15EC-D83B-4FAD-A1FD-A65ED684FB14}" type="slidenum">
              <a:rPr kumimoji="1" lang="ja-JP" altLang="en-US" smtClean="0"/>
              <a:t>‹#›</a:t>
            </a:fld>
            <a:endParaRPr kumimoji="1" lang="ja-JP" altLang="en-US"/>
          </a:p>
        </p:txBody>
      </p:sp>
    </p:spTree>
    <p:extLst>
      <p:ext uri="{BB962C8B-B14F-4D97-AF65-F5344CB8AC3E}">
        <p14:creationId xmlns:p14="http://schemas.microsoft.com/office/powerpoint/2010/main" val="26818695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8B1483-5240-412D-98EF-46A8B52D641F}" type="datetime1">
              <a:rPr kumimoji="1" lang="ja-JP" altLang="en-US" smtClean="0"/>
              <a:t>2023/1/6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81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7BD1D1-369C-4952-9F2D-121CFE91D002}" type="datetime1">
              <a:rPr kumimoji="1" lang="ja-JP" altLang="en-US" smtClean="0"/>
              <a:t>2023/1/6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415085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9A89B5-1990-4AB6-BBA8-DE89EC549EF5}" type="datetime1">
              <a:rPr kumimoji="1" lang="ja-JP" altLang="en-US" smtClean="0"/>
              <a:t>2023/1/6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93487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A18F03-0D6F-4A24-8084-332487682F34}" type="datetime1">
              <a:rPr kumimoji="1" lang="ja-JP" altLang="en-US" smtClean="0"/>
              <a:t>2023/1/6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56113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789B15-4228-4E94-B6E2-E2C18B68E22D}" type="datetime1">
              <a:rPr kumimoji="1" lang="ja-JP" altLang="en-US" smtClean="0"/>
              <a:t>2023/1/6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145922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D2F666-4DC8-4766-A97A-50BD674A7BB6}" type="datetime1">
              <a:rPr kumimoji="1" lang="ja-JP" altLang="en-US" smtClean="0"/>
              <a:t>2023/1/6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83260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89E1B7-FB74-4988-8240-F85F884B3CF4}" type="datetime1">
              <a:rPr kumimoji="1" lang="ja-JP" altLang="en-US" smtClean="0"/>
              <a:t>2023/1/6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13109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3C9C5A-4405-4ABD-A571-E50A92BA12EF}" type="datetime1">
              <a:rPr kumimoji="1" lang="ja-JP" altLang="en-US" smtClean="0"/>
              <a:t>2023/1/6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92406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00F31-D560-46C3-AA72-7A78B0001D66}" type="datetime1">
              <a:rPr kumimoji="1" lang="ja-JP" altLang="en-US" smtClean="0"/>
              <a:t>2023/1/6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948298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75B38-ED84-4EB3-9FAD-88598771D569}" type="datetime1">
              <a:rPr kumimoji="1" lang="ja-JP" altLang="en-US" smtClean="0"/>
              <a:t>2023/1/6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395612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595A8-6581-4DD6-9173-42DBACFEC98A}" type="datetime1">
              <a:rPr kumimoji="1" lang="ja-JP" altLang="en-US" smtClean="0"/>
              <a:t>2023/1/6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1258663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B22D4-36BD-4F60-99B5-ABBE0AB2DB43}" type="datetime1">
              <a:rPr kumimoji="1" lang="ja-JP" altLang="en-US" smtClean="0"/>
              <a:t>2023/1/6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CB185-CEEB-4915-9CD7-5D0EA4604324}" type="slidenum">
              <a:rPr kumimoji="1" lang="ja-JP" altLang="en-US" smtClean="0"/>
              <a:t>‹#›</a:t>
            </a:fld>
            <a:endParaRPr kumimoji="1" lang="ja-JP" altLang="en-US"/>
          </a:p>
        </p:txBody>
      </p:sp>
    </p:spTree>
    <p:extLst>
      <p:ext uri="{BB962C8B-B14F-4D97-AF65-F5344CB8AC3E}">
        <p14:creationId xmlns:p14="http://schemas.microsoft.com/office/powerpoint/2010/main" val="25456863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453000" y="1381451"/>
            <a:ext cx="9000000" cy="2880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180000" tIns="180000" rIns="180000" bIns="180000" rtlCol="0" anchor="ctr" anchorCtr="0"/>
          <a:lstStyle/>
          <a:p>
            <a:r>
              <a:rPr lang="en-US" altLang="ja-JP" sz="4000" b="1" dirty="0">
                <a:solidFill>
                  <a:schemeClr val="bg1"/>
                </a:solidFill>
                <a:latin typeface="BIZ UDゴシック" panose="020B0400000000000000" pitchFamily="49" charset="-128"/>
                <a:ea typeface="BIZ UDゴシック" panose="020B0400000000000000" pitchFamily="49" charset="-128"/>
              </a:rPr>
              <a:t>【</a:t>
            </a:r>
            <a:r>
              <a:rPr lang="ja-JP" altLang="en-US" sz="4000" b="1" dirty="0">
                <a:solidFill>
                  <a:schemeClr val="bg1"/>
                </a:solidFill>
                <a:latin typeface="BIZ UDゴシック" panose="020B0400000000000000" pitchFamily="49" charset="-128"/>
                <a:ea typeface="BIZ UDゴシック" panose="020B0400000000000000" pitchFamily="49" charset="-128"/>
              </a:rPr>
              <a:t>シーズ技術名</a:t>
            </a:r>
            <a:r>
              <a:rPr lang="en-US" altLang="ja-JP" sz="4000" b="1" dirty="0">
                <a:solidFill>
                  <a:schemeClr val="bg1"/>
                </a:solidFill>
                <a:latin typeface="BIZ UDゴシック" panose="020B0400000000000000" pitchFamily="49" charset="-128"/>
                <a:ea typeface="BIZ UDゴシック" panose="020B0400000000000000" pitchFamily="49" charset="-128"/>
              </a:rPr>
              <a:t>】</a:t>
            </a:r>
          </a:p>
          <a:p>
            <a:pPr algn="ctr"/>
            <a:r>
              <a:rPr lang="ja-JP" altLang="en-US" sz="4000" b="1" dirty="0">
                <a:solidFill>
                  <a:schemeClr val="bg1"/>
                </a:solidFill>
                <a:latin typeface="BIZ UDゴシック" panose="020B0400000000000000" pitchFamily="49" charset="-128"/>
                <a:ea typeface="BIZ UDゴシック" panose="020B0400000000000000" pitchFamily="49" charset="-128"/>
              </a:rPr>
              <a:t>〇〇○○○○○</a:t>
            </a:r>
            <a:endParaRPr lang="en-US" altLang="ja-JP" sz="4000" b="1" dirty="0">
              <a:solidFill>
                <a:schemeClr val="bg1"/>
              </a:solidFill>
              <a:latin typeface="BIZ UDゴシック" panose="020B0400000000000000" pitchFamily="49" charset="-128"/>
              <a:ea typeface="BIZ UDゴシック" panose="020B0400000000000000" pitchFamily="49" charset="-128"/>
            </a:endParaRPr>
          </a:p>
          <a:p>
            <a:pPr algn="ctr"/>
            <a:endParaRPr lang="en-US" sz="2800" b="1" dirty="0">
              <a:solidFill>
                <a:schemeClr val="bg1"/>
              </a:solidFill>
              <a:latin typeface="BIZ UDゴシック" panose="020B0400000000000000" pitchFamily="49" charset="-128"/>
              <a:ea typeface="BIZ UDゴシック" panose="020B0400000000000000" pitchFamily="49" charset="-128"/>
            </a:endParaRPr>
          </a:p>
          <a:p>
            <a:pPr algn="r"/>
            <a:r>
              <a:rPr lang="ja-JP" altLang="en-US" sz="2800" b="1" dirty="0">
                <a:solidFill>
                  <a:schemeClr val="bg1"/>
                </a:solidFill>
                <a:latin typeface="BIZ UDゴシック" panose="020B0400000000000000" pitchFamily="49" charset="-128"/>
                <a:ea typeface="BIZ UDゴシック" panose="020B0400000000000000" pitchFamily="49" charset="-128"/>
              </a:rPr>
              <a:t>会社名：〇〇〇株式会社</a:t>
            </a:r>
            <a:endParaRPr sz="2800" b="1" dirty="0">
              <a:solidFill>
                <a:schemeClr val="bg1"/>
              </a:solidFill>
              <a:latin typeface="BIZ UDゴシック" panose="020B0400000000000000" pitchFamily="49" charset="-128"/>
              <a:ea typeface="BIZ UDゴシック" panose="020B0400000000000000" pitchFamily="49" charset="-128"/>
            </a:endParaRPr>
          </a:p>
        </p:txBody>
      </p:sp>
      <p:sp>
        <p:nvSpPr>
          <p:cNvPr id="9" name="object 10">
            <a:extLst>
              <a:ext uri="{FF2B5EF4-FFF2-40B4-BE49-F238E27FC236}">
                <a16:creationId xmlns:a16="http://schemas.microsoft.com/office/drawing/2014/main" id="{46419B19-BE73-4605-A855-AB592C451BF6}"/>
              </a:ext>
            </a:extLst>
          </p:cNvPr>
          <p:cNvSpPr/>
          <p:nvPr/>
        </p:nvSpPr>
        <p:spPr>
          <a:xfrm>
            <a:off x="8409417" y="76110"/>
            <a:ext cx="1496583" cy="295897"/>
          </a:xfrm>
          <a:custGeom>
            <a:avLst/>
            <a:gdLst/>
            <a:ahLst/>
            <a:cxnLst/>
            <a:rect l="l" t="t" r="r" b="b"/>
            <a:pathLst>
              <a:path w="1365250" h="318134">
                <a:moveTo>
                  <a:pt x="0" y="318046"/>
                </a:moveTo>
                <a:lnTo>
                  <a:pt x="1364729" y="318046"/>
                </a:lnTo>
                <a:lnTo>
                  <a:pt x="1364729" y="0"/>
                </a:lnTo>
                <a:lnTo>
                  <a:pt x="0" y="0"/>
                </a:lnTo>
                <a:lnTo>
                  <a:pt x="0" y="318046"/>
                </a:lnTo>
                <a:close/>
              </a:path>
            </a:pathLst>
          </a:custGeom>
          <a:solidFill>
            <a:srgbClr val="FFFFFF"/>
          </a:solidFill>
          <a:ln>
            <a:noFill/>
          </a:ln>
        </p:spPr>
        <p:txBody>
          <a:bodyPr wrap="square" lIns="0" tIns="0" rIns="0" bIns="0" rtlCol="0" anchor="ctr" anchorCtr="0"/>
          <a:lstStyle/>
          <a:p>
            <a:pPr algn="ctr"/>
            <a:r>
              <a:rPr lang="ja-JP" altLang="en-US" sz="2000" dirty="0">
                <a:latin typeface="BIZ UDゴシック" panose="020B0400000000000000" pitchFamily="49" charset="-128"/>
                <a:ea typeface="BIZ UDゴシック" panose="020B0400000000000000" pitchFamily="49" charset="-128"/>
              </a:rPr>
              <a:t>様式－２</a:t>
            </a:r>
            <a:endParaRPr sz="2000" dirty="0">
              <a:latin typeface="BIZ UDゴシック" panose="020B0400000000000000" pitchFamily="49" charset="-128"/>
              <a:ea typeface="BIZ UDゴシック" panose="020B0400000000000000" pitchFamily="49" charset="-128"/>
            </a:endParaRPr>
          </a:p>
        </p:txBody>
      </p:sp>
      <p:sp>
        <p:nvSpPr>
          <p:cNvPr id="4" name="正方形/長方形 3">
            <a:extLst>
              <a:ext uri="{FF2B5EF4-FFF2-40B4-BE49-F238E27FC236}">
                <a16:creationId xmlns:a16="http://schemas.microsoft.com/office/drawing/2014/main" id="{851ACCF1-D19E-505C-E67D-E4CDF133E01B}"/>
              </a:ext>
            </a:extLst>
          </p:cNvPr>
          <p:cNvSpPr/>
          <p:nvPr/>
        </p:nvSpPr>
        <p:spPr>
          <a:xfrm>
            <a:off x="453000" y="4693851"/>
            <a:ext cx="9000000" cy="1440000"/>
          </a:xfrm>
          <a:prstGeom prst="rect">
            <a:avLst/>
          </a:prstGeom>
          <a:noFill/>
          <a:ln w="31750" cmpd="dbl">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0000" tIns="90000" rIns="180000" bIns="90000" rtlCol="0" anchor="t"/>
          <a:lstStyle/>
          <a:p>
            <a:pPr>
              <a:spcAft>
                <a:spcPts val="600"/>
              </a:spcAft>
            </a:pPr>
            <a:r>
              <a:rPr lang="en-US" altLang="ja-JP" sz="2000" dirty="0">
                <a:solidFill>
                  <a:schemeClr val="tx1"/>
                </a:solidFill>
                <a:latin typeface="BIZ UDゴシック" panose="020B0400000000000000" pitchFamily="49" charset="-128"/>
                <a:ea typeface="BIZ UDゴシック" panose="020B0400000000000000" pitchFamily="49" charset="-128"/>
              </a:rPr>
              <a:t>【</a:t>
            </a:r>
            <a:r>
              <a:rPr lang="ja-JP" altLang="en-US" sz="2000" dirty="0">
                <a:solidFill>
                  <a:schemeClr val="tx1"/>
                </a:solidFill>
                <a:latin typeface="BIZ UDゴシック" panose="020B0400000000000000" pitchFamily="49" charset="-128"/>
                <a:ea typeface="BIZ UDゴシック" panose="020B0400000000000000" pitchFamily="49" charset="-128"/>
              </a:rPr>
              <a:t>応募するニーズ</a:t>
            </a:r>
            <a:r>
              <a:rPr lang="en-US" altLang="ja-JP" sz="2000" dirty="0">
                <a:solidFill>
                  <a:schemeClr val="tx1"/>
                </a:solidFill>
                <a:latin typeface="BIZ UDゴシック" panose="020B0400000000000000" pitchFamily="49" charset="-128"/>
                <a:ea typeface="BIZ UDゴシック" panose="020B0400000000000000" pitchFamily="49" charset="-128"/>
              </a:rPr>
              <a:t>】</a:t>
            </a:r>
            <a:r>
              <a:rPr lang="ja-JP" altLang="en-US" sz="2000" dirty="0">
                <a:solidFill>
                  <a:schemeClr val="tx1"/>
                </a:solidFill>
                <a:latin typeface="BIZ UDゴシック" panose="020B0400000000000000" pitchFamily="49" charset="-128"/>
                <a:ea typeface="BIZ UDゴシック" panose="020B0400000000000000" pitchFamily="49" charset="-128"/>
              </a:rPr>
              <a:t>　</a:t>
            </a:r>
            <a:r>
              <a:rPr lang="en-US" altLang="ja-JP" sz="1400" b="1" dirty="0">
                <a:solidFill>
                  <a:schemeClr val="tx1"/>
                </a:solidFill>
                <a:latin typeface="BIZ UDゴシック" panose="020B0400000000000000" pitchFamily="49" charset="-128"/>
                <a:ea typeface="BIZ UDゴシック" panose="020B0400000000000000" pitchFamily="49" charset="-128"/>
              </a:rPr>
              <a:t>※</a:t>
            </a:r>
            <a:r>
              <a:rPr lang="ja-JP" altLang="en-US" sz="1400" b="1" dirty="0">
                <a:solidFill>
                  <a:schemeClr val="tx1"/>
                </a:solidFill>
                <a:latin typeface="BIZ UDゴシック" panose="020B0400000000000000" pitchFamily="49" charset="-128"/>
                <a:ea typeface="BIZ UDゴシック" panose="020B0400000000000000" pitchFamily="49" charset="-128"/>
              </a:rPr>
              <a:t>該当のニーズ情報を以下に転記してください。</a:t>
            </a:r>
            <a:endParaRPr lang="en-US" altLang="ja-JP" sz="1400" b="1" dirty="0">
              <a:solidFill>
                <a:schemeClr val="tx1"/>
              </a:solidFill>
              <a:latin typeface="BIZ UDゴシック" panose="020B0400000000000000" pitchFamily="49" charset="-128"/>
              <a:ea typeface="BIZ UDゴシック" panose="020B0400000000000000" pitchFamily="49" charset="-128"/>
            </a:endParaRPr>
          </a:p>
          <a:p>
            <a:pPr>
              <a:spcAft>
                <a:spcPts val="600"/>
              </a:spcAft>
            </a:pPr>
            <a:r>
              <a:rPr lang="ja-JP" altLang="en-US" sz="2000" dirty="0">
                <a:solidFill>
                  <a:schemeClr val="tx1"/>
                </a:solidFill>
                <a:latin typeface="BIZ UDゴシック" panose="020B0400000000000000" pitchFamily="49" charset="-128"/>
                <a:ea typeface="BIZ UDゴシック" panose="020B0400000000000000" pitchFamily="49" charset="-128"/>
              </a:rPr>
              <a:t>　・現場ニーズ名：</a:t>
            </a:r>
            <a:endParaRPr lang="en-US" altLang="ja-JP" sz="2000" dirty="0">
              <a:solidFill>
                <a:schemeClr val="tx1"/>
              </a:solidFill>
              <a:highlight>
                <a:srgbClr val="FFFF00"/>
              </a:highlight>
              <a:latin typeface="BIZ UDゴシック" panose="020B0400000000000000" pitchFamily="49" charset="-128"/>
              <a:ea typeface="BIZ UDゴシック" panose="020B0400000000000000" pitchFamily="49" charset="-128"/>
            </a:endParaRPr>
          </a:p>
          <a:p>
            <a:pPr>
              <a:spcAft>
                <a:spcPts val="600"/>
              </a:spcAft>
            </a:pPr>
            <a:r>
              <a:rPr lang="ja-JP" altLang="en-US" sz="2000" dirty="0">
                <a:solidFill>
                  <a:schemeClr val="tx1"/>
                </a:solidFill>
                <a:latin typeface="BIZ UDゴシック" panose="020B0400000000000000" pitchFamily="49" charset="-128"/>
                <a:ea typeface="BIZ UDゴシック" panose="020B0400000000000000" pitchFamily="49" charset="-128"/>
              </a:rPr>
              <a:t>　・ニーズ事務所：〇〇〇事務所</a:t>
            </a:r>
            <a:endParaRPr lang="en-US" altLang="ja-JP" sz="2000" dirty="0">
              <a:solidFill>
                <a:schemeClr val="tx1"/>
              </a:solidFill>
              <a:latin typeface="BIZ UDゴシック" panose="020B0400000000000000" pitchFamily="49" charset="-128"/>
              <a:ea typeface="BIZ UDゴシック" panose="020B0400000000000000" pitchFamily="49" charset="-128"/>
            </a:endParaRPr>
          </a:p>
        </p:txBody>
      </p:sp>
      <p:sp>
        <p:nvSpPr>
          <p:cNvPr id="6" name="スライド番号プレースホルダー 5">
            <a:extLst>
              <a:ext uri="{FF2B5EF4-FFF2-40B4-BE49-F238E27FC236}">
                <a16:creationId xmlns:a16="http://schemas.microsoft.com/office/drawing/2014/main" id="{D8A114E3-A19C-4D2D-B0BE-13EE99ACD834}"/>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89016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90775"/>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６．現場導入にあたっての課題</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4B495D61-B654-35F3-F96D-6F8871BF04B4}"/>
              </a:ext>
            </a:extLst>
          </p:cNvPr>
          <p:cNvSpPr/>
          <p:nvPr/>
        </p:nvSpPr>
        <p:spPr>
          <a:xfrm>
            <a:off x="237000" y="738552"/>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■シーズ技術を現場導入する上で、想定される課題や現場条件等があれば記載してください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br>
              <a:rPr lang="en-US" altLang="ja-JP" dirty="0">
                <a:solidFill>
                  <a:schemeClr val="tx1"/>
                </a:solidFill>
                <a:latin typeface="BIZ UDPゴシック" panose="020B0400000000000000" pitchFamily="50" charset="-128"/>
                <a:ea typeface="BIZ UDPゴシック" panose="020B0400000000000000" pitchFamily="50" charset="-128"/>
              </a:rPr>
            </a:br>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除草対象となる現地の草の種類（草丈、太さ等）、斜面の状態（湿潤や凹凸の程度）により、作業効率の変動又は刈り残し等が生じる場合があるため・・・本機械の導入にあたっては事前に現場条件を確認する必要がある。</a:t>
            </a:r>
            <a:br>
              <a:rPr lang="en-US" altLang="ja-JP" dirty="0">
                <a:solidFill>
                  <a:schemeClr val="tx1"/>
                </a:solidFill>
                <a:latin typeface="BIZ UDPゴシック" panose="020B0400000000000000" pitchFamily="50" charset="-128"/>
                <a:ea typeface="BIZ UDPゴシック" panose="020B0400000000000000" pitchFamily="50" charset="-128"/>
              </a:rPr>
            </a:br>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ja-JP" altLang="en-US"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■今後のシーズ技術の発展性等があれば記載してください</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河川分野以外にも、●●の分野にも応用が可能です。</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具体的には、・・・・・・・・。</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dirty="0">
                <a:solidFill>
                  <a:srgbClr val="0000FF"/>
                </a:solidFill>
                <a:latin typeface="BIZ UDPゴシック" panose="020B0400000000000000" pitchFamily="50" charset="-128"/>
                <a:ea typeface="BIZ UDPゴシック" panose="020B0400000000000000" pitchFamily="50" charset="-128"/>
              </a:rPr>
              <a:t>●●と組み合わせて活用すると、さらに・・・・・・。</a:t>
            </a:r>
          </a:p>
        </p:txBody>
      </p:sp>
      <p:sp>
        <p:nvSpPr>
          <p:cNvPr id="5" name="スライド番号プレースホルダー 5">
            <a:extLst>
              <a:ext uri="{FF2B5EF4-FFF2-40B4-BE49-F238E27FC236}">
                <a16:creationId xmlns:a16="http://schemas.microsoft.com/office/drawing/2014/main" id="{2342D256-DD82-43EE-87BD-57C85E873D7D}"/>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10</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67006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７．その他</a:t>
            </a:r>
          </a:p>
        </p:txBody>
      </p:sp>
      <p:sp>
        <p:nvSpPr>
          <p:cNvPr id="2" name="正方形/長方形 1"/>
          <p:cNvSpPr/>
          <p:nvPr/>
        </p:nvSpPr>
        <p:spPr>
          <a:xfrm>
            <a:off x="237000" y="747344"/>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■そのほかに提案上、必要な情報があれば記載してください。（必要に応じて頁追加も可）</a:t>
            </a:r>
          </a:p>
        </p:txBody>
      </p:sp>
      <p:sp>
        <p:nvSpPr>
          <p:cNvPr id="5" name="スライド番号プレースホルダー 5">
            <a:extLst>
              <a:ext uri="{FF2B5EF4-FFF2-40B4-BE49-F238E27FC236}">
                <a16:creationId xmlns:a16="http://schemas.microsoft.com/office/drawing/2014/main" id="{FE004548-9B44-4726-803B-B98574DE41E3}"/>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11</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70668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８－１．会社概要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37000" y="743690"/>
            <a:ext cx="9432000" cy="2880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会社名</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代表者氏名</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住所</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資本金</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従業員数</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年商（任意）</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a:t>
            </a:r>
          </a:p>
        </p:txBody>
      </p:sp>
      <p:sp>
        <p:nvSpPr>
          <p:cNvPr id="3" name="object 2">
            <a:extLst>
              <a:ext uri="{FF2B5EF4-FFF2-40B4-BE49-F238E27FC236}">
                <a16:creationId xmlns:a16="http://schemas.microsoft.com/office/drawing/2014/main" id="{EBDA82CA-7D79-4B8F-8C0B-E39F0E7AB624}"/>
              </a:ext>
            </a:extLst>
          </p:cNvPr>
          <p:cNvSpPr/>
          <p:nvPr/>
        </p:nvSpPr>
        <p:spPr>
          <a:xfrm>
            <a:off x="237000" y="3935944"/>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８－２．協力企業の概要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FC7217B1-729A-4AA2-8264-E3D5D4D17AE9}"/>
              </a:ext>
            </a:extLst>
          </p:cNvPr>
          <p:cNvSpPr/>
          <p:nvPr/>
        </p:nvSpPr>
        <p:spPr>
          <a:xfrm>
            <a:off x="237000" y="4580786"/>
            <a:ext cx="9432000" cy="1800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■本案件の提案において、協力企業がある場合は、協力企業の概要、協力してもらう内容等について記載してください。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5">
            <a:extLst>
              <a:ext uri="{FF2B5EF4-FFF2-40B4-BE49-F238E27FC236}">
                <a16:creationId xmlns:a16="http://schemas.microsoft.com/office/drawing/2014/main" id="{486EC959-F22F-4869-889A-26F86187EAF0}"/>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12</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2046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7810" y="198909"/>
            <a:ext cx="9312664" cy="1187877"/>
          </a:xfrm>
        </p:spPr>
        <p:txBody>
          <a:bodyPr>
            <a:noAutofit/>
          </a:bodyPr>
          <a:lstStyle/>
          <a:p>
            <a:pPr marL="0" indent="0">
              <a:buNone/>
            </a:pPr>
            <a:r>
              <a:rPr lang="ja-JP" altLang="en-US" sz="2200" dirty="0">
                <a:latin typeface="BIZ UDPゴシック" panose="020B0400000000000000" pitchFamily="50" charset="-128"/>
                <a:ea typeface="BIZ UDPゴシック" panose="020B0400000000000000" pitchFamily="50" charset="-128"/>
              </a:rPr>
              <a:t>＜以下の１～８の各項目について、資料を作成してください＞</a:t>
            </a:r>
            <a:endParaRPr lang="en-US" altLang="ja-JP" sz="2200" dirty="0">
              <a:latin typeface="BIZ UDPゴシック" panose="020B0400000000000000" pitchFamily="50" charset="-128"/>
              <a:ea typeface="BIZ UDPゴシック" panose="020B0400000000000000" pitchFamily="50" charset="-128"/>
            </a:endParaRPr>
          </a:p>
          <a:p>
            <a:pPr marL="0" indent="0">
              <a:buNone/>
            </a:pPr>
            <a:r>
              <a:rPr lang="en-US" altLang="ja-JP" sz="2200" dirty="0">
                <a:solidFill>
                  <a:srgbClr val="FF0000"/>
                </a:solidFill>
                <a:latin typeface="BIZ UDPゴシック" panose="020B0400000000000000" pitchFamily="50" charset="-128"/>
                <a:ea typeface="BIZ UDPゴシック" panose="020B0400000000000000" pitchFamily="50" charset="-128"/>
              </a:rPr>
              <a:t>※</a:t>
            </a:r>
            <a:r>
              <a:rPr lang="ja-JP" altLang="en-US" sz="2200" dirty="0">
                <a:solidFill>
                  <a:srgbClr val="FF0000"/>
                </a:solidFill>
                <a:latin typeface="BIZ UDPゴシック" panose="020B0400000000000000" pitchFamily="50" charset="-128"/>
                <a:ea typeface="BIZ UDPゴシック" panose="020B0400000000000000" pitchFamily="50" charset="-128"/>
              </a:rPr>
              <a:t>全てのページを埋める必要はありませんが、極力詳細にご記載ください</a:t>
            </a:r>
            <a:r>
              <a:rPr lang="ja-JP" altLang="en-US" sz="2200" dirty="0">
                <a:latin typeface="BIZ UDPゴシック" panose="020B0400000000000000" pitchFamily="50" charset="-128"/>
                <a:ea typeface="BIZ UDPゴシック" panose="020B0400000000000000" pitchFamily="50" charset="-128"/>
              </a:rPr>
              <a:t>。</a:t>
            </a:r>
            <a:endParaRPr lang="en-US" altLang="ja-JP" sz="2200" dirty="0">
              <a:latin typeface="BIZ UDPゴシック" panose="020B0400000000000000" pitchFamily="50" charset="-128"/>
              <a:ea typeface="BIZ UDPゴシック" panose="020B0400000000000000" pitchFamily="50" charset="-128"/>
            </a:endParaRPr>
          </a:p>
          <a:p>
            <a:pPr marL="0" indent="0">
              <a:buNone/>
            </a:pPr>
            <a:r>
              <a:rPr lang="ja-JP" altLang="en-US" sz="2200" dirty="0">
                <a:latin typeface="BIZ UDPゴシック" panose="020B0400000000000000" pitchFamily="50" charset="-128"/>
                <a:ea typeface="BIZ UDPゴシック" panose="020B0400000000000000" pitchFamily="50" charset="-128"/>
              </a:rPr>
              <a:t>　（</a:t>
            </a:r>
            <a:r>
              <a:rPr lang="ja-JP" altLang="en-US" sz="2200" dirty="0">
                <a:solidFill>
                  <a:srgbClr val="0000FF"/>
                </a:solidFill>
                <a:latin typeface="BIZ UDPゴシック" panose="020B0400000000000000" pitchFamily="50" charset="-128"/>
                <a:ea typeface="BIZ UDPゴシック" panose="020B0400000000000000" pitchFamily="50" charset="-128"/>
              </a:rPr>
              <a:t>青文字部分は記載例です。</a:t>
            </a:r>
            <a:r>
              <a:rPr lang="ja-JP" altLang="en-US" sz="2200" dirty="0">
                <a:latin typeface="BIZ UDPゴシック" panose="020B0400000000000000" pitchFamily="50" charset="-128"/>
                <a:ea typeface="BIZ UDPゴシック" panose="020B0400000000000000" pitchFamily="50" charset="-128"/>
              </a:rPr>
              <a:t>削除してご使用ください。）</a:t>
            </a:r>
            <a:endParaRPr lang="en-US" altLang="ja-JP" sz="2200" dirty="0">
              <a:latin typeface="BIZ UDPゴシック" panose="020B0400000000000000" pitchFamily="50" charset="-128"/>
              <a:ea typeface="BIZ UDPゴシック" panose="020B0400000000000000" pitchFamily="50" charset="-128"/>
            </a:endParaRPr>
          </a:p>
          <a:p>
            <a:pPr marL="0" indent="0">
              <a:buNone/>
            </a:pPr>
            <a:endParaRPr lang="en-US" altLang="ja-JP" sz="2200" dirty="0">
              <a:latin typeface="BIZ UDPゴシック" panose="020B0400000000000000" pitchFamily="50" charset="-128"/>
              <a:ea typeface="BIZ UDPゴシック" panose="020B0400000000000000" pitchFamily="50" charset="-128"/>
            </a:endParaRPr>
          </a:p>
          <a:p>
            <a:pPr marL="0" lvl="1" indent="0">
              <a:buNone/>
            </a:pPr>
            <a:endParaRPr lang="en-US" altLang="ja-JP" sz="2200" dirty="0">
              <a:latin typeface="BIZ UDPゴシック" panose="020B0400000000000000" pitchFamily="50" charset="-128"/>
              <a:ea typeface="BIZ UDPゴシック" panose="020B0400000000000000" pitchFamily="50" charset="-128"/>
            </a:endParaRPr>
          </a:p>
          <a:p>
            <a:endParaRPr lang="ja-JP" altLang="en-US" sz="2200" dirty="0">
              <a:latin typeface="BIZ UDPゴシック" panose="020B0400000000000000" pitchFamily="50" charset="-128"/>
              <a:ea typeface="BIZ UDPゴシック" panose="020B0400000000000000" pitchFamily="50" charset="-128"/>
            </a:endParaRPr>
          </a:p>
          <a:p>
            <a:endParaRPr kumimoji="1" lang="ja-JP" altLang="en-US" sz="2200" dirty="0">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4C908DFE-6DE9-0167-3533-DB51349C69D2}"/>
              </a:ext>
            </a:extLst>
          </p:cNvPr>
          <p:cNvSpPr/>
          <p:nvPr/>
        </p:nvSpPr>
        <p:spPr>
          <a:xfrm>
            <a:off x="565638" y="1542562"/>
            <a:ext cx="8774723" cy="4813790"/>
          </a:xfrm>
          <a:prstGeom prst="rect">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0000" tIns="180000" rIns="36000" bIns="72000" rtlCol="0" anchor="t"/>
          <a:lstStyle/>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１．応募するニーズの前提条件に対する説明</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２．提案する技術（シーズ）の概要</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３．提案の具体的内容</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en-US" altLang="ja-JP"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（ニーズに対して想定するシーズ内容と活用イメージ等）</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４．提案の特徴</a:t>
            </a:r>
            <a:r>
              <a:rPr lang="ja-JP" altLang="en-US" dirty="0">
                <a:solidFill>
                  <a:prstClr val="black"/>
                </a:solidFill>
                <a:latin typeface="BIZ UDPゴシック" panose="020B0400000000000000" pitchFamily="50" charset="-128"/>
                <a:ea typeface="BIZ UDPゴシック" panose="020B0400000000000000" pitchFamily="50" charset="-128"/>
              </a:rPr>
              <a:t>（強み、他社との差別化ポイント</a:t>
            </a:r>
            <a:r>
              <a:rPr lang="ja-JP" altLang="en-US" dirty="0">
                <a:solidFill>
                  <a:srgbClr val="00B0F0"/>
                </a:solidFill>
                <a:latin typeface="BIZ UDPゴシック" panose="020B0400000000000000" pitchFamily="50" charset="-128"/>
                <a:ea typeface="BIZ UDPゴシック" panose="020B0400000000000000" pitchFamily="50" charset="-128"/>
              </a:rPr>
              <a:t>） </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sng"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５．現場導入により期待される効果</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シーズ技術活用のメリット</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現場導入の事例（写真、イメージ、図解等を入れて説明）</a:t>
            </a: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６．現場導入にあたっての課題</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marL="685800" lvl="1" indent="-228600">
              <a:lnSpc>
                <a:spcPct val="90000"/>
              </a:lnSpc>
              <a:spcBef>
                <a:spcPts val="500"/>
              </a:spcBef>
              <a:buFont typeface="Arial" panose="020B0604020202020204" pitchFamily="34" charset="0"/>
              <a:buChar char="•"/>
              <a:defRPr/>
            </a:pPr>
            <a:r>
              <a:rPr lang="ja-JP" altLang="en-US" dirty="0">
                <a:solidFill>
                  <a:prstClr val="black"/>
                </a:solidFill>
                <a:latin typeface="BIZ UDPゴシック" panose="020B0400000000000000" pitchFamily="50" charset="-128"/>
                <a:ea typeface="BIZ UDPゴシック" panose="020B0400000000000000" pitchFamily="50" charset="-128"/>
              </a:rPr>
              <a:t>シーズ</a:t>
            </a: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技術を現場導入する上で想定される課題や現場条件等</a:t>
            </a:r>
          </a:p>
          <a:p>
            <a:pPr marL="685800" lvl="1" indent="-228600">
              <a:lnSpc>
                <a:spcPct val="90000"/>
              </a:lnSpc>
              <a:spcBef>
                <a:spcPts val="500"/>
              </a:spcBef>
              <a:buFont typeface="Arial" panose="020B0604020202020204" pitchFamily="34" charset="0"/>
              <a:buChar char="•"/>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今後のシーズ技術の発展性等</a:t>
            </a:r>
            <a:endParaRPr kumimoji="1" lang="en-US" altLang="ja-JP"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ja-JP" altLang="en-US"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７．その他（提案上必要な情報があれば記載、頁の追加も可能）</a:t>
            </a:r>
            <a:r>
              <a:rPr kumimoji="1" lang="ja-JP" altLang="en-US"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rPr>
              <a:t>（任意項目）</a:t>
            </a: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r>
              <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８．会社</a:t>
            </a:r>
            <a:r>
              <a:rPr kumimoji="1" lang="ja-JP"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（協力企業）</a:t>
            </a:r>
            <a:r>
              <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概要</a:t>
            </a:r>
            <a:r>
              <a:rPr kumimoji="1" lang="ja-JP" altLang="en-US" b="0" i="0" u="sng"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（必須項目）</a:t>
            </a:r>
            <a:endParaRPr kumimoji="1" lang="zh-CN" altLang="en-US"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a:lnSpc>
                <a:spcPct val="90000"/>
              </a:lnSpc>
              <a:spcBef>
                <a:spcPts val="1000"/>
              </a:spcBef>
              <a:defRPr/>
            </a:pPr>
            <a:endParaRPr kumimoji="1" lang="en-US" altLang="ja-JP" b="0" i="1" u="none" strike="noStrike" kern="1200" cap="none" spc="0" normalizeH="0" baseline="0" noProof="0" dirty="0">
              <a:ln>
                <a:noFill/>
              </a:ln>
              <a:solidFill>
                <a:srgbClr val="00B0F0"/>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スライド番号プレースホルダー 5">
            <a:extLst>
              <a:ext uri="{FF2B5EF4-FFF2-40B4-BE49-F238E27FC236}">
                <a16:creationId xmlns:a16="http://schemas.microsoft.com/office/drawing/2014/main" id="{1088065F-FBE6-4E6D-9983-914A109787C9}"/>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2</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59329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１．応募するニーズの前提条件に対する説明</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231291" y="4042309"/>
            <a:ext cx="9432000" cy="2402453"/>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シーズ技術で対応できる内容</a:t>
            </a:r>
            <a:r>
              <a:rPr lang="en-US" altLang="ja-JP" dirty="0">
                <a:solidFill>
                  <a:schemeClr val="tx1"/>
                </a:solidFill>
                <a:latin typeface="BIZ UDPゴシック" panose="020B0400000000000000" pitchFamily="50" charset="-128"/>
                <a:ea typeface="BIZ UDPゴシック" panose="020B0400000000000000" pitchFamily="50" charset="-128"/>
              </a:rPr>
              <a:t>】</a:t>
            </a: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）の条件への対応</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本技術は草刈高を任意に□㎝～□㎝に設定でき、障害物検知機能を搭載している。１時間当たりの草刈り面積は</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約</a:t>
            </a:r>
            <a:r>
              <a:rPr lang="en-US" altLang="ja-JP" sz="1400" dirty="0">
                <a:solidFill>
                  <a:srgbClr val="0000FF"/>
                </a:solidFill>
                <a:latin typeface="BIZ UDPゴシック" panose="020B0400000000000000" pitchFamily="50" charset="-128"/>
                <a:ea typeface="BIZ UDPゴシック" panose="020B0400000000000000" pitchFamily="50" charset="-128"/>
              </a:rPr>
              <a:t>150</a:t>
            </a:r>
            <a:r>
              <a:rPr lang="ja-JP" altLang="en-US" sz="1400" dirty="0">
                <a:solidFill>
                  <a:srgbClr val="0000FF"/>
                </a:solidFill>
                <a:latin typeface="BIZ UDPゴシック" panose="020B0400000000000000" pitchFamily="50" charset="-128"/>
                <a:ea typeface="BIZ UDPゴシック" panose="020B0400000000000000" pitchFamily="50" charset="-128"/>
              </a:rPr>
              <a:t>㎡程度であり、１日当たり（</a:t>
            </a:r>
            <a:r>
              <a:rPr lang="en-US" altLang="ja-JP" sz="1400" dirty="0">
                <a:solidFill>
                  <a:srgbClr val="0000FF"/>
                </a:solidFill>
                <a:latin typeface="BIZ UDPゴシック" panose="020B0400000000000000" pitchFamily="50" charset="-128"/>
                <a:ea typeface="BIZ UDPゴシック" panose="020B0400000000000000" pitchFamily="50" charset="-128"/>
              </a:rPr>
              <a:t>6</a:t>
            </a:r>
            <a:r>
              <a:rPr lang="ja-JP" altLang="en-US" sz="1400" dirty="0">
                <a:solidFill>
                  <a:srgbClr val="0000FF"/>
                </a:solidFill>
                <a:latin typeface="BIZ UDPゴシック" panose="020B0400000000000000" pitchFamily="50" charset="-128"/>
                <a:ea typeface="BIZ UDPゴシック" panose="020B0400000000000000" pitchFamily="50" charset="-128"/>
              </a:rPr>
              <a:t>時間施工とした場合）は約</a:t>
            </a:r>
            <a:r>
              <a:rPr lang="en-US" altLang="ja-JP" sz="1400" dirty="0">
                <a:solidFill>
                  <a:srgbClr val="0000FF"/>
                </a:solidFill>
                <a:latin typeface="BIZ UDPゴシック" panose="020B0400000000000000" pitchFamily="50" charset="-128"/>
                <a:ea typeface="BIZ UDPゴシック" panose="020B0400000000000000" pitchFamily="50" charset="-128"/>
              </a:rPr>
              <a:t>900</a:t>
            </a:r>
            <a:r>
              <a:rPr lang="ja-JP" altLang="en-US" sz="1400" dirty="0">
                <a:solidFill>
                  <a:srgbClr val="0000FF"/>
                </a:solidFill>
                <a:latin typeface="BIZ UDPゴシック" panose="020B0400000000000000" pitchFamily="50" charset="-128"/>
                <a:ea typeface="BIZ UDPゴシック" panose="020B0400000000000000" pitchFamily="50" charset="-128"/>
              </a:rPr>
              <a:t>㎡の草刈りが可能である。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必須（</a:t>
            </a:r>
            <a:r>
              <a:rPr kumimoji="1" lang="en-US" altLang="ja-JP" sz="1600" dirty="0">
                <a:solidFill>
                  <a:schemeClr val="tx1"/>
                </a:solidFill>
                <a:latin typeface="BIZ UDPゴシック" panose="020B0400000000000000" pitchFamily="50" charset="-128"/>
                <a:ea typeface="BIZ UDPゴシック" panose="020B0400000000000000" pitchFamily="50" charset="-128"/>
              </a:rPr>
              <a:t>must</a:t>
            </a:r>
            <a:r>
              <a:rPr kumimoji="1" lang="ja-JP" altLang="en-US" sz="1600" dirty="0">
                <a:solidFill>
                  <a:schemeClr val="tx1"/>
                </a:solidFill>
                <a:latin typeface="BIZ UDPゴシック" panose="020B0400000000000000" pitchFamily="50" charset="-128"/>
                <a:ea typeface="BIZ UDPゴシック" panose="020B0400000000000000" pitchFamily="50" charset="-128"/>
              </a:rPr>
              <a:t>）ではないが望ましいまたは期待する条件</a:t>
            </a:r>
            <a:r>
              <a:rPr lang="ja-JP" altLang="en-US" sz="1600" dirty="0">
                <a:solidFill>
                  <a:schemeClr val="tx1"/>
                </a:solidFill>
                <a:latin typeface="BIZ UDPゴシック" panose="020B0400000000000000" pitchFamily="50" charset="-128"/>
                <a:ea typeface="BIZ UDPゴシック" panose="020B0400000000000000" pitchFamily="50" charset="-128"/>
              </a:rPr>
              <a:t>への対応</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遠隔式（リモコン操作）による除草機械で、作業効率（除草能力）は肩掛け式と同程度である。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飛び石、転倒防止機能、異物等の巻き込み防止（停止）機能が搭載されているため安全性に優れる。</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〇 動力は電動式のため低騒音、低振動である。</a:t>
            </a:r>
            <a:endParaRPr kumimoji="1" lang="ja-JP" altLang="en-US" sz="1400" dirty="0">
              <a:solidFill>
                <a:srgbClr val="0000FF"/>
              </a:solidFill>
              <a:latin typeface="BIZ UDPゴシック" panose="020B0400000000000000" pitchFamily="50" charset="-128"/>
              <a:ea typeface="BIZ UDPゴシック" panose="020B0400000000000000" pitchFamily="50" charset="-128"/>
            </a:endParaRPr>
          </a:p>
        </p:txBody>
      </p:sp>
      <p:sp>
        <p:nvSpPr>
          <p:cNvPr id="3" name="二等辺三角形 2"/>
          <p:cNvSpPr/>
          <p:nvPr/>
        </p:nvSpPr>
        <p:spPr>
          <a:xfrm rot="10800000">
            <a:off x="4094017" y="3717863"/>
            <a:ext cx="1717964" cy="26876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BD188B3E-90A2-4008-A871-507F743203D8}"/>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3</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5DDA02CA-4AC7-D75B-2370-D1E5A4071898}"/>
              </a:ext>
            </a:extLst>
          </p:cNvPr>
          <p:cNvSpPr/>
          <p:nvPr/>
        </p:nvSpPr>
        <p:spPr>
          <a:xfrm>
            <a:off x="231291" y="723571"/>
            <a:ext cx="9432000" cy="2938609"/>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ニーズ側が求める条件</a:t>
            </a:r>
            <a:r>
              <a:rPr lang="en-US" altLang="ja-JP" dirty="0">
                <a:solidFill>
                  <a:schemeClr val="tx1"/>
                </a:solidFill>
                <a:latin typeface="BIZ UDPゴシック" panose="020B0400000000000000" pitchFamily="50" charset="-128"/>
                <a:ea typeface="BIZ UDPゴシック" panose="020B0400000000000000" pitchFamily="50" charset="-128"/>
              </a:rPr>
              <a:t>】</a:t>
            </a: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）の条件（満たさなければ提案不可とする条件）</a:t>
            </a: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草刈高</a:t>
            </a:r>
            <a:r>
              <a:rPr lang="en-US" altLang="ja-JP" sz="1400" dirty="0">
                <a:solidFill>
                  <a:srgbClr val="0000FF"/>
                </a:solidFill>
                <a:latin typeface="BIZ UDPゴシック" panose="020B0400000000000000" pitchFamily="50" charset="-128"/>
                <a:ea typeface="BIZ UDPゴシック" panose="020B0400000000000000" pitchFamily="50" charset="-128"/>
              </a:rPr>
              <a:t>10㎝</a:t>
            </a:r>
            <a:r>
              <a:rPr lang="ja-JP" altLang="en-US" sz="1400" dirty="0">
                <a:solidFill>
                  <a:srgbClr val="0000FF"/>
                </a:solidFill>
                <a:latin typeface="BIZ UDPゴシック" panose="020B0400000000000000" pitchFamily="50" charset="-128"/>
                <a:ea typeface="BIZ UDPゴシック" panose="020B0400000000000000" pitchFamily="50" charset="-128"/>
              </a:rPr>
              <a:t>程度</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人・構造物への接触防止対策がされていること</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r>
              <a:rPr lang="ja-JP" altLang="en-US" sz="1400" dirty="0">
                <a:solidFill>
                  <a:srgbClr val="0000FF"/>
                </a:solidFill>
                <a:latin typeface="BIZ UDPゴシック" panose="020B0400000000000000" pitchFamily="50" charset="-128"/>
                <a:ea typeface="BIZ UDPゴシック" panose="020B0400000000000000" pitchFamily="50" charset="-128"/>
              </a:rPr>
              <a:t>　　○ 日当たり施工量</a:t>
            </a:r>
            <a:r>
              <a:rPr lang="en-US" altLang="ja-JP" sz="1400" dirty="0">
                <a:solidFill>
                  <a:srgbClr val="0000FF"/>
                </a:solidFill>
                <a:latin typeface="BIZ UDPゴシック" panose="020B0400000000000000" pitchFamily="50" charset="-128"/>
                <a:ea typeface="BIZ UDPゴシック" panose="020B0400000000000000" pitchFamily="50" charset="-128"/>
              </a:rPr>
              <a:t>680㎡</a:t>
            </a:r>
            <a:r>
              <a:rPr lang="ja-JP" altLang="en-US" sz="1400" dirty="0">
                <a:solidFill>
                  <a:srgbClr val="0000FF"/>
                </a:solidFill>
                <a:latin typeface="BIZ UDPゴシック" panose="020B0400000000000000" pitchFamily="50" charset="-128"/>
                <a:ea typeface="BIZ UDPゴシック" panose="020B0400000000000000" pitchFamily="50" charset="-128"/>
              </a:rPr>
              <a:t>以上</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必須（</a:t>
            </a:r>
            <a:r>
              <a:rPr lang="en-US" altLang="ja-JP" sz="1600" dirty="0">
                <a:solidFill>
                  <a:schemeClr val="tx1"/>
                </a:solidFill>
                <a:latin typeface="BIZ UDPゴシック" panose="020B0400000000000000" pitchFamily="50" charset="-128"/>
                <a:ea typeface="BIZ UDPゴシック" panose="020B0400000000000000" pitchFamily="50" charset="-128"/>
              </a:rPr>
              <a:t>must</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）ではないが望ましいまたは期待する条件</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 肩掛け式機械による施工より安価で作業効率が高いこと</a:t>
            </a:r>
            <a:endParaRPr lang="en-US" altLang="ja-JP" sz="1400" dirty="0">
              <a:solidFill>
                <a:srgbClr val="0000FF"/>
              </a:solidFill>
              <a:latin typeface="BIZ UDPゴシック" panose="020B0400000000000000" pitchFamily="50" charset="-128"/>
              <a:ea typeface="BIZ UDPゴシック" panose="020B0400000000000000" pitchFamily="50" charset="-128"/>
            </a:endParaRPr>
          </a:p>
          <a:p>
            <a:r>
              <a:rPr lang="ja-JP" altLang="en-US" sz="1400" dirty="0">
                <a:solidFill>
                  <a:srgbClr val="0000FF"/>
                </a:solidFill>
                <a:latin typeface="BIZ UDPゴシック" panose="020B0400000000000000" pitchFamily="50" charset="-128"/>
                <a:ea typeface="BIZ UDPゴシック" panose="020B0400000000000000" pitchFamily="50" charset="-128"/>
              </a:rPr>
              <a:t>　　○ 飛び石対策がされた機械、転倒・滑り防止対策がされた機械</a:t>
            </a:r>
          </a:p>
          <a:p>
            <a:r>
              <a:rPr lang="ja-JP" altLang="en-US" sz="1400" dirty="0">
                <a:solidFill>
                  <a:srgbClr val="0000FF"/>
                </a:solidFill>
                <a:latin typeface="BIZ UDPゴシック" panose="020B0400000000000000" pitchFamily="50" charset="-128"/>
                <a:ea typeface="BIZ UDPゴシック" panose="020B0400000000000000" pitchFamily="50" charset="-128"/>
              </a:rPr>
              <a:t>　　○ 作業員が取り扱いしやすいもの、ゴミ（空き缶・ビニール 等）や流木等の巻き込み対策がされた機械</a:t>
            </a:r>
          </a:p>
          <a:p>
            <a:r>
              <a:rPr lang="ja-JP" altLang="en-US" sz="1400" dirty="0">
                <a:solidFill>
                  <a:srgbClr val="0000FF"/>
                </a:solidFill>
                <a:latin typeface="BIZ UDPゴシック" panose="020B0400000000000000" pitchFamily="50" charset="-128"/>
                <a:ea typeface="BIZ UDPゴシック" panose="020B0400000000000000" pitchFamily="50" charset="-128"/>
              </a:rPr>
              <a:t>　　○ 低騒音・振動機械または電動機械</a:t>
            </a:r>
            <a:endParaRPr lang="ja-JP" altLang="en-US" sz="1600" dirty="0">
              <a:solidFill>
                <a:srgbClr val="0000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9611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90775"/>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２．提案する技術（シーズ）の概要</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6AB80172-9925-61E0-5DF0-F024242F767B}"/>
              </a:ext>
            </a:extLst>
          </p:cNvPr>
          <p:cNvSpPr/>
          <p:nvPr/>
        </p:nvSpPr>
        <p:spPr>
          <a:xfrm>
            <a:off x="237000" y="729762"/>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■シーズ（技術）の</a:t>
            </a:r>
            <a:r>
              <a:rPr kumimoji="1" lang="ja-JP" altLang="en-US" b="1" u="sng" dirty="0">
                <a:solidFill>
                  <a:schemeClr val="tx1"/>
                </a:solidFill>
                <a:latin typeface="BIZ UDPゴシック" panose="020B0400000000000000" pitchFamily="50" charset="-128"/>
                <a:ea typeface="BIZ UDPゴシック" panose="020B0400000000000000" pitchFamily="50" charset="-128"/>
              </a:rPr>
              <a:t>全体像</a:t>
            </a:r>
            <a:r>
              <a:rPr lang="ja-JP" altLang="en-US" b="1" u="sng" dirty="0">
                <a:solidFill>
                  <a:schemeClr val="tx1"/>
                </a:solidFill>
                <a:latin typeface="BIZ UDPゴシック" panose="020B0400000000000000" pitchFamily="50" charset="-128"/>
                <a:ea typeface="BIZ UDPゴシック" panose="020B0400000000000000" pitchFamily="50" charset="-128"/>
              </a:rPr>
              <a:t>を</a:t>
            </a:r>
            <a:r>
              <a:rPr kumimoji="1" lang="ja-JP" altLang="en-US" b="1" u="sng" dirty="0">
                <a:solidFill>
                  <a:schemeClr val="tx1"/>
                </a:solidFill>
                <a:latin typeface="BIZ UDPゴシック" panose="020B0400000000000000" pitchFamily="50" charset="-128"/>
                <a:ea typeface="BIZ UDPゴシック" panose="020B0400000000000000" pitchFamily="50" charset="-128"/>
              </a:rPr>
              <a:t>以下①～③のポイントに絞って簡潔に</a:t>
            </a:r>
            <a:r>
              <a:rPr kumimoji="1" lang="ja-JP" altLang="en-US" dirty="0">
                <a:solidFill>
                  <a:schemeClr val="tx1"/>
                </a:solidFill>
                <a:latin typeface="BIZ UDPゴシック" panose="020B0400000000000000" pitchFamily="50" charset="-128"/>
                <a:ea typeface="BIZ UDPゴシック" panose="020B0400000000000000" pitchFamily="50" charset="-128"/>
              </a:rPr>
              <a:t>記載してください</a:t>
            </a:r>
            <a:r>
              <a:rPr lang="ja-JP" altLang="en-US" dirty="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r>
              <a:rPr lang="ja-JP" altLang="en-US" dirty="0">
                <a:solidFill>
                  <a:schemeClr val="tx1"/>
                </a:solidFill>
                <a:latin typeface="BIZ UDPゴシック" panose="020B0400000000000000" pitchFamily="50" charset="-128"/>
                <a:ea typeface="BIZ UDPゴシック" panose="020B0400000000000000" pitchFamily="50" charset="-128"/>
              </a:rPr>
              <a:t>① 何について、何をする技術なのか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r>
              <a:rPr kumimoji="1" lang="ja-JP" altLang="en-US" dirty="0">
                <a:solidFill>
                  <a:schemeClr val="tx1"/>
                </a:solidFill>
                <a:latin typeface="BIZ UDPゴシック" panose="020B0400000000000000" pitchFamily="50" charset="-128"/>
                <a:ea typeface="BIZ UDPゴシック" panose="020B0400000000000000" pitchFamily="50" charset="-128"/>
              </a:rPr>
              <a:t>② 従来はどの</a:t>
            </a:r>
            <a:r>
              <a:rPr lang="ja-JP" altLang="en-US" dirty="0">
                <a:solidFill>
                  <a:schemeClr val="tx1"/>
                </a:solidFill>
                <a:latin typeface="BIZ UDPゴシック" panose="020B0400000000000000" pitchFamily="50" charset="-128"/>
                <a:ea typeface="BIZ UDPゴシック" panose="020B0400000000000000" pitchFamily="50" charset="-128"/>
              </a:rPr>
              <a:t>ような技術（現場ニーズ）</a:t>
            </a:r>
            <a:r>
              <a:rPr kumimoji="1" lang="ja-JP" altLang="en-US" dirty="0">
                <a:solidFill>
                  <a:schemeClr val="tx1"/>
                </a:solidFill>
                <a:latin typeface="BIZ UDPゴシック" panose="020B0400000000000000" pitchFamily="50" charset="-128"/>
                <a:ea typeface="BIZ UDPゴシック" panose="020B0400000000000000" pitchFamily="50" charset="-128"/>
              </a:rPr>
              <a:t>で対応していたのか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endParaRPr lang="en-US" altLang="ja-JP" dirty="0">
              <a:solidFill>
                <a:schemeClr val="tx1"/>
              </a:solidFill>
              <a:latin typeface="BIZ UDPゴシック" panose="020B0400000000000000" pitchFamily="50" charset="-128"/>
              <a:ea typeface="BIZ UDPゴシック" panose="020B0400000000000000" pitchFamily="50" charset="-128"/>
            </a:endParaRPr>
          </a:p>
          <a:p>
            <a:pPr lvl="1"/>
            <a:r>
              <a:rPr kumimoji="1" lang="ja-JP" altLang="en-US" dirty="0">
                <a:solidFill>
                  <a:schemeClr val="tx1"/>
                </a:solidFill>
                <a:latin typeface="BIZ UDPゴシック" panose="020B0400000000000000" pitchFamily="50" charset="-128"/>
                <a:ea typeface="BIZ UDPゴシック" panose="020B0400000000000000" pitchFamily="50" charset="-128"/>
              </a:rPr>
              <a:t>③ 提案する技術は現場ニーズのどこに適用できるのか？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id="{123824EA-AC0D-4B87-9CE0-EA7EC2BE025E}"/>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4</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23987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３－１．提案の具体的内容</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37000" y="747346"/>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■現場ニーズ（従来技術）に対して、想定している提案</a:t>
            </a:r>
            <a:r>
              <a:rPr lang="ja-JP" altLang="en-US" dirty="0">
                <a:solidFill>
                  <a:schemeClr val="tx1"/>
                </a:solidFill>
                <a:latin typeface="BIZ UDPゴシック" panose="020B0400000000000000" pitchFamily="50" charset="-128"/>
                <a:ea typeface="BIZ UDPゴシック" panose="020B0400000000000000" pitchFamily="50" charset="-128"/>
              </a:rPr>
              <a:t>内容を具体的に</a:t>
            </a:r>
            <a:r>
              <a:rPr kumimoji="1" lang="ja-JP" altLang="en-US" dirty="0">
                <a:solidFill>
                  <a:schemeClr val="tx1"/>
                </a:solidFill>
                <a:latin typeface="BIZ UDPゴシック" panose="020B0400000000000000" pitchFamily="50" charset="-128"/>
                <a:ea typeface="BIZ UDPゴシック" panose="020B0400000000000000" pitchFamily="50" charset="-128"/>
              </a:rPr>
              <a:t>記載してください</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id="{B291BC88-B1D5-41AB-8FC7-8519B3D385A7}"/>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5</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29771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３－２．提案の具体的内容（写真</a:t>
            </a:r>
            <a:r>
              <a:rPr lang="en-US" altLang="ja-JP" sz="3200" dirty="0">
                <a:solidFill>
                  <a:schemeClr val="bg1"/>
                </a:solidFill>
                <a:latin typeface="BIZ UDPゴシック" panose="020B0400000000000000" pitchFamily="50" charset="-128"/>
                <a:ea typeface="BIZ UDPゴシック" panose="020B0400000000000000" pitchFamily="50" charset="-128"/>
              </a:rPr>
              <a:t>or</a:t>
            </a:r>
            <a:r>
              <a:rPr lang="ja-JP" altLang="en-US" sz="3200" dirty="0">
                <a:solidFill>
                  <a:schemeClr val="bg1"/>
                </a:solidFill>
                <a:latin typeface="BIZ UDPゴシック" panose="020B0400000000000000" pitchFamily="50" charset="-128"/>
                <a:ea typeface="BIZ UDPゴシック" panose="020B0400000000000000" pitchFamily="50" charset="-128"/>
              </a:rPr>
              <a:t>イメージ）</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197D83A4-6B23-4D98-DF91-E7EE5698F6BB}"/>
              </a:ext>
            </a:extLst>
          </p:cNvPr>
          <p:cNvSpPr/>
          <p:nvPr/>
        </p:nvSpPr>
        <p:spPr>
          <a:xfrm>
            <a:off x="237000" y="755603"/>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■提案の具体的内容について、　写真、イメージなどを入れて説明してください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id="{2E583EAD-9866-47AC-A6EF-B22A31A3963A}"/>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6</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5580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1"/>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４．提案の特徴</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3C0E0BB8-03E1-5B66-4C75-03D0CCC96081}"/>
              </a:ext>
            </a:extLst>
          </p:cNvPr>
          <p:cNvSpPr/>
          <p:nvPr/>
        </p:nvSpPr>
        <p:spPr>
          <a:xfrm>
            <a:off x="237000" y="677008"/>
            <a:ext cx="9432000" cy="575896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■提案の特徴（強み、他社との差別化ポイント）を記載してください</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rgbClr val="0000FF"/>
                </a:solidFill>
                <a:latin typeface="BIZ UDPゴシック" panose="020B0400000000000000" pitchFamily="50" charset="-128"/>
                <a:ea typeface="BIZ UDPゴシック" panose="020B0400000000000000" pitchFamily="50" charset="-128"/>
              </a:rPr>
              <a:t>他社との差別化では、比較表などを入れるとわかりやすくなります。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rgbClr val="0000FF"/>
                </a:solidFill>
                <a:latin typeface="BIZ UDPゴシック" panose="020B0400000000000000" pitchFamily="50" charset="-128"/>
                <a:ea typeface="BIZ UDPゴシック" panose="020B0400000000000000" pitchFamily="50" charset="-128"/>
              </a:rPr>
              <a:t>　記載例①：強みのポイントを文章形式で強みを説明</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kumimoji="1" lang="ja-JP" altLang="en-US" sz="1600" dirty="0">
                <a:solidFill>
                  <a:srgbClr val="0000FF"/>
                </a:solidFill>
                <a:latin typeface="BIZ UDPゴシック" panose="020B0400000000000000" pitchFamily="50" charset="-128"/>
                <a:ea typeface="BIZ UDPゴシック" panose="020B0400000000000000" pitchFamily="50" charset="-128"/>
              </a:rPr>
              <a:t>強みとして、小型軽量で１回の充電で約●時間の除草作業が可能である。具体的には、重量●●</a:t>
            </a:r>
            <a:r>
              <a:rPr kumimoji="1" lang="en-US" altLang="ja-JP" sz="1600" dirty="0">
                <a:solidFill>
                  <a:srgbClr val="0000FF"/>
                </a:solidFill>
                <a:latin typeface="BIZ UDPゴシック" panose="020B0400000000000000" pitchFamily="50" charset="-128"/>
                <a:ea typeface="BIZ UDPゴシック" panose="020B0400000000000000" pitchFamily="50" charset="-128"/>
              </a:rPr>
              <a:t>kg</a:t>
            </a:r>
            <a:r>
              <a:rPr kumimoji="1" lang="ja-JP" altLang="en-US" sz="1600" dirty="0">
                <a:solidFill>
                  <a:srgbClr val="0000FF"/>
                </a:solidFill>
                <a:latin typeface="BIZ UDPゴシック" panose="020B0400000000000000" pitchFamily="50" charset="-128"/>
                <a:ea typeface="BIZ UDPゴシック" panose="020B0400000000000000" pitchFamily="50" charset="-128"/>
              </a:rPr>
              <a:t>、大きさ●㎝</a:t>
            </a:r>
            <a:r>
              <a:rPr kumimoji="1" lang="en-US" altLang="ja-JP" sz="1600" dirty="0">
                <a:solidFill>
                  <a:srgbClr val="0000FF"/>
                </a:solidFill>
                <a:latin typeface="BIZ UDPゴシック" panose="020B0400000000000000" pitchFamily="50" charset="-128"/>
                <a:ea typeface="BIZ UDPゴシック" panose="020B0400000000000000" pitchFamily="50" charset="-128"/>
              </a:rPr>
              <a:t>×</a:t>
            </a:r>
            <a:r>
              <a:rPr kumimoji="1" lang="ja-JP" altLang="en-US" sz="1600" dirty="0">
                <a:solidFill>
                  <a:srgbClr val="0000FF"/>
                </a:solidFill>
                <a:latin typeface="BIZ UDPゴシック" panose="020B0400000000000000" pitchFamily="50" charset="-128"/>
                <a:ea typeface="BIZ UDPゴシック" panose="020B0400000000000000" pitchFamily="50" charset="-128"/>
              </a:rPr>
              <a:t>●㎝であり、軽トラックでも容易に運搬が可能であり機械</a:t>
            </a:r>
            <a:r>
              <a:rPr lang="ja-JP" altLang="en-US" sz="1600" dirty="0">
                <a:solidFill>
                  <a:srgbClr val="0000FF"/>
                </a:solidFill>
                <a:latin typeface="BIZ UDPゴシック" panose="020B0400000000000000" pitchFamily="50" charset="-128"/>
                <a:ea typeface="BIZ UDPゴシック" panose="020B0400000000000000" pitchFamily="50" charset="-128"/>
              </a:rPr>
              <a:t>の積み下ろしも容易である</a:t>
            </a:r>
            <a:r>
              <a:rPr kumimoji="1" lang="ja-JP" altLang="en-US" sz="1600" dirty="0">
                <a:solidFill>
                  <a:srgbClr val="0000FF"/>
                </a:solidFill>
                <a:latin typeface="BIZ UDPゴシック" panose="020B0400000000000000" pitchFamily="50" charset="-128"/>
                <a:ea typeface="BIZ UDPゴシック" panose="020B0400000000000000" pitchFamily="50" charset="-128"/>
              </a:rPr>
              <a:t>。また、１回の充電で●時間の作業ができるため充電による作業の中断が不要となるため作業効率に優れる。他社では、エンジン式を使っており、いるが、劣化、メンテナンスが問題となっている。　　　　　　</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rgbClr val="0000FF"/>
                </a:solidFill>
                <a:latin typeface="BIZ UDPゴシック" panose="020B0400000000000000" pitchFamily="50" charset="-128"/>
                <a:ea typeface="BIZ UDPゴシック" panose="020B0400000000000000" pitchFamily="50" charset="-128"/>
              </a:rPr>
              <a:t>　記載例②：強みのポイントを列挙して説明する</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・省電力：バッテリのみで長期に稼働できる（１回の充電で●時間稼働、充電時間は約●時間）</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・小型軽量：重量●●ｋｇ、縦●㎝</a:t>
            </a:r>
            <a:r>
              <a:rPr lang="en-US" altLang="ja-JP" sz="1600" dirty="0">
                <a:solidFill>
                  <a:srgbClr val="0000FF"/>
                </a:solidFill>
                <a:latin typeface="BIZ UDPゴシック" panose="020B0400000000000000" pitchFamily="50" charset="-128"/>
                <a:ea typeface="BIZ UDPゴシック" panose="020B0400000000000000" pitchFamily="50" charset="-128"/>
              </a:rPr>
              <a:t>×</a:t>
            </a:r>
            <a:r>
              <a:rPr lang="ja-JP" altLang="en-US" sz="1600" dirty="0">
                <a:solidFill>
                  <a:srgbClr val="0000FF"/>
                </a:solidFill>
                <a:latin typeface="BIZ UDPゴシック" panose="020B0400000000000000" pitchFamily="50" charset="-128"/>
                <a:ea typeface="BIZ UDPゴシック" panose="020B0400000000000000" pitchFamily="50" charset="-128"/>
              </a:rPr>
              <a:t>横●㎝、高さ●㎝であり軽トラックでの運搬が可能</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pPr lvl="1"/>
            <a:r>
              <a:rPr kumimoji="1" lang="ja-JP" altLang="en-US" sz="1600" dirty="0">
                <a:solidFill>
                  <a:srgbClr val="0000FF"/>
                </a:solidFill>
                <a:latin typeface="BIZ UDPゴシック" panose="020B0400000000000000" pitchFamily="50" charset="-128"/>
                <a:ea typeface="BIZ UDPゴシック" panose="020B0400000000000000" pitchFamily="50" charset="-128"/>
              </a:rPr>
              <a:t>・安全機能：飛び石防止機能を搭載、異物の自動検知機能を搭載</a:t>
            </a:r>
            <a:endParaRPr kumimoji="1" lang="en-US" altLang="ja-JP" dirty="0">
              <a:solidFill>
                <a:srgbClr val="0000FF"/>
              </a:solidFill>
              <a:latin typeface="BIZ UDPゴシック" panose="020B0400000000000000" pitchFamily="50" charset="-128"/>
              <a:ea typeface="BIZ UDPゴシック" panose="020B0400000000000000" pitchFamily="50" charset="-128"/>
            </a:endParaRPr>
          </a:p>
        </p:txBody>
      </p:sp>
      <p:graphicFrame>
        <p:nvGraphicFramePr>
          <p:cNvPr id="8" name="表 8">
            <a:extLst>
              <a:ext uri="{FF2B5EF4-FFF2-40B4-BE49-F238E27FC236}">
                <a16:creationId xmlns:a16="http://schemas.microsoft.com/office/drawing/2014/main" id="{45EB4CC4-674C-8896-B328-9A22E24E9BD7}"/>
              </a:ext>
            </a:extLst>
          </p:cNvPr>
          <p:cNvGraphicFramePr>
            <a:graphicFrameLocks noGrp="1"/>
          </p:cNvGraphicFramePr>
          <p:nvPr>
            <p:extLst>
              <p:ext uri="{D42A27DB-BD31-4B8C-83A1-F6EECF244321}">
                <p14:modId xmlns:p14="http://schemas.microsoft.com/office/powerpoint/2010/main" val="2499098436"/>
              </p:ext>
            </p:extLst>
          </p:nvPr>
        </p:nvGraphicFramePr>
        <p:xfrm>
          <a:off x="316524" y="3710354"/>
          <a:ext cx="9317308" cy="2645995"/>
        </p:xfrm>
        <a:graphic>
          <a:graphicData uri="http://schemas.openxmlformats.org/drawingml/2006/table">
            <a:tbl>
              <a:tblPr firstRow="1" bandRow="1">
                <a:tableStyleId>{5C22544A-7EE6-4342-B048-85BDC9FD1C3A}</a:tableStyleId>
              </a:tblPr>
              <a:tblGrid>
                <a:gridCol w="2329327">
                  <a:extLst>
                    <a:ext uri="{9D8B030D-6E8A-4147-A177-3AD203B41FA5}">
                      <a16:colId xmlns:a16="http://schemas.microsoft.com/office/drawing/2014/main" val="3936230931"/>
                    </a:ext>
                  </a:extLst>
                </a:gridCol>
                <a:gridCol w="2329327">
                  <a:extLst>
                    <a:ext uri="{9D8B030D-6E8A-4147-A177-3AD203B41FA5}">
                      <a16:colId xmlns:a16="http://schemas.microsoft.com/office/drawing/2014/main" val="3409482082"/>
                    </a:ext>
                  </a:extLst>
                </a:gridCol>
                <a:gridCol w="2329327">
                  <a:extLst>
                    <a:ext uri="{9D8B030D-6E8A-4147-A177-3AD203B41FA5}">
                      <a16:colId xmlns:a16="http://schemas.microsoft.com/office/drawing/2014/main" val="1275084389"/>
                    </a:ext>
                  </a:extLst>
                </a:gridCol>
                <a:gridCol w="2329327">
                  <a:extLst>
                    <a:ext uri="{9D8B030D-6E8A-4147-A177-3AD203B41FA5}">
                      <a16:colId xmlns:a16="http://schemas.microsoft.com/office/drawing/2014/main" val="221710443"/>
                    </a:ext>
                  </a:extLst>
                </a:gridCol>
              </a:tblGrid>
              <a:tr h="281088">
                <a:tc>
                  <a:txBody>
                    <a:bodyPr/>
                    <a:lstStyle/>
                    <a:p>
                      <a:pPr algn="ctr"/>
                      <a:r>
                        <a:rPr kumimoji="1" lang="ja-JP" altLang="en-US" sz="1200" dirty="0">
                          <a:latin typeface="BIZ UDPゴシック" panose="020B0400000000000000" pitchFamily="50" charset="-128"/>
                          <a:ea typeface="BIZ UDPゴシック" panose="020B0400000000000000" pitchFamily="50" charset="-128"/>
                        </a:rPr>
                        <a:t>機能</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提案技術</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類似技術①</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類似技術③</a:t>
                      </a:r>
                    </a:p>
                  </a:txBody>
                  <a:tcPr/>
                </a:tc>
                <a:extLst>
                  <a:ext uri="{0D108BD9-81ED-4DB2-BD59-A6C34878D82A}">
                    <a16:rowId xmlns:a16="http://schemas.microsoft.com/office/drawing/2014/main" val="397316602"/>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動力</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電動</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電動</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エンジン</a:t>
                      </a:r>
                    </a:p>
                  </a:txBody>
                  <a:tcPr/>
                </a:tc>
                <a:extLst>
                  <a:ext uri="{0D108BD9-81ED-4DB2-BD59-A6C34878D82A}">
                    <a16:rowId xmlns:a16="http://schemas.microsoft.com/office/drawing/2014/main" val="677181218"/>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施工（除草）能力</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600</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ｈ</a:t>
                      </a:r>
                    </a:p>
                  </a:txBody>
                  <a:tcPr/>
                </a:tc>
                <a:extLst>
                  <a:ext uri="{0D108BD9-81ED-4DB2-BD59-A6C34878D82A}">
                    <a16:rowId xmlns:a16="http://schemas.microsoft.com/office/drawing/2014/main" val="3608882677"/>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勾配</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40</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30</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35</a:t>
                      </a:r>
                      <a:r>
                        <a:rPr kumimoji="1" lang="ja-JP" altLang="en-US" sz="1200" dirty="0">
                          <a:solidFill>
                            <a:srgbClr val="0000FF"/>
                          </a:solidFill>
                          <a:latin typeface="BIZ UDPゴシック" panose="020B0400000000000000" pitchFamily="50" charset="-128"/>
                          <a:ea typeface="BIZ UDPゴシック" panose="020B0400000000000000" pitchFamily="50" charset="-128"/>
                        </a:rPr>
                        <a:t>度</a:t>
                      </a:r>
                    </a:p>
                  </a:txBody>
                  <a:tcPr/>
                </a:tc>
                <a:extLst>
                  <a:ext uri="{0D108BD9-81ED-4DB2-BD59-A6C34878D82A}">
                    <a16:rowId xmlns:a16="http://schemas.microsoft.com/office/drawing/2014/main" val="3644272304"/>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草刈り高さ</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a:solidFill>
                            <a:srgbClr val="0000FF"/>
                          </a:solidFill>
                          <a:latin typeface="BIZ UDPゴシック" panose="020B0400000000000000" pitchFamily="50" charset="-128"/>
                          <a:ea typeface="BIZ UDPゴシック" panose="020B0400000000000000" pitchFamily="50" charset="-128"/>
                        </a:rPr>
                        <a:t>2</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10(</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最小</a:t>
                      </a:r>
                      <a:r>
                        <a:rPr kumimoji="1" lang="en-US" altLang="ja-JP" sz="1200" dirty="0">
                          <a:solidFill>
                            <a:srgbClr val="0000FF"/>
                          </a:solidFill>
                          <a:latin typeface="BIZ UDPゴシック" panose="020B0400000000000000" pitchFamily="50" charset="-128"/>
                          <a:ea typeface="BIZ UDPゴシック" panose="020B0400000000000000" pitchFamily="50" charset="-128"/>
                        </a:rPr>
                        <a:t>1</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0000FF"/>
                          </a:solidFill>
                          <a:latin typeface="BIZ UDPゴシック" panose="020B0400000000000000" pitchFamily="50" charset="-128"/>
                          <a:ea typeface="BIZ UDPゴシック" panose="020B0400000000000000" pitchFamily="50" charset="-128"/>
                        </a:rPr>
                        <a:t>5</a:t>
                      </a:r>
                      <a:r>
                        <a:rPr kumimoji="1" lang="ja-JP" altLang="en-US" sz="1200" dirty="0">
                          <a:solidFill>
                            <a:srgbClr val="0000FF"/>
                          </a:solidFill>
                          <a:latin typeface="BIZ UDPゴシック" panose="020B0400000000000000" pitchFamily="50" charset="-128"/>
                          <a:ea typeface="BIZ UDPゴシック" panose="020B0400000000000000" pitchFamily="50" charset="-128"/>
                        </a:rPr>
                        <a:t>～</a:t>
                      </a:r>
                      <a:r>
                        <a:rPr kumimoji="1" lang="en-US" altLang="ja-JP" sz="1200" dirty="0">
                          <a:solidFill>
                            <a:srgbClr val="0000FF"/>
                          </a:solidFill>
                          <a:latin typeface="BIZ UDPゴシック" panose="020B0400000000000000" pitchFamily="50" charset="-128"/>
                          <a:ea typeface="BIZ UDPゴシック" panose="020B0400000000000000" pitchFamily="50" charset="-128"/>
                        </a:rPr>
                        <a:t>10(</a:t>
                      </a:r>
                      <a:r>
                        <a:rPr kumimoji="1" lang="ja-JP" altLang="en-US" sz="1200" dirty="0">
                          <a:solidFill>
                            <a:srgbClr val="0000FF"/>
                          </a:solidFill>
                          <a:latin typeface="BIZ UDPゴシック" panose="020B0400000000000000" pitchFamily="50" charset="-128"/>
                          <a:ea typeface="BIZ UDPゴシック" panose="020B0400000000000000" pitchFamily="50" charset="-128"/>
                        </a:rPr>
                        <a:t>調整可</a:t>
                      </a:r>
                      <a:r>
                        <a:rPr kumimoji="1" lang="en-US" altLang="ja-JP" sz="1200" dirty="0">
                          <a:solidFill>
                            <a:srgbClr val="0000FF"/>
                          </a:solidFill>
                          <a:latin typeface="BIZ UDPゴシック" panose="020B0400000000000000" pitchFamily="50" charset="-128"/>
                          <a:ea typeface="BIZ UDPゴシック" panose="020B0400000000000000" pitchFamily="50" charset="-128"/>
                        </a:rPr>
                        <a:t>)</a:t>
                      </a: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12734011"/>
                  </a:ext>
                </a:extLst>
              </a:tr>
              <a:tr h="281088">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安全機能</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飛び石、巻込み・転倒防止</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飛び石、転倒防止</a:t>
                      </a:r>
                    </a:p>
                  </a:txBody>
                  <a:tcPr/>
                </a:tc>
                <a:tc>
                  <a:txBody>
                    <a:bodyPr/>
                    <a:lstStyle/>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飛び石、転倒防止</a:t>
                      </a:r>
                    </a:p>
                  </a:txBody>
                  <a:tcPr/>
                </a:tc>
                <a:extLst>
                  <a:ext uri="{0D108BD9-81ED-4DB2-BD59-A6C34878D82A}">
                    <a16:rowId xmlns:a16="http://schemas.microsoft.com/office/drawing/2014/main" val="1782933779"/>
                  </a:ext>
                </a:extLst>
              </a:tr>
              <a:tr h="959467">
                <a:tc>
                  <a:txBody>
                    <a:bodyPr/>
                    <a:lstStyle/>
                    <a:p>
                      <a:pPr algn="ctr"/>
                      <a:endParaRPr kumimoji="1" lang="en-US" altLang="ja-JP" sz="1200" dirty="0">
                        <a:solidFill>
                          <a:srgbClr val="0000FF"/>
                        </a:solidFill>
                        <a:latin typeface="BIZ UDPゴシック" panose="020B0400000000000000" pitchFamily="50" charset="-128"/>
                        <a:ea typeface="BIZ UDPゴシック" panose="020B0400000000000000" pitchFamily="50" charset="-128"/>
                      </a:endParaRPr>
                    </a:p>
                    <a:p>
                      <a:pPr algn="ctr"/>
                      <a:endParaRPr kumimoji="1" lang="en-US" altLang="ja-JP" sz="1200" dirty="0">
                        <a:solidFill>
                          <a:srgbClr val="0000FF"/>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rgbClr val="0000FF"/>
                          </a:solidFill>
                          <a:latin typeface="BIZ UDPゴシック" panose="020B0400000000000000" pitchFamily="50" charset="-128"/>
                          <a:ea typeface="BIZ UDPゴシック" panose="020B0400000000000000" pitchFamily="50" charset="-128"/>
                        </a:rPr>
                        <a:t>写真等</a:t>
                      </a: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tc>
                  <a:txBody>
                    <a:bodyPr/>
                    <a:lstStyle/>
                    <a:p>
                      <a:pPr algn="ctr"/>
                      <a:endParaRPr kumimoji="1" lang="ja-JP" altLang="en-US" sz="1200" dirty="0">
                        <a:solidFill>
                          <a:srgbClr val="0000FF"/>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951110516"/>
                  </a:ext>
                </a:extLst>
              </a:tr>
            </a:tbl>
          </a:graphicData>
        </a:graphic>
      </p:graphicFrame>
      <p:sp>
        <p:nvSpPr>
          <p:cNvPr id="6" name="スライド番号プレースホルダー 5">
            <a:extLst>
              <a:ext uri="{FF2B5EF4-FFF2-40B4-BE49-F238E27FC236}">
                <a16:creationId xmlns:a16="http://schemas.microsoft.com/office/drawing/2014/main" id="{5B406A12-6F4F-48D7-A23E-1A9275725B34}"/>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7</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945861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５－１．現場導入により期待される効果</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2571D5D2-5C86-BEC2-1A78-22BB7296A3C4}"/>
              </a:ext>
            </a:extLst>
          </p:cNvPr>
          <p:cNvSpPr/>
          <p:nvPr/>
        </p:nvSpPr>
        <p:spPr>
          <a:xfrm>
            <a:off x="237000" y="738551"/>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dirty="0">
                <a:solidFill>
                  <a:schemeClr val="tx1"/>
                </a:solidFill>
                <a:latin typeface="BIZ UDPゴシック" panose="020B0400000000000000" pitchFamily="50" charset="-128"/>
                <a:ea typeface="BIZ UDPゴシック" panose="020B0400000000000000" pitchFamily="50" charset="-128"/>
              </a:rPr>
              <a:t>■現場導入により期待される効果（シーズ技術活用のメリット）を記載してください</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rgbClr val="0000FF"/>
                </a:solidFill>
                <a:latin typeface="BIZ UDPゴシック" panose="020B0400000000000000" pitchFamily="50" charset="-128"/>
                <a:ea typeface="BIZ UDPゴシック" panose="020B0400000000000000" pitchFamily="50" charset="-128"/>
              </a:rPr>
              <a:t>・記載例：</a:t>
            </a:r>
            <a:r>
              <a:rPr lang="ja-JP" altLang="en-US" sz="1600" dirty="0">
                <a:solidFill>
                  <a:srgbClr val="0000FF"/>
                </a:solidFill>
                <a:latin typeface="BIZ UDPゴシック" panose="020B0400000000000000" pitchFamily="50" charset="-128"/>
                <a:ea typeface="BIZ UDPゴシック" panose="020B0400000000000000" pitchFamily="50" charset="-128"/>
              </a:rPr>
              <a:t>急勾配の</a:t>
            </a:r>
            <a:r>
              <a:rPr kumimoji="1" lang="ja-JP" altLang="en-US" sz="1600" dirty="0">
                <a:solidFill>
                  <a:srgbClr val="0000FF"/>
                </a:solidFill>
                <a:latin typeface="BIZ UDPゴシック" panose="020B0400000000000000" pitchFamily="50" charset="-128"/>
                <a:ea typeface="BIZ UDPゴシック" panose="020B0400000000000000" pitchFamily="50" charset="-128"/>
              </a:rPr>
              <a:t>除草作業における作業員の負担軽減</a:t>
            </a:r>
            <a:br>
              <a:rPr kumimoji="1" lang="en-US" altLang="ja-JP" sz="1600" dirty="0">
                <a:solidFill>
                  <a:srgbClr val="0000FF"/>
                </a:solidFill>
                <a:latin typeface="BIZ UDPゴシック" panose="020B0400000000000000" pitchFamily="50" charset="-128"/>
                <a:ea typeface="BIZ UDPゴシック" panose="020B0400000000000000" pitchFamily="50" charset="-128"/>
              </a:rPr>
            </a:br>
            <a:r>
              <a:rPr kumimoji="1" lang="ja-JP" altLang="en-US" sz="1600" dirty="0">
                <a:solidFill>
                  <a:srgbClr val="0000FF"/>
                </a:solidFill>
                <a:latin typeface="BIZ UDPゴシック" panose="020B0400000000000000" pitchFamily="50" charset="-128"/>
                <a:ea typeface="BIZ UDPゴシック" panose="020B0400000000000000" pitchFamily="50" charset="-128"/>
              </a:rPr>
              <a:t>　　　　　　　　　・・・・・・によって、遠隔操縦による機械除草が可能となるため、・・・が軽減されます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endParaRPr lang="en-US" altLang="ja-JP" sz="1600" dirty="0">
              <a:solidFill>
                <a:srgbClr val="0000FF"/>
              </a:solidFill>
              <a:latin typeface="BIZ UDPゴシック" panose="020B0400000000000000" pitchFamily="50" charset="-128"/>
              <a:ea typeface="BIZ UDPゴシック" panose="020B0400000000000000" pitchFamily="50" charset="-128"/>
            </a:endParaRPr>
          </a:p>
          <a:p>
            <a:r>
              <a:rPr kumimoji="1" lang="ja-JP" altLang="en-US" sz="1600" dirty="0">
                <a:solidFill>
                  <a:srgbClr val="0000FF"/>
                </a:solidFill>
                <a:latin typeface="BIZ UDPゴシック" panose="020B0400000000000000" pitchFamily="50" charset="-128"/>
                <a:ea typeface="BIZ UDPゴシック" panose="020B0400000000000000" pitchFamily="50" charset="-128"/>
              </a:rPr>
              <a:t>　　　　　　　　●●のコスト削減</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r>
              <a:rPr lang="ja-JP" altLang="en-US" sz="1600" dirty="0">
                <a:solidFill>
                  <a:srgbClr val="0000FF"/>
                </a:solidFill>
                <a:latin typeface="BIZ UDPゴシック" panose="020B0400000000000000" pitchFamily="50" charset="-128"/>
                <a:ea typeface="BIZ UDPゴシック" panose="020B0400000000000000" pitchFamily="50" charset="-128"/>
              </a:rPr>
              <a:t>　　　　　　　　　・・・・・によって、除草作業能力が向上するため、コストが削減されます。</a:t>
            </a:r>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a:p>
            <a:endParaRPr kumimoji="1" lang="en-US" altLang="ja-JP" sz="1600" dirty="0">
              <a:solidFill>
                <a:srgbClr val="0000FF"/>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id="{7A388526-C68F-4D95-8ACE-379BEFDA921E}"/>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8</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06985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59A86569-DF9C-4A44-B5E7-433CBC48D518}"/>
              </a:ext>
            </a:extLst>
          </p:cNvPr>
          <p:cNvSpPr/>
          <p:nvPr/>
        </p:nvSpPr>
        <p:spPr>
          <a:xfrm>
            <a:off x="237000" y="87919"/>
            <a:ext cx="9432000" cy="576000"/>
          </a:xfrm>
          <a:custGeom>
            <a:avLst/>
            <a:gdLst/>
            <a:ahLst/>
            <a:cxnLst/>
            <a:rect l="l" t="t" r="r" b="b"/>
            <a:pathLst>
              <a:path w="5955665" h="1292225">
                <a:moveTo>
                  <a:pt x="0" y="1291653"/>
                </a:moveTo>
                <a:lnTo>
                  <a:pt x="5955169" y="1291653"/>
                </a:lnTo>
                <a:lnTo>
                  <a:pt x="5955169" y="0"/>
                </a:lnTo>
                <a:lnTo>
                  <a:pt x="0" y="0"/>
                </a:lnTo>
                <a:lnTo>
                  <a:pt x="0" y="1291653"/>
                </a:lnTo>
                <a:close/>
              </a:path>
            </a:pathLst>
          </a:custGeom>
          <a:solidFill>
            <a:srgbClr val="F79646"/>
          </a:solidFill>
        </p:spPr>
        <p:txBody>
          <a:bodyPr wrap="square" lIns="360000" tIns="0" rIns="0" bIns="0" rtlCol="0" anchor="ctr" anchorCtr="0"/>
          <a:lstStyle/>
          <a:p>
            <a:r>
              <a:rPr lang="ja-JP" altLang="en-US" sz="3200" dirty="0">
                <a:solidFill>
                  <a:schemeClr val="bg1"/>
                </a:solidFill>
                <a:latin typeface="BIZ UDPゴシック" panose="020B0400000000000000" pitchFamily="50" charset="-128"/>
                <a:ea typeface="BIZ UDPゴシック" panose="020B0400000000000000" pitchFamily="50" charset="-128"/>
              </a:rPr>
              <a:t>５－</a:t>
            </a:r>
            <a:r>
              <a:rPr lang="en-US" altLang="ja-JP" sz="3200" dirty="0">
                <a:solidFill>
                  <a:schemeClr val="bg1"/>
                </a:solidFill>
                <a:latin typeface="BIZ UDPゴシック" panose="020B0400000000000000" pitchFamily="50" charset="-128"/>
                <a:ea typeface="BIZ UDPゴシック" panose="020B0400000000000000" pitchFamily="50" charset="-128"/>
              </a:rPr>
              <a:t>2</a:t>
            </a:r>
            <a:r>
              <a:rPr lang="ja-JP" altLang="en-US" sz="3200" dirty="0">
                <a:solidFill>
                  <a:schemeClr val="bg1"/>
                </a:solidFill>
                <a:latin typeface="BIZ UDPゴシック" panose="020B0400000000000000" pitchFamily="50" charset="-128"/>
                <a:ea typeface="BIZ UDPゴシック" panose="020B0400000000000000" pitchFamily="50" charset="-128"/>
              </a:rPr>
              <a:t>．現場導入により期待される効果</a:t>
            </a:r>
            <a:endParaRPr sz="3200"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47833597-45FE-0136-C259-E7F206945A42}"/>
              </a:ext>
            </a:extLst>
          </p:cNvPr>
          <p:cNvSpPr/>
          <p:nvPr/>
        </p:nvSpPr>
        <p:spPr>
          <a:xfrm>
            <a:off x="237000" y="694330"/>
            <a:ext cx="9432000" cy="56880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BIZ UDPゴシック" panose="020B0400000000000000" pitchFamily="50" charset="-128"/>
                <a:ea typeface="BIZ UDPゴシック" panose="020B0400000000000000" pitchFamily="50" charset="-128"/>
              </a:rPr>
              <a:t>　■当該技術が活用された実績（</a:t>
            </a:r>
            <a:r>
              <a:rPr lang="ja-JP" altLang="en-US" dirty="0">
                <a:solidFill>
                  <a:schemeClr val="tx1"/>
                </a:solidFill>
                <a:latin typeface="BIZ UDPゴシック" panose="020B0400000000000000" pitchFamily="50" charset="-128"/>
                <a:ea typeface="BIZ UDPゴシック" panose="020B0400000000000000" pitchFamily="50" charset="-128"/>
              </a:rPr>
              <a:t>現場導入の事例等</a:t>
            </a:r>
            <a:r>
              <a:rPr kumimoji="1" lang="ja-JP" altLang="en-US" dirty="0">
                <a:solidFill>
                  <a:schemeClr val="tx1"/>
                </a:solidFill>
                <a:latin typeface="BIZ UDPゴシック" panose="020B0400000000000000" pitchFamily="50" charset="-128"/>
                <a:ea typeface="BIZ UDPゴシック" panose="020B0400000000000000" pitchFamily="50" charset="-128"/>
              </a:rPr>
              <a:t>）があれば、</a:t>
            </a:r>
            <a:r>
              <a:rPr lang="ja-JP" altLang="en-US" dirty="0">
                <a:solidFill>
                  <a:schemeClr val="tx1"/>
                </a:solidFill>
                <a:latin typeface="BIZ UDPゴシック" panose="020B0400000000000000" pitchFamily="50" charset="-128"/>
                <a:ea typeface="BIZ UDPゴシック" panose="020B0400000000000000" pitchFamily="50" charset="-128"/>
              </a:rPr>
              <a:t>写真・図解などを入れて</a:t>
            </a:r>
            <a:endParaRPr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説明して</a:t>
            </a:r>
            <a:r>
              <a:rPr kumimoji="1" lang="ja-JP" altLang="en-US" dirty="0">
                <a:solidFill>
                  <a:schemeClr val="tx1"/>
                </a:solidFill>
                <a:latin typeface="BIZ UDPゴシック" panose="020B0400000000000000" pitchFamily="50" charset="-128"/>
                <a:ea typeface="BIZ UDPゴシック" panose="020B0400000000000000" pitchFamily="50" charset="-128"/>
              </a:rPr>
              <a:t>ください。</a:t>
            </a:r>
            <a:br>
              <a:rPr kumimoji="1" lang="en-US" altLang="ja-JP" dirty="0">
                <a:solidFill>
                  <a:schemeClr val="tx1"/>
                </a:solidFill>
                <a:latin typeface="BIZ UDPゴシック" panose="020B0400000000000000" pitchFamily="50" charset="-128"/>
                <a:ea typeface="BIZ UDPゴシック" panose="020B0400000000000000" pitchFamily="50" charset="-128"/>
              </a:rPr>
            </a:br>
            <a:r>
              <a:rPr kumimoji="1" lang="ja-JP" altLang="en-US" dirty="0">
                <a:solidFill>
                  <a:schemeClr val="tx1"/>
                </a:solidFill>
                <a:latin typeface="BIZ UDPゴシック" panose="020B0400000000000000" pitchFamily="50" charset="-128"/>
                <a:ea typeface="BIZ UDPゴシック" panose="020B0400000000000000" pitchFamily="50" charset="-128"/>
              </a:rPr>
              <a:t>　　</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　　</a:t>
            </a:r>
            <a:r>
              <a:rPr lang="ja-JP" altLang="en-US" dirty="0">
                <a:solidFill>
                  <a:srgbClr val="0000FF"/>
                </a:solidFill>
                <a:latin typeface="BIZ UDPゴシック" panose="020B0400000000000000" pitchFamily="50" charset="-128"/>
                <a:ea typeface="BIZ UDPゴシック" panose="020B0400000000000000" pitchFamily="50" charset="-128"/>
              </a:rPr>
              <a:t>・記載例</a:t>
            </a:r>
            <a:endParaRPr lang="en-US" altLang="ja-JP" dirty="0">
              <a:solidFill>
                <a:srgbClr val="0000FF"/>
              </a:solidFill>
              <a:latin typeface="BIZ UDPゴシック" panose="020B0400000000000000" pitchFamily="50" charset="-128"/>
              <a:ea typeface="BIZ UDPゴシック" panose="020B0400000000000000" pitchFamily="50" charset="-128"/>
            </a:endParaRPr>
          </a:p>
          <a:p>
            <a:pPr lvl="1"/>
            <a:r>
              <a:rPr lang="ja-JP" altLang="en-US" sz="1600" dirty="0">
                <a:solidFill>
                  <a:srgbClr val="0000FF"/>
                </a:solidFill>
                <a:latin typeface="BIZ UDPゴシック" panose="020B0400000000000000" pitchFamily="50" charset="-128"/>
                <a:ea typeface="BIZ UDPゴシック" panose="020B0400000000000000" pitchFamily="50" charset="-128"/>
              </a:rPr>
              <a:t>●●河川事務所の●●川の堤防除草作業（急勾配箇所）において活用された実績がある。本技術を導入した結果、従来の肩掛け式による除草と同等の除草作業効果を確認できており、作業員の安全性向上、苦渋作業の軽減にも寄与しているとの評判である。</a:t>
            </a:r>
            <a:endParaRPr lang="en-US" altLang="ja-JP" sz="1600" dirty="0">
              <a:solidFill>
                <a:srgbClr val="0000FF"/>
              </a:solidFill>
              <a:latin typeface="BIZ UDPゴシック" panose="020B0400000000000000" pitchFamily="50" charset="-128"/>
              <a:ea typeface="BIZ UDPゴシック" panose="020B0400000000000000" pitchFamily="50" charset="-128"/>
            </a:endParaRPr>
          </a:p>
          <a:p>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B7435529-E64F-0B07-B4A5-855278C27473}"/>
              </a:ext>
            </a:extLst>
          </p:cNvPr>
          <p:cNvSpPr/>
          <p:nvPr/>
        </p:nvSpPr>
        <p:spPr>
          <a:xfrm>
            <a:off x="508882" y="3323643"/>
            <a:ext cx="4320000" cy="2520000"/>
          </a:xfrm>
          <a:prstGeom prst="rect">
            <a:avLst/>
          </a:prstGeom>
          <a:no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F0BF9CCE-E42D-07B2-0C4A-F2225A3B5ED1}"/>
              </a:ext>
            </a:extLst>
          </p:cNvPr>
          <p:cNvSpPr/>
          <p:nvPr/>
        </p:nvSpPr>
        <p:spPr>
          <a:xfrm>
            <a:off x="5080479" y="3323643"/>
            <a:ext cx="4320000" cy="2520000"/>
          </a:xfrm>
          <a:prstGeom prst="rect">
            <a:avLst/>
          </a:prstGeom>
          <a:no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C1E4CF7-E99F-4FDC-E037-5524537F576A}"/>
              </a:ext>
            </a:extLst>
          </p:cNvPr>
          <p:cNvSpPr txBox="1"/>
          <p:nvPr/>
        </p:nvSpPr>
        <p:spPr>
          <a:xfrm>
            <a:off x="1041620" y="5905858"/>
            <a:ext cx="2713835" cy="307777"/>
          </a:xfrm>
          <a:prstGeom prst="rect">
            <a:avLst/>
          </a:prstGeom>
          <a:noFill/>
        </p:spPr>
        <p:txBody>
          <a:bodyPr wrap="square" rtlCol="0">
            <a:spAutoFit/>
          </a:bodyPr>
          <a:lstStyle/>
          <a:p>
            <a:pPr algn="ctr"/>
            <a:r>
              <a:rPr kumimoji="1" lang="ja-JP" altLang="en-US" sz="1400" dirty="0">
                <a:solidFill>
                  <a:srgbClr val="0000FF"/>
                </a:solidFill>
                <a:latin typeface="BIZ UDゴシック" panose="020B0400000000000000" pitchFamily="49" charset="-128"/>
                <a:ea typeface="BIZ UDゴシック" panose="020B0400000000000000" pitchFamily="49" charset="-128"/>
              </a:rPr>
              <a:t>例：現場導入事例の写真</a:t>
            </a:r>
          </a:p>
        </p:txBody>
      </p:sp>
      <p:sp>
        <p:nvSpPr>
          <p:cNvPr id="9" name="テキスト ボックス 8">
            <a:extLst>
              <a:ext uri="{FF2B5EF4-FFF2-40B4-BE49-F238E27FC236}">
                <a16:creationId xmlns:a16="http://schemas.microsoft.com/office/drawing/2014/main" id="{07B9D45A-F3D8-7E8D-25E2-E557C055CDF7}"/>
              </a:ext>
            </a:extLst>
          </p:cNvPr>
          <p:cNvSpPr txBox="1"/>
          <p:nvPr/>
        </p:nvSpPr>
        <p:spPr>
          <a:xfrm>
            <a:off x="5080479" y="5905858"/>
            <a:ext cx="4319999" cy="307777"/>
          </a:xfrm>
          <a:prstGeom prst="rect">
            <a:avLst/>
          </a:prstGeom>
          <a:noFill/>
        </p:spPr>
        <p:txBody>
          <a:bodyPr wrap="square" rtlCol="0">
            <a:spAutoFit/>
          </a:bodyPr>
          <a:lstStyle/>
          <a:p>
            <a:pPr algn="ctr"/>
            <a:r>
              <a:rPr kumimoji="1" lang="ja-JP" altLang="en-US" sz="1400" dirty="0">
                <a:solidFill>
                  <a:srgbClr val="0000FF"/>
                </a:solidFill>
                <a:latin typeface="BIZ UDゴシック" panose="020B0400000000000000" pitchFamily="49" charset="-128"/>
                <a:ea typeface="BIZ UDゴシック" panose="020B0400000000000000" pitchFamily="49" charset="-128"/>
              </a:rPr>
              <a:t>例：現場導入効果（従来技術との性能比較図）</a:t>
            </a:r>
          </a:p>
        </p:txBody>
      </p:sp>
      <p:sp>
        <p:nvSpPr>
          <p:cNvPr id="10" name="スライド番号プレースホルダー 5">
            <a:extLst>
              <a:ext uri="{FF2B5EF4-FFF2-40B4-BE49-F238E27FC236}">
                <a16:creationId xmlns:a16="http://schemas.microsoft.com/office/drawing/2014/main" id="{A4E9DECC-6DC3-48E8-A5FF-8F43074DE8B9}"/>
              </a:ext>
            </a:extLst>
          </p:cNvPr>
          <p:cNvSpPr>
            <a:spLocks noGrp="1"/>
          </p:cNvSpPr>
          <p:nvPr>
            <p:ph type="sldNum" sz="quarter" idx="12"/>
          </p:nvPr>
        </p:nvSpPr>
        <p:spPr>
          <a:xfrm>
            <a:off x="7677150" y="6471238"/>
            <a:ext cx="2228850" cy="365125"/>
          </a:xfrm>
        </p:spPr>
        <p:txBody>
          <a:bodyPr/>
          <a:lstStyle/>
          <a:p>
            <a:fld id="{388CB185-CEEB-4915-9CD7-5D0EA4604324}" type="slidenum">
              <a:rPr kumimoji="1" lang="ja-JP" altLang="en-US" sz="1400" smtClean="0">
                <a:solidFill>
                  <a:schemeClr val="tx1"/>
                </a:solidFill>
                <a:latin typeface="BIZ UDゴシック" panose="020B0400000000000000" pitchFamily="49" charset="-128"/>
                <a:ea typeface="BIZ UDゴシック" panose="020B0400000000000000" pitchFamily="49" charset="-128"/>
              </a:rPr>
              <a:t>9</a:t>
            </a:fld>
            <a:endParaRPr kumimoji="1" lang="ja-JP" altLang="en-US" sz="140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62773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1177</TotalTime>
  <Words>1615</Words>
  <PresentationFormat>A4 210 x 297 mm</PresentationFormat>
  <Paragraphs>157</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BIZ UDPゴシック</vt:lpstr>
      <vt:lpstr>BIZ UDゴシック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2022-11-28T05:06:20Z</cp:lastPrinted>
  <dcterms:created xsi:type="dcterms:W3CDTF">2018-11-20T01:34:55Z</dcterms:created>
  <dcterms:modified xsi:type="dcterms:W3CDTF">2023-01-06T09:57:15Z</dcterms:modified>
</cp:coreProperties>
</file>