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79" r:id="rId2"/>
    <p:sldId id="276" r:id="rId3"/>
    <p:sldId id="269" r:id="rId4"/>
    <p:sldId id="280" r:id="rId5"/>
  </p:sldIdLst>
  <p:sldSz cx="9144000" cy="6858000" type="screen4x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89" autoAdjust="0"/>
    <p:restoredTop sz="96353" autoAdjust="0"/>
  </p:normalViewPr>
  <p:slideViewPr>
    <p:cSldViewPr>
      <p:cViewPr varScale="1">
        <p:scale>
          <a:sx n="65" d="100"/>
          <a:sy n="65" d="100"/>
        </p:scale>
        <p:origin x="161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9"/>
            <a:ext cx="2933963" cy="496861"/>
          </a:xfrm>
          <a:prstGeom prst="rect">
            <a:avLst/>
          </a:prstGeom>
        </p:spPr>
        <p:txBody>
          <a:bodyPr vert="horz" lIns="90946" tIns="45474" rIns="90946" bIns="45474" rtlCol="0"/>
          <a:lstStyle>
            <a:lvl1pPr algn="l">
              <a:defRPr sz="1100"/>
            </a:lvl1pPr>
          </a:lstStyle>
          <a:p>
            <a:endParaRPr kumimoji="1" lang="ja-JP" altLang="en-US"/>
          </a:p>
        </p:txBody>
      </p:sp>
      <p:sp>
        <p:nvSpPr>
          <p:cNvPr id="3" name="日付プレースホルダー 2"/>
          <p:cNvSpPr>
            <a:spLocks noGrp="1"/>
          </p:cNvSpPr>
          <p:nvPr>
            <p:ph type="dt" idx="1"/>
          </p:nvPr>
        </p:nvSpPr>
        <p:spPr>
          <a:xfrm>
            <a:off x="3835162" y="9"/>
            <a:ext cx="2933963" cy="496861"/>
          </a:xfrm>
          <a:prstGeom prst="rect">
            <a:avLst/>
          </a:prstGeom>
        </p:spPr>
        <p:txBody>
          <a:bodyPr vert="horz" lIns="90946" tIns="45474" rIns="90946" bIns="45474" rtlCol="0"/>
          <a:lstStyle>
            <a:lvl1pPr algn="r">
              <a:defRPr sz="1100"/>
            </a:lvl1pPr>
          </a:lstStyle>
          <a:p>
            <a:fld id="{D613A689-4A63-461E-8EC3-294DEDA627D8}" type="datetimeFigureOut">
              <a:rPr kumimoji="1" lang="ja-JP" altLang="en-US" smtClean="0"/>
              <a:t>2024/4/9</a:t>
            </a:fld>
            <a:endParaRPr kumimoji="1" lang="ja-JP" altLang="en-US"/>
          </a:p>
        </p:txBody>
      </p:sp>
      <p:sp>
        <p:nvSpPr>
          <p:cNvPr id="4" name="スライド イメージ プレースホルダー 3"/>
          <p:cNvSpPr>
            <a:spLocks noGrp="1" noRot="1" noChangeAspect="1"/>
          </p:cNvSpPr>
          <p:nvPr>
            <p:ph type="sldImg" idx="2"/>
          </p:nvPr>
        </p:nvSpPr>
        <p:spPr>
          <a:xfrm>
            <a:off x="1155700" y="1238250"/>
            <a:ext cx="4459288" cy="3343275"/>
          </a:xfrm>
          <a:prstGeom prst="rect">
            <a:avLst/>
          </a:prstGeom>
          <a:noFill/>
          <a:ln w="12700">
            <a:solidFill>
              <a:prstClr val="black"/>
            </a:solidFill>
          </a:ln>
        </p:spPr>
        <p:txBody>
          <a:bodyPr vert="horz" lIns="90946" tIns="45474" rIns="90946" bIns="45474" rtlCol="0" anchor="ctr"/>
          <a:lstStyle/>
          <a:p>
            <a:endParaRPr lang="ja-JP" altLang="en-US"/>
          </a:p>
        </p:txBody>
      </p:sp>
      <p:sp>
        <p:nvSpPr>
          <p:cNvPr id="5" name="ノート プレースホルダー 4"/>
          <p:cNvSpPr>
            <a:spLocks noGrp="1"/>
          </p:cNvSpPr>
          <p:nvPr>
            <p:ph type="body" sz="quarter" idx="3"/>
          </p:nvPr>
        </p:nvSpPr>
        <p:spPr>
          <a:xfrm>
            <a:off x="677070" y="4765742"/>
            <a:ext cx="5416550" cy="3899236"/>
          </a:xfrm>
          <a:prstGeom prst="rect">
            <a:avLst/>
          </a:prstGeom>
        </p:spPr>
        <p:txBody>
          <a:bodyPr vert="horz" lIns="90946" tIns="45474" rIns="90946" bIns="454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405969"/>
            <a:ext cx="2933963" cy="496860"/>
          </a:xfrm>
          <a:prstGeom prst="rect">
            <a:avLst/>
          </a:prstGeom>
        </p:spPr>
        <p:txBody>
          <a:bodyPr vert="horz" lIns="90946" tIns="45474" rIns="90946" bIns="4547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35162" y="9405969"/>
            <a:ext cx="2933963" cy="496860"/>
          </a:xfrm>
          <a:prstGeom prst="rect">
            <a:avLst/>
          </a:prstGeom>
        </p:spPr>
        <p:txBody>
          <a:bodyPr vert="horz" lIns="90946" tIns="45474" rIns="90946" bIns="45474" rtlCol="0" anchor="b"/>
          <a:lstStyle>
            <a:lvl1pPr algn="r">
              <a:defRPr sz="1100"/>
            </a:lvl1pPr>
          </a:lstStyle>
          <a:p>
            <a:fld id="{F2D5E00C-8781-4812-AE7E-F3D44AD3CBBB}" type="slidenum">
              <a:rPr kumimoji="1" lang="ja-JP" altLang="en-US" smtClean="0"/>
              <a:t>‹#›</a:t>
            </a:fld>
            <a:endParaRPr kumimoji="1" lang="ja-JP" altLang="en-US"/>
          </a:p>
        </p:txBody>
      </p:sp>
    </p:spTree>
    <p:extLst>
      <p:ext uri="{BB962C8B-B14F-4D97-AF65-F5344CB8AC3E}">
        <p14:creationId xmlns:p14="http://schemas.microsoft.com/office/powerpoint/2010/main" val="13437754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4F4EC0A-33F9-4AAF-9F83-2BE37E6009E0}" type="datetime1">
              <a:rPr kumimoji="1" lang="ja-JP" altLang="en-US" smtClean="0"/>
              <a:t>2024/4/9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97457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F61C7F-9E9C-4F7F-8F18-DD2ABD322642}" type="datetime1">
              <a:rPr kumimoji="1" lang="ja-JP" altLang="en-US" smtClean="0"/>
              <a:t>2024/4/9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42492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6BD3A0-F18B-407E-A8BD-0E39C3CB72BD}" type="datetime1">
              <a:rPr kumimoji="1" lang="ja-JP" altLang="en-US" smtClean="0"/>
              <a:t>2024/4/9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17571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7696C17-FC95-417B-9666-641C12D2468C}" type="datetime1">
              <a:rPr kumimoji="1" lang="ja-JP" altLang="en-US" smtClean="0"/>
              <a:t>2024/4/9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35680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3F329C3-FFC9-4DAA-9A70-C47B238BA189}" type="datetime1">
              <a:rPr kumimoji="1" lang="ja-JP" altLang="en-US" smtClean="0"/>
              <a:t>2024/4/9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336432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28C8941-6F15-4165-AA28-34C7CE86E307}" type="datetime1">
              <a:rPr kumimoji="1" lang="ja-JP" altLang="en-US" smtClean="0"/>
              <a:t>2024/4/9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748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7E8AE8B-2DD3-405B-9717-B7CD8B3A46AA}" type="datetime1">
              <a:rPr kumimoji="1" lang="ja-JP" altLang="en-US" smtClean="0"/>
              <a:t>2024/4/9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13810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41B5971-BBDC-498B-8018-1F7A0020C7A9}" type="datetime1">
              <a:rPr kumimoji="1" lang="ja-JP" altLang="en-US" smtClean="0"/>
              <a:t>2024/4/9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249428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35BD6F8-612F-4D7D-AC2E-7872900DA6E1}" type="datetime1">
              <a:rPr kumimoji="1" lang="ja-JP" altLang="en-US" smtClean="0"/>
              <a:t>2024/4/9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329100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043DE65-CA82-4B28-9226-95234DC55DF0}" type="datetime1">
              <a:rPr kumimoji="1" lang="ja-JP" altLang="en-US" smtClean="0"/>
              <a:t>2024/4/9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32709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347ACF2-1873-4E8A-9552-B36D287B8EAB}" type="datetime1">
              <a:rPr kumimoji="1" lang="ja-JP" altLang="en-US" smtClean="0"/>
              <a:t>2024/4/9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4294046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9863F-8AEC-4372-B3D5-A0262F3066AC}" type="datetime1">
              <a:rPr kumimoji="1" lang="ja-JP" altLang="en-US" smtClean="0"/>
              <a:t>2024/4/9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7EFFF-7FB4-4F7F-AB52-47A04AB05D01}" type="slidenum">
              <a:rPr kumimoji="1" lang="ja-JP" altLang="en-US" smtClean="0"/>
              <a:t>‹#›</a:t>
            </a:fld>
            <a:endParaRPr kumimoji="1" lang="ja-JP" altLang="en-US"/>
          </a:p>
        </p:txBody>
      </p:sp>
    </p:spTree>
    <p:extLst>
      <p:ext uri="{BB962C8B-B14F-4D97-AF65-F5344CB8AC3E}">
        <p14:creationId xmlns:p14="http://schemas.microsoft.com/office/powerpoint/2010/main" val="4021082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maps.gsi.go.jp/#16/35.898567/138.227921/&amp;base=std&amp;ls=std&amp;disp=1&amp;vs=c1g1j0h0k0l0u0t0z0r0s0m0f1"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aps.gsi.go.jp/#16/35.822798/138.203073/&amp;base=std&amp;ls=std&amp;disp=1&amp;vs=c1g1j0h0k0l0u0t0z0r0s0m0f1" TargetMode="Externa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s://maps.gsi.go.jp/#16/35.802987/138.210357/&amp;base=std&amp;ls=std&amp;disp=1&amp;vs=c1g1j0h0k0l0u0t0z0r0s0m0f1" TargetMode="External"/><Relationship Id="rId4" Type="http://schemas.openxmlformats.org/officeDocument/2006/relationships/hyperlink" Target="https://maps.gsi.go.jp/#17/35.818696/138.204414/&amp;base=std&amp;ls=std&amp;disp=1&amp;vs=c1g1j0h0k0l0u0t0z0r0s0m0f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hyperlink" Target="https://maps.gsi.go.jp/#15/35.813063/138.229251/&amp;base=std&amp;ls=std&amp;disp=1&amp;vs=c1g1j0h0k0l0u0t0z0r0s0m0f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D754521-18A7-473C-9650-46026F779DD1}"/>
              </a:ext>
            </a:extLst>
          </p:cNvPr>
          <p:cNvSpPr txBox="1"/>
          <p:nvPr/>
        </p:nvSpPr>
        <p:spPr>
          <a:xfrm>
            <a:off x="252000" y="9000"/>
            <a:ext cx="6345000"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R6</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月時点　工事進捗状況：釜無川出張所</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D4D4F0DC-767D-4737-8C38-58D65C41072D}"/>
              </a:ext>
            </a:extLst>
          </p:cNvPr>
          <p:cNvSpPr>
            <a:spLocks noGrp="1"/>
          </p:cNvSpPr>
          <p:nvPr>
            <p:ph type="sldNum" sz="quarter" idx="12"/>
          </p:nvPr>
        </p:nvSpPr>
        <p:spPr>
          <a:xfrm>
            <a:off x="9567000" y="6362356"/>
            <a:ext cx="2133600" cy="365125"/>
          </a:xfrm>
        </p:spPr>
        <p:txBody>
          <a:bodyPr/>
          <a:lstStyle/>
          <a:p>
            <a:fld id="{1BA7EFFF-7FB4-4F7F-AB52-47A04AB05D01}" type="slidenum">
              <a:rPr kumimoji="1" lang="ja-JP" altLang="en-US" smtClean="0">
                <a:solidFill>
                  <a:schemeClr val="tx1"/>
                </a:solidFill>
              </a:rPr>
              <a:t>1</a:t>
            </a:fld>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B5FE9C82-153C-40BD-BC5F-40C2DAC90D53}"/>
              </a:ext>
            </a:extLst>
          </p:cNvPr>
          <p:cNvSpPr txBox="1"/>
          <p:nvPr/>
        </p:nvSpPr>
        <p:spPr>
          <a:xfrm>
            <a:off x="224830" y="443835"/>
            <a:ext cx="8836458" cy="1169551"/>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1</a:t>
            </a:r>
            <a:r>
              <a:rPr lang="en-US" altLang="zh-TW" sz="1400" dirty="0">
                <a:latin typeface="Meiryo UI" panose="020B0604030504040204" pitchFamily="50" charset="-128"/>
                <a:ea typeface="Meiryo UI" panose="020B0604030504040204" pitchFamily="50" charset="-128"/>
              </a:rPr>
              <a:t>.</a:t>
            </a:r>
            <a:r>
              <a:rPr lang="zh-TW" altLang="en-US" sz="1400" dirty="0">
                <a:latin typeface="Meiryo UI" panose="020B0604030504040204" pitchFamily="50" charset="-128"/>
                <a:ea typeface="Meiryo UI" panose="020B0604030504040204" pitchFamily="50" charset="-128"/>
              </a:rPr>
              <a:t>Ｒ</a:t>
            </a:r>
            <a:r>
              <a:rPr lang="ja-JP" altLang="en-US" sz="1400" dirty="0">
                <a:latin typeface="Meiryo UI" panose="020B0604030504040204" pitchFamily="50" charset="-128"/>
                <a:ea typeface="Meiryo UI" panose="020B0604030504040204" pitchFamily="50" charset="-128"/>
              </a:rPr>
              <a:t>４武智川下流床固群工事（施工者：</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株</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岡谷組）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場所：</a:t>
            </a:r>
            <a:r>
              <a:rPr lang="zh-TW" altLang="en-US" sz="1400" dirty="0">
                <a:latin typeface="Meiryo UI" panose="020B0604030504040204" pitchFamily="50" charset="-128"/>
                <a:ea typeface="Meiryo UI" panose="020B0604030504040204" pitchFamily="50" charset="-128"/>
              </a:rPr>
              <a:t>長野県諏訪郡富士見町富士見地先</a:t>
            </a:r>
            <a:r>
              <a:rPr lang="ja-JP" altLang="en-US" sz="1400" dirty="0">
                <a:latin typeface="Meiryo UI" panose="020B0604030504040204" pitchFamily="50" charset="-128"/>
                <a:ea typeface="Meiryo UI" panose="020B0604030504040204" pitchFamily="50" charset="-128"/>
              </a:rPr>
              <a:t>（施工場所はここをクリック）</a:t>
            </a:r>
            <a:r>
              <a:rPr lang="en-US" altLang="ja-JP"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2"/>
              </a:rPr>
              <a:t>https://maps.gsi.go.jp/#16/35.898567/138.227921/&amp;base=std&amp;ls=std&amp;disp=1&amp;vs=c1g1j0h0k0l0u0t0z0r0s0m0f1</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工期：</a:t>
            </a:r>
            <a:r>
              <a:rPr lang="en-US" altLang="ja-JP" sz="1400" dirty="0">
                <a:latin typeface="Meiryo UI" panose="020B0604030504040204" pitchFamily="50" charset="-128"/>
                <a:ea typeface="Meiryo UI" panose="020B0604030504040204" pitchFamily="50" charset="-128"/>
              </a:rPr>
              <a:t>R4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rPr>
              <a:t>R6</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rPr>
              <a:t>日</a:t>
            </a:r>
            <a:endParaRPr lang="en-US" altLang="ja-JP" sz="1400" dirty="0">
              <a:latin typeface="Meiryo UI" panose="020B0604030504040204" pitchFamily="50" charset="-128"/>
              <a:ea typeface="Meiryo UI" panose="020B0604030504040204" pitchFamily="50" charset="-128"/>
            </a:endParaRPr>
          </a:p>
        </p:txBody>
      </p:sp>
      <p:sp>
        <p:nvSpPr>
          <p:cNvPr id="36" name="テキスト ボックス 81">
            <a:extLst>
              <a:ext uri="{FF2B5EF4-FFF2-40B4-BE49-F238E27FC236}">
                <a16:creationId xmlns:a16="http://schemas.microsoft.com/office/drawing/2014/main" id="{4E39EB44-58BD-4568-99DB-1C7D748E3FD3}"/>
              </a:ext>
            </a:extLst>
          </p:cNvPr>
          <p:cNvSpPr txBox="1">
            <a:spLocks/>
          </p:cNvSpPr>
          <p:nvPr/>
        </p:nvSpPr>
        <p:spPr>
          <a:xfrm>
            <a:off x="-1" y="5930913"/>
            <a:ext cx="9144001" cy="614006"/>
          </a:xfrm>
          <a:prstGeom prst="rect">
            <a:avLst/>
          </a:prstGeom>
          <a:solidFill>
            <a:schemeClr val="lt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800" dirty="0">
                <a:latin typeface="Meiryo UI" panose="020B0604030504040204" pitchFamily="50" charset="-128"/>
                <a:ea typeface="Meiryo UI" panose="020B0604030504040204" pitchFamily="50" charset="-128"/>
              </a:rPr>
              <a:t>武智川下流床固群のうち、床固工、帯工及び護岸を施工し、土砂・洪水を安全に流下させ、土砂災害を防止する工事。左岸側の施工が完了し、現在、右岸側の床固工 （第１０、１１床固工 斜路工）及び流路護岸工を実施中。</a:t>
            </a:r>
            <a:endParaRPr lang="zh-CN" altLang="en-US" sz="18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0AE147B2-2DB1-4231-BCA2-9A064362ED3C}"/>
              </a:ext>
            </a:extLst>
          </p:cNvPr>
          <p:cNvSpPr txBox="1"/>
          <p:nvPr/>
        </p:nvSpPr>
        <p:spPr>
          <a:xfrm>
            <a:off x="37499" y="4730110"/>
            <a:ext cx="4366133"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右岸上空より施工箇所を望む</a:t>
            </a:r>
          </a:p>
        </p:txBody>
      </p:sp>
      <p:pic>
        <p:nvPicPr>
          <p:cNvPr id="12" name="図 11">
            <a:extLst>
              <a:ext uri="{FF2B5EF4-FFF2-40B4-BE49-F238E27FC236}">
                <a16:creationId xmlns:a16="http://schemas.microsoft.com/office/drawing/2014/main" id="{7CF87F15-A2DB-4009-BE2D-B18BE6E7F1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34245" y="2256605"/>
            <a:ext cx="4354288" cy="24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右矢印 1024">
            <a:extLst>
              <a:ext uri="{FF2B5EF4-FFF2-40B4-BE49-F238E27FC236}">
                <a16:creationId xmlns:a16="http://schemas.microsoft.com/office/drawing/2014/main" id="{A04B3FD8-F396-46AD-BDEE-CE30011277FE}"/>
              </a:ext>
            </a:extLst>
          </p:cNvPr>
          <p:cNvSpPr>
            <a:spLocks noChangeAspect="1"/>
          </p:cNvSpPr>
          <p:nvPr/>
        </p:nvSpPr>
        <p:spPr>
          <a:xfrm rot="2274449">
            <a:off x="3193602" y="4434886"/>
            <a:ext cx="245740" cy="138434"/>
          </a:xfrm>
          <a:prstGeom prst="rightArrow">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200"/>
          </a:p>
        </p:txBody>
      </p:sp>
      <p:sp>
        <p:nvSpPr>
          <p:cNvPr id="13" name="テキスト ボックス 12">
            <a:extLst>
              <a:ext uri="{FF2B5EF4-FFF2-40B4-BE49-F238E27FC236}">
                <a16:creationId xmlns:a16="http://schemas.microsoft.com/office/drawing/2014/main" id="{6F6323E1-C74A-4869-AA44-F864A9AC286C}"/>
              </a:ext>
            </a:extLst>
          </p:cNvPr>
          <p:cNvSpPr txBox="1"/>
          <p:nvPr/>
        </p:nvSpPr>
        <p:spPr>
          <a:xfrm>
            <a:off x="2890767" y="4030518"/>
            <a:ext cx="956730" cy="343482"/>
          </a:xfrm>
          <a:prstGeom prst="rect">
            <a:avLst/>
          </a:prstGeom>
          <a:noFill/>
          <a:ln w="6350" cmpd="sng">
            <a:noFill/>
            <a:prstDash val="solid"/>
          </a:ln>
        </p:spPr>
        <p:txBody>
          <a:bodyPr vert="horz" wrap="squar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200" b="1" dirty="0">
                <a:solidFill>
                  <a:srgbClr val="E6E6E6"/>
                </a:solidFill>
              </a:rPr>
              <a:t>武智川</a:t>
            </a:r>
          </a:p>
        </p:txBody>
      </p:sp>
      <p:sp>
        <p:nvSpPr>
          <p:cNvPr id="16" name="右矢印 1024">
            <a:extLst>
              <a:ext uri="{FF2B5EF4-FFF2-40B4-BE49-F238E27FC236}">
                <a16:creationId xmlns:a16="http://schemas.microsoft.com/office/drawing/2014/main" id="{A04B3FD8-F396-46AD-BDEE-CE30011277FE}"/>
              </a:ext>
            </a:extLst>
          </p:cNvPr>
          <p:cNvSpPr>
            <a:spLocks noChangeAspect="1"/>
          </p:cNvSpPr>
          <p:nvPr/>
        </p:nvSpPr>
        <p:spPr>
          <a:xfrm>
            <a:off x="6822630" y="2690314"/>
            <a:ext cx="245740" cy="138434"/>
          </a:xfrm>
          <a:prstGeom prst="rightArrow">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200"/>
          </a:p>
        </p:txBody>
      </p:sp>
      <p:sp>
        <p:nvSpPr>
          <p:cNvPr id="18" name="テキスト ボックス 12">
            <a:extLst>
              <a:ext uri="{FF2B5EF4-FFF2-40B4-BE49-F238E27FC236}">
                <a16:creationId xmlns:a16="http://schemas.microsoft.com/office/drawing/2014/main" id="{6F6323E1-C74A-4869-AA44-F864A9AC286C}"/>
              </a:ext>
            </a:extLst>
          </p:cNvPr>
          <p:cNvSpPr txBox="1"/>
          <p:nvPr/>
        </p:nvSpPr>
        <p:spPr>
          <a:xfrm>
            <a:off x="6976302" y="2540088"/>
            <a:ext cx="956730" cy="343482"/>
          </a:xfrm>
          <a:prstGeom prst="rect">
            <a:avLst/>
          </a:prstGeom>
          <a:noFill/>
          <a:ln w="6350" cmpd="sng">
            <a:noFill/>
            <a:prstDash val="solid"/>
          </a:ln>
        </p:spPr>
        <p:txBody>
          <a:bodyPr vert="horz" wrap="squar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200" b="1" dirty="0">
                <a:solidFill>
                  <a:srgbClr val="E6E6E6"/>
                </a:solidFill>
              </a:rPr>
              <a:t>武智川</a:t>
            </a:r>
          </a:p>
        </p:txBody>
      </p:sp>
      <p:sp>
        <p:nvSpPr>
          <p:cNvPr id="2" name="テキスト ボックス 1">
            <a:extLst>
              <a:ext uri="{FF2B5EF4-FFF2-40B4-BE49-F238E27FC236}">
                <a16:creationId xmlns:a16="http://schemas.microsoft.com/office/drawing/2014/main" id="{0BDE05D5-44D0-FA1D-053F-48BCF7F49384}"/>
              </a:ext>
            </a:extLst>
          </p:cNvPr>
          <p:cNvSpPr txBox="1"/>
          <p:nvPr/>
        </p:nvSpPr>
        <p:spPr>
          <a:xfrm>
            <a:off x="2553680" y="3558509"/>
            <a:ext cx="956730" cy="343482"/>
          </a:xfrm>
          <a:prstGeom prst="rect">
            <a:avLst/>
          </a:prstGeom>
          <a:noFill/>
          <a:ln w="6350" cmpd="sng">
            <a:noFill/>
            <a:prstDash val="solid"/>
          </a:ln>
        </p:spPr>
        <p:txBody>
          <a:bodyPr vert="horz" wrap="squar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a:solidFill>
                  <a:srgbClr val="E6E6E6"/>
                </a:solidFill>
              </a:rPr>
              <a:t>第</a:t>
            </a:r>
            <a:r>
              <a:rPr lang="en-US" altLang="ja-JP" sz="1200" b="1" dirty="0">
                <a:solidFill>
                  <a:srgbClr val="E6E6E6"/>
                </a:solidFill>
              </a:rPr>
              <a:t>10</a:t>
            </a:r>
            <a:r>
              <a:rPr lang="ja-JP" altLang="en-US" sz="1200" b="1" dirty="0">
                <a:solidFill>
                  <a:srgbClr val="E6E6E6"/>
                </a:solidFill>
              </a:rPr>
              <a:t>床固工</a:t>
            </a:r>
            <a:endParaRPr kumimoji="1" lang="ja-JP" altLang="en-US" sz="1200" b="1" dirty="0">
              <a:solidFill>
                <a:srgbClr val="E6E6E6"/>
              </a:solidFill>
            </a:endParaRPr>
          </a:p>
        </p:txBody>
      </p:sp>
      <p:sp>
        <p:nvSpPr>
          <p:cNvPr id="23" name="テキスト ボックス 22">
            <a:extLst>
              <a:ext uri="{FF2B5EF4-FFF2-40B4-BE49-F238E27FC236}">
                <a16:creationId xmlns:a16="http://schemas.microsoft.com/office/drawing/2014/main" id="{6585BE4D-DAF8-C2A4-BB8E-2FC7171A3CCE}"/>
              </a:ext>
            </a:extLst>
          </p:cNvPr>
          <p:cNvSpPr txBox="1"/>
          <p:nvPr/>
        </p:nvSpPr>
        <p:spPr>
          <a:xfrm>
            <a:off x="1263835" y="2926315"/>
            <a:ext cx="956730" cy="343482"/>
          </a:xfrm>
          <a:prstGeom prst="rect">
            <a:avLst/>
          </a:prstGeom>
          <a:noFill/>
          <a:ln w="6350" cmpd="sng">
            <a:noFill/>
            <a:prstDash val="solid"/>
          </a:ln>
        </p:spPr>
        <p:txBody>
          <a:bodyPr vert="horz" wrap="squar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a:solidFill>
                  <a:srgbClr val="E6E6E6"/>
                </a:solidFill>
              </a:rPr>
              <a:t>第</a:t>
            </a:r>
            <a:r>
              <a:rPr lang="en-US" altLang="ja-JP" sz="1200" b="1" dirty="0">
                <a:solidFill>
                  <a:srgbClr val="E6E6E6"/>
                </a:solidFill>
              </a:rPr>
              <a:t>11</a:t>
            </a:r>
            <a:r>
              <a:rPr lang="ja-JP" altLang="en-US" sz="1200" b="1" dirty="0">
                <a:solidFill>
                  <a:srgbClr val="E6E6E6"/>
                </a:solidFill>
              </a:rPr>
              <a:t>床固工</a:t>
            </a:r>
            <a:endParaRPr kumimoji="1" lang="ja-JP" altLang="en-US" sz="1200" b="1" dirty="0">
              <a:solidFill>
                <a:srgbClr val="E6E6E6"/>
              </a:solidFill>
            </a:endParaRPr>
          </a:p>
        </p:txBody>
      </p:sp>
      <p:sp>
        <p:nvSpPr>
          <p:cNvPr id="5" name="テキスト ボックス 4">
            <a:extLst>
              <a:ext uri="{FF2B5EF4-FFF2-40B4-BE49-F238E27FC236}">
                <a16:creationId xmlns:a16="http://schemas.microsoft.com/office/drawing/2014/main" id="{FA3F889F-A23E-F994-BFFF-A1F114DF6237}"/>
              </a:ext>
            </a:extLst>
          </p:cNvPr>
          <p:cNvSpPr txBox="1"/>
          <p:nvPr/>
        </p:nvSpPr>
        <p:spPr>
          <a:xfrm>
            <a:off x="4212000" y="3269797"/>
            <a:ext cx="5159227"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↑上空より施工箇所（第</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床固工と護岸 ブロック積）を望む</a:t>
            </a:r>
          </a:p>
        </p:txBody>
      </p:sp>
      <p:pic>
        <p:nvPicPr>
          <p:cNvPr id="6" name="図 5">
            <a:extLst>
              <a:ext uri="{FF2B5EF4-FFF2-40B4-BE49-F238E27FC236}">
                <a16:creationId xmlns:a16="http://schemas.microsoft.com/office/drawing/2014/main" id="{4F939CAD-C322-BBB0-1D4D-2E99331724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572001" y="1309090"/>
            <a:ext cx="3463111" cy="19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66C96B0B-23F8-D35A-7C6D-636AB986449A}"/>
              </a:ext>
            </a:extLst>
          </p:cNvPr>
          <p:cNvSpPr txBox="1"/>
          <p:nvPr/>
        </p:nvSpPr>
        <p:spPr>
          <a:xfrm>
            <a:off x="7215270" y="1600518"/>
            <a:ext cx="956730" cy="343482"/>
          </a:xfrm>
          <a:prstGeom prst="rect">
            <a:avLst/>
          </a:prstGeom>
          <a:noFill/>
          <a:ln w="6350" cmpd="sng">
            <a:noFill/>
            <a:prstDash val="solid"/>
          </a:ln>
        </p:spPr>
        <p:txBody>
          <a:bodyPr vert="horz" wrap="squar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200" b="1" dirty="0">
                <a:solidFill>
                  <a:srgbClr val="E6E6E6"/>
                </a:solidFill>
              </a:rPr>
              <a:t>武智川</a:t>
            </a:r>
          </a:p>
        </p:txBody>
      </p:sp>
      <p:sp>
        <p:nvSpPr>
          <p:cNvPr id="14" name="テキスト ボックス 13">
            <a:extLst>
              <a:ext uri="{FF2B5EF4-FFF2-40B4-BE49-F238E27FC236}">
                <a16:creationId xmlns:a16="http://schemas.microsoft.com/office/drawing/2014/main" id="{192BE0E1-0616-BF30-32D5-120C72FE35FD}"/>
              </a:ext>
            </a:extLst>
          </p:cNvPr>
          <p:cNvSpPr txBox="1"/>
          <p:nvPr/>
        </p:nvSpPr>
        <p:spPr>
          <a:xfrm>
            <a:off x="6090270" y="1314000"/>
            <a:ext cx="956730" cy="343482"/>
          </a:xfrm>
          <a:prstGeom prst="rect">
            <a:avLst/>
          </a:prstGeom>
          <a:noFill/>
          <a:ln w="6350" cmpd="sng">
            <a:noFill/>
            <a:prstDash val="solid"/>
          </a:ln>
        </p:spPr>
        <p:txBody>
          <a:bodyPr vert="horz" wrap="squar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a:solidFill>
                  <a:srgbClr val="E6E6E6"/>
                </a:solidFill>
              </a:rPr>
              <a:t>第</a:t>
            </a:r>
            <a:r>
              <a:rPr lang="en-US" altLang="ja-JP" sz="1200" b="1" dirty="0">
                <a:solidFill>
                  <a:srgbClr val="E6E6E6"/>
                </a:solidFill>
              </a:rPr>
              <a:t>10</a:t>
            </a:r>
            <a:r>
              <a:rPr lang="ja-JP" altLang="en-US" sz="1200" b="1" dirty="0">
                <a:solidFill>
                  <a:srgbClr val="E6E6E6"/>
                </a:solidFill>
              </a:rPr>
              <a:t>床固工</a:t>
            </a:r>
            <a:endParaRPr kumimoji="1" lang="ja-JP" altLang="en-US" sz="1200" b="1" dirty="0">
              <a:solidFill>
                <a:srgbClr val="E6E6E6"/>
              </a:solidFill>
            </a:endParaRPr>
          </a:p>
        </p:txBody>
      </p:sp>
      <p:pic>
        <p:nvPicPr>
          <p:cNvPr id="3" name="図 2">
            <a:extLst>
              <a:ext uri="{FF2B5EF4-FFF2-40B4-BE49-F238E27FC236}">
                <a16:creationId xmlns:a16="http://schemas.microsoft.com/office/drawing/2014/main" id="{27A61B27-4A63-2BEE-EEB9-A67A71C492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4569294" y="3612868"/>
            <a:ext cx="3463111" cy="19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a:extLst>
              <a:ext uri="{FF2B5EF4-FFF2-40B4-BE49-F238E27FC236}">
                <a16:creationId xmlns:a16="http://schemas.microsoft.com/office/drawing/2014/main" id="{2F8D3AB2-542D-0D67-ED61-2A96FE0E56BB}"/>
              </a:ext>
            </a:extLst>
          </p:cNvPr>
          <p:cNvSpPr txBox="1"/>
          <p:nvPr/>
        </p:nvSpPr>
        <p:spPr>
          <a:xfrm>
            <a:off x="4017386" y="5563570"/>
            <a:ext cx="5159227"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　上空より施工箇所（第</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床固工と</a:t>
            </a:r>
            <a:r>
              <a:rPr lang="zh-TW" altLang="en-US" sz="1400" dirty="0">
                <a:latin typeface="Meiryo UI" panose="020B0604030504040204" pitchFamily="50" charset="-128"/>
                <a:ea typeface="Meiryo UI" panose="020B0604030504040204" pitchFamily="50" charset="-128"/>
              </a:rPr>
              <a:t>流路護岸 </a:t>
            </a:r>
            <a:r>
              <a:rPr lang="ja-JP" altLang="en-US" sz="1400" dirty="0">
                <a:latin typeface="Meiryo UI" panose="020B0604030504040204" pitchFamily="50" charset="-128"/>
                <a:ea typeface="Meiryo UI" panose="020B0604030504040204" pitchFamily="50" charset="-128"/>
              </a:rPr>
              <a:t>ブロック積）を望む</a:t>
            </a:r>
          </a:p>
        </p:txBody>
      </p:sp>
      <p:sp>
        <p:nvSpPr>
          <p:cNvPr id="19" name="テキスト ボックス 18">
            <a:extLst>
              <a:ext uri="{FF2B5EF4-FFF2-40B4-BE49-F238E27FC236}">
                <a16:creationId xmlns:a16="http://schemas.microsoft.com/office/drawing/2014/main" id="{D97479B5-D1DA-0F35-0379-1B80F4AF2408}"/>
              </a:ext>
            </a:extLst>
          </p:cNvPr>
          <p:cNvSpPr txBox="1"/>
          <p:nvPr/>
        </p:nvSpPr>
        <p:spPr>
          <a:xfrm>
            <a:off x="5505270" y="3564000"/>
            <a:ext cx="956730" cy="343482"/>
          </a:xfrm>
          <a:prstGeom prst="rect">
            <a:avLst/>
          </a:prstGeom>
          <a:noFill/>
          <a:ln w="6350" cmpd="sng">
            <a:noFill/>
            <a:prstDash val="solid"/>
          </a:ln>
        </p:spPr>
        <p:txBody>
          <a:bodyPr vert="horz" wrap="squar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a:solidFill>
                  <a:srgbClr val="E6E6E6"/>
                </a:solidFill>
              </a:rPr>
              <a:t>第</a:t>
            </a:r>
            <a:r>
              <a:rPr lang="en-US" altLang="ja-JP" sz="1200" b="1" dirty="0">
                <a:solidFill>
                  <a:srgbClr val="E6E6E6"/>
                </a:solidFill>
              </a:rPr>
              <a:t>11</a:t>
            </a:r>
            <a:r>
              <a:rPr lang="ja-JP" altLang="en-US" sz="1200" b="1" dirty="0">
                <a:solidFill>
                  <a:srgbClr val="E6E6E6"/>
                </a:solidFill>
              </a:rPr>
              <a:t>床固工</a:t>
            </a:r>
            <a:endParaRPr kumimoji="1" lang="ja-JP" altLang="en-US" sz="1200" b="1" dirty="0">
              <a:solidFill>
                <a:srgbClr val="E6E6E6"/>
              </a:solidFill>
            </a:endParaRPr>
          </a:p>
        </p:txBody>
      </p:sp>
      <p:sp>
        <p:nvSpPr>
          <p:cNvPr id="8" name="右矢印 1024">
            <a:extLst>
              <a:ext uri="{FF2B5EF4-FFF2-40B4-BE49-F238E27FC236}">
                <a16:creationId xmlns:a16="http://schemas.microsoft.com/office/drawing/2014/main" id="{ECB2367C-9986-EB90-F9EE-9FE135C9A090}"/>
              </a:ext>
            </a:extLst>
          </p:cNvPr>
          <p:cNvSpPr>
            <a:spLocks noChangeAspect="1"/>
          </p:cNvSpPr>
          <p:nvPr/>
        </p:nvSpPr>
        <p:spPr>
          <a:xfrm>
            <a:off x="7701260" y="4374000"/>
            <a:ext cx="245740" cy="138434"/>
          </a:xfrm>
          <a:prstGeom prst="rightArrow">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200"/>
          </a:p>
        </p:txBody>
      </p:sp>
      <p:sp>
        <p:nvSpPr>
          <p:cNvPr id="22" name="右矢印 1024">
            <a:extLst>
              <a:ext uri="{FF2B5EF4-FFF2-40B4-BE49-F238E27FC236}">
                <a16:creationId xmlns:a16="http://schemas.microsoft.com/office/drawing/2014/main" id="{8B7EF3F8-A8B3-E917-F6DA-379C3FF45332}"/>
              </a:ext>
            </a:extLst>
          </p:cNvPr>
          <p:cNvSpPr>
            <a:spLocks noChangeAspect="1"/>
          </p:cNvSpPr>
          <p:nvPr/>
        </p:nvSpPr>
        <p:spPr>
          <a:xfrm>
            <a:off x="7701260" y="1990662"/>
            <a:ext cx="245740" cy="138434"/>
          </a:xfrm>
          <a:prstGeom prst="rightArrow">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200"/>
          </a:p>
        </p:txBody>
      </p:sp>
      <p:sp>
        <p:nvSpPr>
          <p:cNvPr id="25" name="テキスト ボックス 24">
            <a:extLst>
              <a:ext uri="{FF2B5EF4-FFF2-40B4-BE49-F238E27FC236}">
                <a16:creationId xmlns:a16="http://schemas.microsoft.com/office/drawing/2014/main" id="{A6352859-BB3A-69D8-FB5E-3F14296AC8E3}"/>
              </a:ext>
            </a:extLst>
          </p:cNvPr>
          <p:cNvSpPr txBox="1"/>
          <p:nvPr/>
        </p:nvSpPr>
        <p:spPr>
          <a:xfrm>
            <a:off x="7269581" y="3834000"/>
            <a:ext cx="956730" cy="343482"/>
          </a:xfrm>
          <a:prstGeom prst="rect">
            <a:avLst/>
          </a:prstGeom>
          <a:noFill/>
          <a:ln w="6350" cmpd="sng">
            <a:noFill/>
            <a:prstDash val="solid"/>
          </a:ln>
        </p:spPr>
        <p:txBody>
          <a:bodyPr vert="horz" wrap="squar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200" b="1" dirty="0">
                <a:solidFill>
                  <a:srgbClr val="E6E6E6"/>
                </a:solidFill>
              </a:rPr>
              <a:t>武智川</a:t>
            </a:r>
          </a:p>
        </p:txBody>
      </p:sp>
    </p:spTree>
    <p:extLst>
      <p:ext uri="{BB962C8B-B14F-4D97-AF65-F5344CB8AC3E}">
        <p14:creationId xmlns:p14="http://schemas.microsoft.com/office/powerpoint/2010/main" val="381702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9A3A2D2-78F7-952E-53D5-EDE8E25D713D}"/>
              </a:ext>
            </a:extLst>
          </p:cNvPr>
          <p:cNvPicPr>
            <a:picLocks noChangeAspect="1"/>
          </p:cNvPicPr>
          <p:nvPr/>
        </p:nvPicPr>
        <p:blipFill>
          <a:blip r:embed="rId2" cstate="print">
            <a:extLst>
              <a:ext uri="{28A0092B-C50C-407E-A947-70E740481C1C}">
                <a14:useLocalDpi xmlns:a14="http://schemas.microsoft.com/office/drawing/2010/main" val="0"/>
              </a:ext>
            </a:extLst>
          </a:blip>
          <a:srcRect l="11279" r="11279"/>
          <a:stretch/>
        </p:blipFill>
        <p:spPr>
          <a:xfrm>
            <a:off x="4729674" y="1748184"/>
            <a:ext cx="3892326" cy="2827866"/>
          </a:xfrm>
          <a:prstGeom prst="rect">
            <a:avLst/>
          </a:prstGeom>
        </p:spPr>
      </p:pic>
      <p:pic>
        <p:nvPicPr>
          <p:cNvPr id="29" name="図 28">
            <a:extLst>
              <a:ext uri="{FF2B5EF4-FFF2-40B4-BE49-F238E27FC236}">
                <a16:creationId xmlns:a16="http://schemas.microsoft.com/office/drawing/2014/main" id="{EE5EED31-1CBF-4C62-BE8A-7660448703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66861" y="2069365"/>
            <a:ext cx="4456329" cy="250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1D754521-18A7-473C-9650-46026F779DD1}"/>
              </a:ext>
            </a:extLst>
          </p:cNvPr>
          <p:cNvSpPr txBox="1"/>
          <p:nvPr/>
        </p:nvSpPr>
        <p:spPr>
          <a:xfrm>
            <a:off x="252000" y="9000"/>
            <a:ext cx="6345000"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R6</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月時点　工事進捗状況：釜無川出張所</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D4D4F0DC-767D-4737-8C38-58D65C41072D}"/>
              </a:ext>
            </a:extLst>
          </p:cNvPr>
          <p:cNvSpPr>
            <a:spLocks noGrp="1"/>
          </p:cNvSpPr>
          <p:nvPr>
            <p:ph type="sldNum" sz="quarter" idx="12"/>
          </p:nvPr>
        </p:nvSpPr>
        <p:spPr>
          <a:xfrm>
            <a:off x="9486848" y="6197881"/>
            <a:ext cx="2133600" cy="365125"/>
          </a:xfrm>
        </p:spPr>
        <p:txBody>
          <a:bodyPr/>
          <a:lstStyle/>
          <a:p>
            <a:fld id="{1BA7EFFF-7FB4-4F7F-AB52-47A04AB05D01}" type="slidenum">
              <a:rPr kumimoji="1" lang="ja-JP" altLang="en-US" smtClean="0">
                <a:solidFill>
                  <a:schemeClr val="tx1"/>
                </a:solidFill>
              </a:rPr>
              <a:t>2</a:t>
            </a:fld>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B5FE9C82-153C-40BD-BC5F-40C2DAC90D53}"/>
              </a:ext>
            </a:extLst>
          </p:cNvPr>
          <p:cNvSpPr txBox="1"/>
          <p:nvPr/>
        </p:nvSpPr>
        <p:spPr>
          <a:xfrm>
            <a:off x="207000" y="438799"/>
            <a:ext cx="8667169" cy="1169551"/>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2</a:t>
            </a:r>
            <a:r>
              <a:rPr lang="en-US" altLang="zh-TW" sz="1400" dirty="0">
                <a:latin typeface="Meiryo UI" panose="020B0604030504040204" pitchFamily="50" charset="-128"/>
                <a:ea typeface="Meiryo UI" panose="020B0604030504040204" pitchFamily="50" charset="-128"/>
              </a:rPr>
              <a:t>.</a:t>
            </a:r>
            <a:r>
              <a:rPr lang="zh-TW" altLang="en-US" sz="1400" dirty="0">
                <a:latin typeface="Meiryo UI" panose="020B0604030504040204" pitchFamily="50" charset="-128"/>
                <a:ea typeface="Meiryo UI" panose="020B0604030504040204" pitchFamily="50" charset="-128"/>
              </a:rPr>
              <a:t>Ｒ</a:t>
            </a:r>
            <a:r>
              <a:rPr lang="ja-JP" altLang="en-US" sz="1400" dirty="0">
                <a:latin typeface="Meiryo UI" panose="020B0604030504040204" pitchFamily="50" charset="-128"/>
                <a:ea typeface="Meiryo UI" panose="020B0604030504040204" pitchFamily="50" charset="-128"/>
              </a:rPr>
              <a:t>４空谷砂防堰堤改築（２期）工事（施工者：</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株</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岡谷組）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場所：長野県諏訪郡富士見町富士見地先　山梨県北杜市白州町下教来石地先（施工場所はここをクリック）（</a:t>
            </a:r>
            <a:r>
              <a:rPr lang="en-US" altLang="ja-JP" sz="1400" dirty="0">
                <a:solidFill>
                  <a:srgbClr val="0000FF"/>
                </a:solidFill>
                <a:latin typeface="Meiryo UI" panose="020B0604030504040204" pitchFamily="50" charset="-128"/>
                <a:ea typeface="Meiryo UI" panose="020B0604030504040204" pitchFamily="50" charset="-128"/>
              </a:rPr>
              <a:t>https://maps.gsi.go.jp/#15/35.831836/138.207471/&amp;base=std&amp;ls=std&amp;disp=1&amp;vs=c1g1j0h0k0l0u0t0z0r0s0m0f1</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工期：</a:t>
            </a:r>
            <a:r>
              <a:rPr lang="en-US" altLang="ja-JP" sz="1400" dirty="0">
                <a:latin typeface="Meiryo UI" panose="020B0604030504040204" pitchFamily="50" charset="-128"/>
                <a:ea typeface="Meiryo UI" panose="020B0604030504040204" pitchFamily="50" charset="-128"/>
              </a:rPr>
              <a:t>R4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21</a:t>
            </a:r>
            <a:r>
              <a:rPr lang="ja-JP" altLang="en-US" sz="1400" dirty="0">
                <a:latin typeface="Meiryo UI" panose="020B0604030504040204" pitchFamily="50" charset="-128"/>
                <a:ea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rPr>
              <a:t>R6</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rPr>
              <a:t>日</a:t>
            </a:r>
            <a:endParaRPr lang="en-US" altLang="ja-JP"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EDC4F2D8-587E-4EF8-A52C-8FA074D409E6}"/>
              </a:ext>
            </a:extLst>
          </p:cNvPr>
          <p:cNvSpPr txBox="1"/>
          <p:nvPr/>
        </p:nvSpPr>
        <p:spPr>
          <a:xfrm>
            <a:off x="158787" y="4623622"/>
            <a:ext cx="4354156"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下流より本堰堤を望む（コンクリート堰堤工）</a:t>
            </a:r>
            <a:endParaRPr kumimoji="1" lang="ja-JP" altLang="en-US" sz="1400" dirty="0">
              <a:latin typeface="Meiryo UI" panose="020B0604030504040204" pitchFamily="50" charset="-128"/>
              <a:ea typeface="Meiryo UI" panose="020B0604030504040204" pitchFamily="50" charset="-128"/>
            </a:endParaRPr>
          </a:p>
        </p:txBody>
      </p:sp>
      <p:sp>
        <p:nvSpPr>
          <p:cNvPr id="25" name="右矢印 1024">
            <a:extLst>
              <a:ext uri="{FF2B5EF4-FFF2-40B4-BE49-F238E27FC236}">
                <a16:creationId xmlns:a16="http://schemas.microsoft.com/office/drawing/2014/main" id="{93C01454-F620-4DF8-9CFD-100C3B403E9B}"/>
              </a:ext>
            </a:extLst>
          </p:cNvPr>
          <p:cNvSpPr>
            <a:spLocks noChangeAspect="1"/>
          </p:cNvSpPr>
          <p:nvPr/>
        </p:nvSpPr>
        <p:spPr>
          <a:xfrm rot="20314591">
            <a:off x="7022589" y="4518326"/>
            <a:ext cx="218265" cy="154122"/>
          </a:xfrm>
          <a:prstGeom prst="rightArrow">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200"/>
          </a:p>
        </p:txBody>
      </p:sp>
      <p:sp>
        <p:nvSpPr>
          <p:cNvPr id="20" name="テキスト ボックス 81">
            <a:extLst>
              <a:ext uri="{FF2B5EF4-FFF2-40B4-BE49-F238E27FC236}">
                <a16:creationId xmlns:a16="http://schemas.microsoft.com/office/drawing/2014/main" id="{9FA5494B-1BFA-4628-AFA0-885356ACA900}"/>
              </a:ext>
            </a:extLst>
          </p:cNvPr>
          <p:cNvSpPr txBox="1">
            <a:spLocks/>
          </p:cNvSpPr>
          <p:nvPr/>
        </p:nvSpPr>
        <p:spPr>
          <a:xfrm>
            <a:off x="66153" y="5563379"/>
            <a:ext cx="9114773" cy="614006"/>
          </a:xfrm>
          <a:prstGeom prst="rect">
            <a:avLst/>
          </a:prstGeom>
          <a:solidFill>
            <a:schemeClr val="lt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800" dirty="0">
                <a:latin typeface="Meiryo UI" panose="020B0604030504040204" pitchFamily="50" charset="-128"/>
                <a:ea typeface="Meiryo UI" panose="020B0604030504040204" pitchFamily="50" charset="-128"/>
              </a:rPr>
              <a:t>既設空谷砂防堰堤に嵩上げ及びアンカー工を設置し、改築する工事。前年度から継続施工し、洪水・土砂氾濫被害を防止・軽減する。現在、本堤のコンクリート堰堤（腹付け）を実施中。</a:t>
            </a:r>
          </a:p>
        </p:txBody>
      </p:sp>
      <p:sp>
        <p:nvSpPr>
          <p:cNvPr id="13" name="右矢印 1024">
            <a:extLst>
              <a:ext uri="{FF2B5EF4-FFF2-40B4-BE49-F238E27FC236}">
                <a16:creationId xmlns:a16="http://schemas.microsoft.com/office/drawing/2014/main" id="{792EA850-F65F-4221-A717-4ED3064F2710}"/>
              </a:ext>
            </a:extLst>
          </p:cNvPr>
          <p:cNvSpPr>
            <a:spLocks noChangeAspect="1"/>
          </p:cNvSpPr>
          <p:nvPr/>
        </p:nvSpPr>
        <p:spPr bwMode="auto">
          <a:xfrm rot="5108283">
            <a:off x="2893691" y="3857795"/>
            <a:ext cx="234043" cy="137432"/>
          </a:xfrm>
          <a:prstGeom prst="rightArrow">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200"/>
          </a:p>
        </p:txBody>
      </p:sp>
      <p:sp>
        <p:nvSpPr>
          <p:cNvPr id="14" name="テキスト ボックス 62">
            <a:extLst>
              <a:ext uri="{FF2B5EF4-FFF2-40B4-BE49-F238E27FC236}">
                <a16:creationId xmlns:a16="http://schemas.microsoft.com/office/drawing/2014/main" id="{68814637-0F4F-4690-8711-0CBA80553CA3}"/>
              </a:ext>
            </a:extLst>
          </p:cNvPr>
          <p:cNvSpPr txBox="1"/>
          <p:nvPr/>
        </p:nvSpPr>
        <p:spPr>
          <a:xfrm>
            <a:off x="2528162" y="4141860"/>
            <a:ext cx="952216" cy="341928"/>
          </a:xfrm>
          <a:prstGeom prst="rect">
            <a:avLst/>
          </a:prstGeom>
          <a:noFill/>
          <a:ln w="6350" cmpd="sng">
            <a:noFill/>
            <a:prstDash val="solid"/>
          </a:ln>
        </p:spPr>
        <p:txBody>
          <a:bodyPr vert="horz" wrap="squar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a:solidFill>
                  <a:schemeClr val="bg1"/>
                </a:solidFill>
              </a:rPr>
              <a:t>釜無</a:t>
            </a:r>
            <a:r>
              <a:rPr kumimoji="1" lang="ja-JP" altLang="en-US" sz="1200" b="1" dirty="0">
                <a:solidFill>
                  <a:schemeClr val="bg1"/>
                </a:solidFill>
              </a:rPr>
              <a:t>川</a:t>
            </a:r>
          </a:p>
        </p:txBody>
      </p:sp>
      <p:sp>
        <p:nvSpPr>
          <p:cNvPr id="26" name="テキスト ボックス 25">
            <a:extLst>
              <a:ext uri="{FF2B5EF4-FFF2-40B4-BE49-F238E27FC236}">
                <a16:creationId xmlns:a16="http://schemas.microsoft.com/office/drawing/2014/main" id="{B6F27CDC-ED9A-4EA7-9619-66A09DC9F931}"/>
              </a:ext>
            </a:extLst>
          </p:cNvPr>
          <p:cNvSpPr txBox="1"/>
          <p:nvPr/>
        </p:nvSpPr>
        <p:spPr>
          <a:xfrm>
            <a:off x="2535002" y="2466756"/>
            <a:ext cx="2320619" cy="341930"/>
          </a:xfrm>
          <a:prstGeom prst="rect">
            <a:avLst/>
          </a:prstGeom>
          <a:noFill/>
          <a:ln w="6350" cmpd="sng">
            <a:noFill/>
            <a:prstDash val="solid"/>
          </a:ln>
        </p:spPr>
        <p:txBody>
          <a:bodyPr vert="horz" wrap="squar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200" b="1" dirty="0">
                <a:solidFill>
                  <a:schemeClr val="bg1"/>
                </a:solidFill>
              </a:rPr>
              <a:t>空谷砂防堰堤</a:t>
            </a:r>
          </a:p>
        </p:txBody>
      </p:sp>
      <p:sp>
        <p:nvSpPr>
          <p:cNvPr id="28" name="テキスト ボックス 27">
            <a:extLst>
              <a:ext uri="{FF2B5EF4-FFF2-40B4-BE49-F238E27FC236}">
                <a16:creationId xmlns:a16="http://schemas.microsoft.com/office/drawing/2014/main" id="{EDC4F2D8-587E-4EF8-A52C-8FA074D409E6}"/>
              </a:ext>
            </a:extLst>
          </p:cNvPr>
          <p:cNvSpPr txBox="1"/>
          <p:nvPr/>
        </p:nvSpPr>
        <p:spPr>
          <a:xfrm>
            <a:off x="4676115" y="4623622"/>
            <a:ext cx="4351999"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コンクリート堰堤（腹付け）施工状況</a:t>
            </a:r>
          </a:p>
        </p:txBody>
      </p:sp>
      <p:sp>
        <p:nvSpPr>
          <p:cNvPr id="2" name="テキスト ボックス 1">
            <a:extLst>
              <a:ext uri="{FF2B5EF4-FFF2-40B4-BE49-F238E27FC236}">
                <a16:creationId xmlns:a16="http://schemas.microsoft.com/office/drawing/2014/main" id="{EEAB4E4C-0ECA-909C-796D-70599EBD96C1}"/>
              </a:ext>
            </a:extLst>
          </p:cNvPr>
          <p:cNvSpPr txBox="1"/>
          <p:nvPr/>
        </p:nvSpPr>
        <p:spPr>
          <a:xfrm>
            <a:off x="4501381" y="2079000"/>
            <a:ext cx="2320619" cy="341930"/>
          </a:xfrm>
          <a:prstGeom prst="rect">
            <a:avLst/>
          </a:prstGeom>
          <a:noFill/>
          <a:ln w="6350" cmpd="sng">
            <a:noFill/>
            <a:prstDash val="solid"/>
          </a:ln>
        </p:spPr>
        <p:txBody>
          <a:bodyPr vert="horz" wrap="squar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200" b="1" dirty="0">
                <a:solidFill>
                  <a:schemeClr val="bg1"/>
                </a:solidFill>
              </a:rPr>
              <a:t>空谷砂防堰堤</a:t>
            </a:r>
          </a:p>
        </p:txBody>
      </p:sp>
    </p:spTree>
    <p:extLst>
      <p:ext uri="{BB962C8B-B14F-4D97-AF65-F5344CB8AC3E}">
        <p14:creationId xmlns:p14="http://schemas.microsoft.com/office/powerpoint/2010/main" val="424420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ACDE082-B99D-64C4-317B-07076AA18D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03650" y="1848595"/>
            <a:ext cx="4048725" cy="303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1D754521-18A7-473C-9650-46026F779DD1}"/>
              </a:ext>
            </a:extLst>
          </p:cNvPr>
          <p:cNvSpPr txBox="1"/>
          <p:nvPr/>
        </p:nvSpPr>
        <p:spPr>
          <a:xfrm>
            <a:off x="252000" y="9000"/>
            <a:ext cx="6345000"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R6</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月時点　工事進捗状況：釜無川出張所</a:t>
            </a:r>
            <a:endParaRPr kumimoji="1" lang="ja-JP" altLang="en-US"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5FE9C82-153C-40BD-BC5F-40C2DAC90D53}"/>
              </a:ext>
            </a:extLst>
          </p:cNvPr>
          <p:cNvSpPr txBox="1"/>
          <p:nvPr/>
        </p:nvSpPr>
        <p:spPr>
          <a:xfrm>
            <a:off x="101998" y="339000"/>
            <a:ext cx="8667169" cy="1200329"/>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3</a:t>
            </a:r>
            <a:r>
              <a:rPr lang="en-US" altLang="zh-TW"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Ｒ４釜無川上流砂防施設工事（施工者：（株）飯塚工業）</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場所：長野県諏訪郡富士見町富士見地先、山梨県北杜市白州町白須地先　（施工場所はここをクリック）</a:t>
            </a:r>
            <a:endParaRPr lang="en-US" altLang="ja-JP" sz="14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Ｉ地区（</a:t>
            </a:r>
            <a:r>
              <a:rPr lang="en-US" altLang="ja-JP" sz="1000" dirty="0">
                <a:latin typeface="Meiryo UI" panose="020B0604030504040204" pitchFamily="50" charset="-128"/>
                <a:ea typeface="Meiryo UI" panose="020B0604030504040204" pitchFamily="50" charset="-128"/>
                <a:hlinkClick r:id="rId3"/>
              </a:rPr>
              <a:t>https://maps.gsi.go.jp/#16/35.822798/138.203073/&amp;base=std&amp;ls=std&amp;disp=1&amp;vs=c1g1j0h0k0l0u0t0z0r0s0m0f1</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Ｊ地区（</a:t>
            </a:r>
            <a:r>
              <a:rPr lang="en-US" altLang="ja-JP" sz="1000" dirty="0">
                <a:latin typeface="Meiryo UI" panose="020B0604030504040204" pitchFamily="50" charset="-128"/>
                <a:ea typeface="Meiryo UI" panose="020B0604030504040204" pitchFamily="50" charset="-128"/>
                <a:hlinkClick r:id="rId4"/>
              </a:rPr>
              <a:t>https://maps.gsi.go.jp/#17/35.818696/138.204414/&amp;base=std&amp;ls=std&amp;disp=1&amp;vs=c1g1j0h0k0l0u0t0z0r0s0m0f1</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中ノ川地区（</a:t>
            </a:r>
            <a:r>
              <a:rPr lang="en-US" altLang="ja-JP" sz="1000" dirty="0">
                <a:latin typeface="Meiryo UI" panose="020B0604030504040204" pitchFamily="50" charset="-128"/>
                <a:ea typeface="Meiryo UI" panose="020B0604030504040204" pitchFamily="50" charset="-128"/>
                <a:hlinkClick r:id="rId5"/>
              </a:rPr>
              <a:t>https://maps.gsi.go.jp/#16/35.802987/138.210357/&amp;base=std&amp;ls=std&amp;disp=1&amp;vs=c1g1j0h0k0l0u0t0z0r0s0m0f1</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工期：</a:t>
            </a:r>
            <a:r>
              <a:rPr lang="en-US" altLang="ja-JP" sz="1400" dirty="0">
                <a:latin typeface="Meiryo UI" panose="020B0604030504040204" pitchFamily="50" charset="-128"/>
                <a:ea typeface="Meiryo UI" panose="020B0604030504040204" pitchFamily="50" charset="-128"/>
              </a:rPr>
              <a:t>R5</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rPr>
              <a:t>R6</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rPr>
              <a:t>日</a:t>
            </a:r>
            <a:endParaRPr lang="en-US" altLang="ja-JP" sz="1400" dirty="0">
              <a:latin typeface="Meiryo UI" panose="020B0604030504040204" pitchFamily="50" charset="-128"/>
              <a:ea typeface="Meiryo UI" panose="020B0604030504040204" pitchFamily="50" charset="-128"/>
            </a:endParaRPr>
          </a:p>
        </p:txBody>
      </p:sp>
      <p:sp>
        <p:nvSpPr>
          <p:cNvPr id="26" name="テキスト ボックス 81">
            <a:extLst>
              <a:ext uri="{FF2B5EF4-FFF2-40B4-BE49-F238E27FC236}">
                <a16:creationId xmlns:a16="http://schemas.microsoft.com/office/drawing/2014/main" id="{4E39EB44-58BD-4568-99DB-1C7D748E3FD3}"/>
              </a:ext>
            </a:extLst>
          </p:cNvPr>
          <p:cNvSpPr txBox="1">
            <a:spLocks/>
          </p:cNvSpPr>
          <p:nvPr/>
        </p:nvSpPr>
        <p:spPr>
          <a:xfrm>
            <a:off x="29227" y="5578873"/>
            <a:ext cx="9114773" cy="614006"/>
          </a:xfrm>
          <a:prstGeom prst="rect">
            <a:avLst/>
          </a:prstGeom>
          <a:solidFill>
            <a:schemeClr val="lt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800" dirty="0">
                <a:latin typeface="Meiryo UI" panose="020B0604030504040204" pitchFamily="50" charset="-128"/>
                <a:ea typeface="Meiryo UI" panose="020B0604030504040204" pitchFamily="50" charset="-128"/>
              </a:rPr>
              <a:t>令和元年</a:t>
            </a:r>
            <a:r>
              <a:rPr lang="en-US" altLang="ja-JP" sz="1800" dirty="0">
                <a:latin typeface="Meiryo UI" panose="020B0604030504040204" pitchFamily="50" charset="-128"/>
                <a:ea typeface="Meiryo UI" panose="020B0604030504040204" pitchFamily="50" charset="-128"/>
              </a:rPr>
              <a:t>10</a:t>
            </a:r>
            <a:r>
              <a:rPr lang="ja-JP" altLang="en-US" sz="1800" dirty="0">
                <a:latin typeface="Meiryo UI" panose="020B0604030504040204" pitchFamily="50" charset="-128"/>
                <a:ea typeface="Meiryo UI" panose="020B0604030504040204" pitchFamily="50" charset="-128"/>
              </a:rPr>
              <a:t>月の台風による出水で被災した釜無川工事用道路の補修等及び中ノ川工事用道路において、コンクリート舗装工を実施する工事。工事完成。</a:t>
            </a:r>
            <a:endParaRPr lang="zh-CN" altLang="en-US" sz="1800" dirty="0">
              <a:latin typeface="Meiryo UI" panose="020B0604030504040204" pitchFamily="50" charset="-128"/>
              <a:ea typeface="Meiryo UI" panose="020B0604030504040204" pitchFamily="50" charset="-128"/>
            </a:endParaRPr>
          </a:p>
        </p:txBody>
      </p:sp>
      <p:sp>
        <p:nvSpPr>
          <p:cNvPr id="7" name="右矢印 1024">
            <a:extLst>
              <a:ext uri="{FF2B5EF4-FFF2-40B4-BE49-F238E27FC236}">
                <a16:creationId xmlns:a16="http://schemas.microsoft.com/office/drawing/2014/main" id="{6E08BAD4-6A4F-10B7-E411-6C431D8F8B96}"/>
              </a:ext>
            </a:extLst>
          </p:cNvPr>
          <p:cNvSpPr>
            <a:spLocks noChangeAspect="1"/>
          </p:cNvSpPr>
          <p:nvPr/>
        </p:nvSpPr>
        <p:spPr bwMode="auto">
          <a:xfrm rot="3079822" flipH="1">
            <a:off x="5152592" y="5035955"/>
            <a:ext cx="263421" cy="154683"/>
          </a:xfrm>
          <a:prstGeom prst="rightArrow">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200"/>
          </a:p>
        </p:txBody>
      </p:sp>
      <p:pic>
        <p:nvPicPr>
          <p:cNvPr id="6" name="図 5">
            <a:extLst>
              <a:ext uri="{FF2B5EF4-FFF2-40B4-BE49-F238E27FC236}">
                <a16:creationId xmlns:a16="http://schemas.microsoft.com/office/drawing/2014/main" id="{ABC8551A-CCE6-A0A5-9A70-F5E6D13C2C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4763207" y="1821722"/>
            <a:ext cx="4048724" cy="303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38">
            <a:extLst>
              <a:ext uri="{FF2B5EF4-FFF2-40B4-BE49-F238E27FC236}">
                <a16:creationId xmlns:a16="http://schemas.microsoft.com/office/drawing/2014/main" id="{C95E9966-9C6F-66E3-D680-D5A0473C1260}"/>
              </a:ext>
            </a:extLst>
          </p:cNvPr>
          <p:cNvSpPr txBox="1"/>
          <p:nvPr/>
        </p:nvSpPr>
        <p:spPr>
          <a:xfrm>
            <a:off x="547935" y="4960931"/>
            <a:ext cx="2771371" cy="307777"/>
          </a:xfrm>
          <a:prstGeom prst="rect">
            <a:avLst/>
          </a:prstGeom>
          <a:noFill/>
        </p:spPr>
        <p:txBody>
          <a:bodyPr wrap="square" rtlCol="0" anchor="ctr" anchorCtr="1">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完成</a:t>
            </a:r>
            <a:r>
              <a:rPr lang="en-US" altLang="ja-JP" sz="1400" dirty="0">
                <a:latin typeface="Meiryo UI" panose="020B0604030504040204" pitchFamily="50" charset="-128"/>
                <a:ea typeface="Meiryo UI" panose="020B0604030504040204" pitchFamily="50" charset="-128"/>
              </a:rPr>
              <a:t>】I</a:t>
            </a:r>
            <a:r>
              <a:rPr lang="ja-JP" altLang="en-US" sz="1400" dirty="0">
                <a:latin typeface="Meiryo UI" panose="020B0604030504040204" pitchFamily="50" charset="-128"/>
                <a:ea typeface="Meiryo UI" panose="020B0604030504040204" pitchFamily="50" charset="-128"/>
              </a:rPr>
              <a:t>地区：中島砂防堰堤下流</a:t>
            </a:r>
          </a:p>
        </p:txBody>
      </p:sp>
      <p:sp>
        <p:nvSpPr>
          <p:cNvPr id="12" name="テキスト ボックス 11">
            <a:extLst>
              <a:ext uri="{FF2B5EF4-FFF2-40B4-BE49-F238E27FC236}">
                <a16:creationId xmlns:a16="http://schemas.microsoft.com/office/drawing/2014/main" id="{462C2B1D-552C-3ABB-0AE1-B0D8B239B3D9}"/>
              </a:ext>
            </a:extLst>
          </p:cNvPr>
          <p:cNvSpPr txBox="1"/>
          <p:nvPr/>
        </p:nvSpPr>
        <p:spPr>
          <a:xfrm>
            <a:off x="5284302" y="4950205"/>
            <a:ext cx="2771371" cy="307777"/>
          </a:xfrm>
          <a:prstGeom prst="rect">
            <a:avLst/>
          </a:prstGeom>
          <a:noFill/>
        </p:spPr>
        <p:txBody>
          <a:bodyPr wrap="square" rtlCol="0" anchor="ctr" anchorCtr="1">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完成</a:t>
            </a:r>
            <a:r>
              <a:rPr lang="en-US" altLang="ja-JP" sz="1400" dirty="0">
                <a:latin typeface="Meiryo UI" panose="020B0604030504040204" pitchFamily="50" charset="-128"/>
                <a:ea typeface="Meiryo UI" panose="020B0604030504040204" pitchFamily="50" charset="-128"/>
              </a:rPr>
              <a:t>】I</a:t>
            </a:r>
            <a:r>
              <a:rPr lang="ja-JP" altLang="en-US" sz="1400" dirty="0">
                <a:latin typeface="Meiryo UI" panose="020B0604030504040204" pitchFamily="50" charset="-128"/>
                <a:ea typeface="Meiryo UI" panose="020B0604030504040204" pitchFamily="50" charset="-128"/>
              </a:rPr>
              <a:t>地区：中島砂防堰堤下流</a:t>
            </a:r>
          </a:p>
        </p:txBody>
      </p:sp>
    </p:spTree>
    <p:extLst>
      <p:ext uri="{BB962C8B-B14F-4D97-AF65-F5344CB8AC3E}">
        <p14:creationId xmlns:p14="http://schemas.microsoft.com/office/powerpoint/2010/main" val="122256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2D598C-6FA0-B0E1-6F87-BD35DBC449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623540" y="1719000"/>
            <a:ext cx="4353600" cy="32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図 28">
            <a:extLst>
              <a:ext uri="{FF2B5EF4-FFF2-40B4-BE49-F238E27FC236}">
                <a16:creationId xmlns:a16="http://schemas.microsoft.com/office/drawing/2014/main" id="{EE5EED31-1CBF-4C62-BE8A-7660448703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66862" y="1719000"/>
            <a:ext cx="4353600" cy="32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1D754521-18A7-473C-9650-46026F779DD1}"/>
              </a:ext>
            </a:extLst>
          </p:cNvPr>
          <p:cNvSpPr txBox="1"/>
          <p:nvPr/>
        </p:nvSpPr>
        <p:spPr>
          <a:xfrm>
            <a:off x="252000" y="9000"/>
            <a:ext cx="6345000"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R6</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月時点　工事進捗状況：釜無川出張所</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D4D4F0DC-767D-4737-8C38-58D65C41072D}"/>
              </a:ext>
            </a:extLst>
          </p:cNvPr>
          <p:cNvSpPr>
            <a:spLocks noGrp="1"/>
          </p:cNvSpPr>
          <p:nvPr>
            <p:ph type="sldNum" sz="quarter" idx="12"/>
          </p:nvPr>
        </p:nvSpPr>
        <p:spPr>
          <a:xfrm>
            <a:off x="9477000" y="6196977"/>
            <a:ext cx="2133600" cy="365125"/>
          </a:xfrm>
        </p:spPr>
        <p:txBody>
          <a:bodyPr/>
          <a:lstStyle/>
          <a:p>
            <a:fld id="{1BA7EFFF-7FB4-4F7F-AB52-47A04AB05D01}" type="slidenum">
              <a:rPr kumimoji="1" lang="ja-JP" altLang="en-US" smtClean="0">
                <a:solidFill>
                  <a:schemeClr val="tx1"/>
                </a:solidFill>
              </a:rPr>
              <a:t>4</a:t>
            </a:fld>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B5FE9C82-153C-40BD-BC5F-40C2DAC90D53}"/>
              </a:ext>
            </a:extLst>
          </p:cNvPr>
          <p:cNvSpPr txBox="1"/>
          <p:nvPr/>
        </p:nvSpPr>
        <p:spPr>
          <a:xfrm>
            <a:off x="207000" y="438799"/>
            <a:ext cx="8667169" cy="1169551"/>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4</a:t>
            </a:r>
            <a:r>
              <a:rPr lang="en-US" altLang="zh-TW"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Ｒ５黒川第五砂防堰堤工事（施工者：（株）早野組）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場所：山梨県北杜市白州町鳥原地先（施工場所はここをクリック）（</a:t>
            </a:r>
            <a:r>
              <a:rPr lang="en-US" altLang="ja-JP" sz="1400" dirty="0">
                <a:solidFill>
                  <a:srgbClr val="0000FF"/>
                </a:solidFill>
                <a:latin typeface="Meiryo UI" panose="020B0604030504040204" pitchFamily="50" charset="-128"/>
                <a:ea typeface="Meiryo UI" panose="020B0604030504040204" pitchFamily="50" charset="-128"/>
                <a:hlinkClick r:id="rId4"/>
              </a:rPr>
              <a:t>https://maps.gsi.go.jp/#15/35.813063/138.229251/&amp;base=std&amp;ls=std&amp;disp=1&amp;vs=c1g1j0h0k0l0u0t0z0r0s0m0f1</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工期：</a:t>
            </a:r>
            <a:r>
              <a:rPr lang="en-US" altLang="ja-JP" sz="1400" dirty="0">
                <a:latin typeface="Meiryo UI" panose="020B0604030504040204" pitchFamily="50" charset="-128"/>
                <a:ea typeface="Meiryo UI" panose="020B0604030504040204" pitchFamily="50" charset="-128"/>
              </a:rPr>
              <a:t>R5</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rPr>
              <a:t>R6</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日</a:t>
            </a:r>
            <a:endParaRPr lang="en-US" altLang="ja-JP"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EDC4F2D8-587E-4EF8-A52C-8FA074D409E6}"/>
              </a:ext>
            </a:extLst>
          </p:cNvPr>
          <p:cNvSpPr txBox="1"/>
          <p:nvPr/>
        </p:nvSpPr>
        <p:spPr>
          <a:xfrm>
            <a:off x="127153" y="5171234"/>
            <a:ext cx="4354156" cy="52322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下流 右岸より本堰堤を望む（コンクリート堰堤工）</a:t>
            </a:r>
            <a:endParaRPr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（未着手）</a:t>
            </a:r>
          </a:p>
        </p:txBody>
      </p:sp>
      <p:sp>
        <p:nvSpPr>
          <p:cNvPr id="20" name="テキスト ボックス 81">
            <a:extLst>
              <a:ext uri="{FF2B5EF4-FFF2-40B4-BE49-F238E27FC236}">
                <a16:creationId xmlns:a16="http://schemas.microsoft.com/office/drawing/2014/main" id="{9FA5494B-1BFA-4628-AFA0-885356ACA900}"/>
              </a:ext>
            </a:extLst>
          </p:cNvPr>
          <p:cNvSpPr txBox="1">
            <a:spLocks/>
          </p:cNvSpPr>
          <p:nvPr/>
        </p:nvSpPr>
        <p:spPr>
          <a:xfrm>
            <a:off x="2227" y="5964994"/>
            <a:ext cx="9114773" cy="614006"/>
          </a:xfrm>
          <a:prstGeom prst="rect">
            <a:avLst/>
          </a:prstGeom>
          <a:solidFill>
            <a:schemeClr val="lt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800" dirty="0">
                <a:latin typeface="Meiryo UI" panose="020B0604030504040204" pitchFamily="50" charset="-128"/>
                <a:ea typeface="Meiryo UI" panose="020B0604030504040204" pitchFamily="50" charset="-128"/>
              </a:rPr>
              <a:t>釜無川右支黒川において、土砂流出に伴う下流域での土砂・洪水氾濫の被害を防止・軽減す</a:t>
            </a:r>
            <a:r>
              <a:rPr lang="ja-JP" altLang="ja-JP" sz="1800" dirty="0">
                <a:latin typeface="Meiryo UI" panose="020B0604030504040204" pitchFamily="50" charset="-128"/>
                <a:ea typeface="Meiryo UI" panose="020B0604030504040204" pitchFamily="50" charset="-128"/>
              </a:rPr>
              <a:t>るため、</a:t>
            </a:r>
            <a:r>
              <a:rPr lang="ja-JP" altLang="en-US" sz="1800" dirty="0">
                <a:latin typeface="Meiryo UI" panose="020B0604030504040204" pitchFamily="50" charset="-128"/>
                <a:ea typeface="Meiryo UI" panose="020B0604030504040204" pitchFamily="50" charset="-128"/>
              </a:rPr>
              <a:t>砂防堰堤を施工する工事。現在、冬期間のため、現場閉鎖中。</a:t>
            </a:r>
            <a:endParaRPr lang="zh-CN" altLang="en-US" sz="1800" dirty="0">
              <a:latin typeface="Meiryo UI" panose="020B0604030504040204" pitchFamily="50" charset="-128"/>
              <a:ea typeface="Meiryo UI" panose="020B0604030504040204" pitchFamily="50" charset="-128"/>
            </a:endParaRPr>
          </a:p>
        </p:txBody>
      </p:sp>
      <p:sp>
        <p:nvSpPr>
          <p:cNvPr id="13" name="右矢印 1024">
            <a:extLst>
              <a:ext uri="{FF2B5EF4-FFF2-40B4-BE49-F238E27FC236}">
                <a16:creationId xmlns:a16="http://schemas.microsoft.com/office/drawing/2014/main" id="{792EA850-F65F-4221-A717-4ED3064F2710}"/>
              </a:ext>
            </a:extLst>
          </p:cNvPr>
          <p:cNvSpPr>
            <a:spLocks noChangeAspect="1"/>
          </p:cNvSpPr>
          <p:nvPr/>
        </p:nvSpPr>
        <p:spPr bwMode="auto">
          <a:xfrm rot="2523752">
            <a:off x="1852194" y="3531546"/>
            <a:ext cx="234043" cy="137432"/>
          </a:xfrm>
          <a:prstGeom prst="rightArrow">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200"/>
          </a:p>
        </p:txBody>
      </p:sp>
      <p:sp>
        <p:nvSpPr>
          <p:cNvPr id="14" name="テキスト ボックス 62">
            <a:extLst>
              <a:ext uri="{FF2B5EF4-FFF2-40B4-BE49-F238E27FC236}">
                <a16:creationId xmlns:a16="http://schemas.microsoft.com/office/drawing/2014/main" id="{68814637-0F4F-4690-8711-0CBA80553CA3}"/>
              </a:ext>
            </a:extLst>
          </p:cNvPr>
          <p:cNvSpPr txBox="1"/>
          <p:nvPr/>
        </p:nvSpPr>
        <p:spPr>
          <a:xfrm>
            <a:off x="1017000" y="3087072"/>
            <a:ext cx="952216" cy="341928"/>
          </a:xfrm>
          <a:prstGeom prst="rect">
            <a:avLst/>
          </a:prstGeom>
          <a:noFill/>
          <a:ln w="6350" cmpd="sng">
            <a:noFill/>
            <a:prstDash val="solid"/>
          </a:ln>
        </p:spPr>
        <p:txBody>
          <a:bodyPr vert="horz" wrap="squar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200" b="1" dirty="0">
                <a:solidFill>
                  <a:schemeClr val="bg1"/>
                </a:solidFill>
              </a:rPr>
              <a:t>黒川</a:t>
            </a:r>
          </a:p>
        </p:txBody>
      </p:sp>
      <p:sp>
        <p:nvSpPr>
          <p:cNvPr id="2" name="右矢印 1024">
            <a:extLst>
              <a:ext uri="{FF2B5EF4-FFF2-40B4-BE49-F238E27FC236}">
                <a16:creationId xmlns:a16="http://schemas.microsoft.com/office/drawing/2014/main" id="{228AFA6E-94A0-93D2-605C-469FAF23F374}"/>
              </a:ext>
            </a:extLst>
          </p:cNvPr>
          <p:cNvSpPr>
            <a:spLocks noChangeAspect="1"/>
          </p:cNvSpPr>
          <p:nvPr/>
        </p:nvSpPr>
        <p:spPr bwMode="auto">
          <a:xfrm rot="19050674" flipV="1">
            <a:off x="6508767" y="4043490"/>
            <a:ext cx="285185" cy="167464"/>
          </a:xfrm>
          <a:prstGeom prst="rightArrow">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200"/>
          </a:p>
        </p:txBody>
      </p:sp>
      <p:sp>
        <p:nvSpPr>
          <p:cNvPr id="7" name="テキスト ボックス 6">
            <a:extLst>
              <a:ext uri="{FF2B5EF4-FFF2-40B4-BE49-F238E27FC236}">
                <a16:creationId xmlns:a16="http://schemas.microsoft.com/office/drawing/2014/main" id="{4548C602-40D4-6BB3-3F97-183687986A3A}"/>
              </a:ext>
            </a:extLst>
          </p:cNvPr>
          <p:cNvSpPr txBox="1"/>
          <p:nvPr/>
        </p:nvSpPr>
        <p:spPr>
          <a:xfrm>
            <a:off x="4662691" y="5171234"/>
            <a:ext cx="4354156" cy="52322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上流 右岸より本堰堤を望む（コンクリート堰堤工）</a:t>
            </a:r>
            <a:endParaRPr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（未着手）</a:t>
            </a:r>
          </a:p>
        </p:txBody>
      </p:sp>
    </p:spTree>
    <p:extLst>
      <p:ext uri="{BB962C8B-B14F-4D97-AF65-F5344CB8AC3E}">
        <p14:creationId xmlns:p14="http://schemas.microsoft.com/office/powerpoint/2010/main" val="1867303710"/>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D06B302C-CFF0-4950-9230-A4F11C60D54F}" vid="{CC117FA4-C943-4F0C-8D2E-AF85E26EEDC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3089</TotalTime>
  <Words>750</Words>
  <Application>Microsoft Office PowerPoint</Application>
  <PresentationFormat>画面に合わせる (4:3)</PresentationFormat>
  <Paragraphs>49</Paragraphs>
  <Slides>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Meiryo UI</vt:lpstr>
      <vt:lpstr>游ゴシック</vt:lpstr>
      <vt:lpstr>Arial</vt:lpstr>
      <vt:lpstr>Calibri</vt:lpstr>
      <vt:lpstr>Blank</vt:lpstr>
      <vt:lpstr>PowerPoint プレゼンテーション</vt:lpstr>
      <vt:lpstr>PowerPoint プレゼンテーション</vt:lpstr>
      <vt:lpstr>PowerPoint プレゼンテーション</vt:lpstr>
      <vt:lpstr>PowerPoint プレゼンテーション</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鈴木　暁</dc:creator>
  <cp:lastModifiedBy>松若　昭雄</cp:lastModifiedBy>
  <cp:revision>303</cp:revision>
  <cp:lastPrinted>2023-11-02T05:20:06Z</cp:lastPrinted>
  <dcterms:created xsi:type="dcterms:W3CDTF">2021-04-05T06:33:33Z</dcterms:created>
  <dcterms:modified xsi:type="dcterms:W3CDTF">2024-04-09T06:01:25Z</dcterms:modified>
</cp:coreProperties>
</file>