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5"/>
  </p:notesMasterIdLst>
  <p:sldIdLst>
    <p:sldId id="289" r:id="rId2"/>
    <p:sldId id="288" r:id="rId3"/>
    <p:sldId id="334" r:id="rId4"/>
    <p:sldId id="363"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6" r:id="rId24"/>
    <p:sldId id="296" r:id="rId25"/>
    <p:sldId id="348" r:id="rId26"/>
    <p:sldId id="377" r:id="rId27"/>
    <p:sldId id="378" r:id="rId28"/>
    <p:sldId id="352" r:id="rId29"/>
    <p:sldId id="379" r:id="rId30"/>
    <p:sldId id="353" r:id="rId31"/>
    <p:sldId id="354" r:id="rId32"/>
    <p:sldId id="355" r:id="rId33"/>
    <p:sldId id="380" r:id="rId34"/>
    <p:sldId id="356" r:id="rId35"/>
    <p:sldId id="357" r:id="rId36"/>
    <p:sldId id="358" r:id="rId37"/>
    <p:sldId id="381" r:id="rId38"/>
    <p:sldId id="382" r:id="rId39"/>
    <p:sldId id="383" r:id="rId40"/>
    <p:sldId id="360" r:id="rId41"/>
    <p:sldId id="361" r:id="rId42"/>
    <p:sldId id="384" r:id="rId43"/>
    <p:sldId id="405" r:id="rId44"/>
  </p:sldIdLst>
  <p:sldSz cx="6858000" cy="9144000" type="letter"/>
  <p:notesSz cx="7034213" cy="10164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9D126FD-FBC8-45FF-848E-E8D91401140C}">
          <p14:sldIdLst>
            <p14:sldId id="289"/>
            <p14:sldId id="288"/>
            <p14:sldId id="334"/>
            <p14:sldId id="363"/>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6"/>
            <p14:sldId id="296"/>
            <p14:sldId id="348"/>
            <p14:sldId id="377"/>
            <p14:sldId id="378"/>
            <p14:sldId id="352"/>
            <p14:sldId id="379"/>
            <p14:sldId id="353"/>
            <p14:sldId id="354"/>
            <p14:sldId id="355"/>
            <p14:sldId id="380"/>
            <p14:sldId id="356"/>
            <p14:sldId id="357"/>
            <p14:sldId id="358"/>
            <p14:sldId id="381"/>
            <p14:sldId id="382"/>
            <p14:sldId id="383"/>
            <p14:sldId id="360"/>
            <p14:sldId id="361"/>
            <p14:sldId id="384"/>
            <p14:sldId id="405"/>
          </p14:sldIdLst>
        </p14:section>
      </p14:sectionLst>
    </p:ext>
    <p:ext uri="{EFAFB233-063F-42B5-8137-9DF3F51BA10A}">
      <p15:sldGuideLst xmlns:p15="http://schemas.microsoft.com/office/powerpoint/2012/main">
        <p15:guide id="1" orient="horz" pos="2880" userDrawn="1">
          <p15:clr>
            <a:srgbClr val="A4A3A4"/>
          </p15:clr>
        </p15:guide>
        <p15:guide id="2" pos="21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吉田　直人" initials="吉田　直人" lastIdx="26" clrIdx="0">
    <p:extLst>
      <p:ext uri="{19B8F6BF-5375-455C-9EA6-DF929625EA0E}">
        <p15:presenceInfo xmlns:p15="http://schemas.microsoft.com/office/powerpoint/2012/main" userId="S::dk810024@ad-kyk.ktr.mlit.go.jp::ba142d0f-93e5-40bb-8354-5e48d9d56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CCFF"/>
    <a:srgbClr val="65D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76" autoAdjust="0"/>
    <p:restoredTop sz="93953" autoAdjust="0"/>
  </p:normalViewPr>
  <p:slideViewPr>
    <p:cSldViewPr snapToGrid="0">
      <p:cViewPr varScale="1">
        <p:scale>
          <a:sx n="96" d="100"/>
          <a:sy n="96" d="100"/>
        </p:scale>
        <p:origin x="1500" y="76"/>
      </p:cViewPr>
      <p:guideLst>
        <p:guide orient="horz" pos="2880"/>
        <p:guide pos="2144"/>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48000" cy="5095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84625" y="0"/>
            <a:ext cx="3048000" cy="509588"/>
          </a:xfrm>
          <a:prstGeom prst="rect">
            <a:avLst/>
          </a:prstGeom>
        </p:spPr>
        <p:txBody>
          <a:bodyPr vert="horz" lIns="91440" tIns="45720" rIns="91440" bIns="45720" rtlCol="0"/>
          <a:lstStyle>
            <a:lvl1pPr algn="r">
              <a:defRPr sz="1200"/>
            </a:lvl1pPr>
          </a:lstStyle>
          <a:p>
            <a:fld id="{4FC3BC92-6601-40D7-9FCC-DFEAFCDE02EA}" type="datetimeFigureOut">
              <a:rPr kumimoji="1" lang="ja-JP" altLang="en-US" smtClean="0"/>
              <a:t>2023/2/3</a:t>
            </a:fld>
            <a:endParaRPr kumimoji="1" lang="ja-JP" altLang="en-US"/>
          </a:p>
        </p:txBody>
      </p:sp>
      <p:sp>
        <p:nvSpPr>
          <p:cNvPr id="4" name="スライド イメージ プレースホルダー 3"/>
          <p:cNvSpPr>
            <a:spLocks noGrp="1" noRot="1" noChangeAspect="1"/>
          </p:cNvSpPr>
          <p:nvPr>
            <p:ph type="sldImg" idx="2"/>
          </p:nvPr>
        </p:nvSpPr>
        <p:spPr>
          <a:xfrm>
            <a:off x="2230438" y="1270000"/>
            <a:ext cx="2573337" cy="34305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3263" y="4891088"/>
            <a:ext cx="5627687" cy="40036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655175"/>
            <a:ext cx="3048000" cy="5095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84625" y="9655175"/>
            <a:ext cx="3048000" cy="509588"/>
          </a:xfrm>
          <a:prstGeom prst="rect">
            <a:avLst/>
          </a:prstGeom>
        </p:spPr>
        <p:txBody>
          <a:bodyPr vert="horz" lIns="91440" tIns="45720" rIns="91440" bIns="45720" rtlCol="0" anchor="b"/>
          <a:lstStyle>
            <a:lvl1pPr algn="r">
              <a:defRPr sz="1200"/>
            </a:lvl1pPr>
          </a:lstStyle>
          <a:p>
            <a:fld id="{700440DC-838F-4EF8-9DF0-8775B4EC0780}" type="slidenum">
              <a:rPr kumimoji="1" lang="ja-JP" altLang="en-US" smtClean="0"/>
              <a:t>‹#›</a:t>
            </a:fld>
            <a:endParaRPr kumimoji="1" lang="ja-JP" altLang="en-US"/>
          </a:p>
        </p:txBody>
      </p:sp>
    </p:spTree>
    <p:extLst>
      <p:ext uri="{BB962C8B-B14F-4D97-AF65-F5344CB8AC3E}">
        <p14:creationId xmlns:p14="http://schemas.microsoft.com/office/powerpoint/2010/main" val="27058040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30438" y="1270000"/>
            <a:ext cx="2573337" cy="34305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00440DC-838F-4EF8-9DF0-8775B4EC0780}" type="slidenum">
              <a:rPr kumimoji="1" lang="ja-JP" altLang="en-US" smtClean="0"/>
              <a:t>2</a:t>
            </a:fld>
            <a:endParaRPr kumimoji="1" lang="ja-JP" altLang="en-US"/>
          </a:p>
        </p:txBody>
      </p:sp>
    </p:spTree>
    <p:extLst>
      <p:ext uri="{BB962C8B-B14F-4D97-AF65-F5344CB8AC3E}">
        <p14:creationId xmlns:p14="http://schemas.microsoft.com/office/powerpoint/2010/main" val="2137932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00440DC-838F-4EF8-9DF0-8775B4EC0780}" type="slidenum">
              <a:rPr kumimoji="1" lang="ja-JP" altLang="en-US" smtClean="0"/>
              <a:t>25</a:t>
            </a:fld>
            <a:endParaRPr kumimoji="1" lang="ja-JP" altLang="en-US"/>
          </a:p>
        </p:txBody>
      </p:sp>
    </p:spTree>
    <p:extLst>
      <p:ext uri="{BB962C8B-B14F-4D97-AF65-F5344CB8AC3E}">
        <p14:creationId xmlns:p14="http://schemas.microsoft.com/office/powerpoint/2010/main" val="3543968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00440DC-838F-4EF8-9DF0-8775B4EC0780}" type="slidenum">
              <a:rPr kumimoji="1" lang="ja-JP" altLang="en-US" smtClean="0"/>
              <a:t>26</a:t>
            </a:fld>
            <a:endParaRPr kumimoji="1" lang="ja-JP" altLang="en-US"/>
          </a:p>
        </p:txBody>
      </p:sp>
    </p:spTree>
    <p:extLst>
      <p:ext uri="{BB962C8B-B14F-4D97-AF65-F5344CB8AC3E}">
        <p14:creationId xmlns:p14="http://schemas.microsoft.com/office/powerpoint/2010/main" val="176401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00440DC-838F-4EF8-9DF0-8775B4EC0780}" type="slidenum">
              <a:rPr kumimoji="1" lang="ja-JP" altLang="en-US" smtClean="0"/>
              <a:t>28</a:t>
            </a:fld>
            <a:endParaRPr kumimoji="1" lang="ja-JP" altLang="en-US"/>
          </a:p>
        </p:txBody>
      </p:sp>
    </p:spTree>
    <p:extLst>
      <p:ext uri="{BB962C8B-B14F-4D97-AF65-F5344CB8AC3E}">
        <p14:creationId xmlns:p14="http://schemas.microsoft.com/office/powerpoint/2010/main" val="3526177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00440DC-838F-4EF8-9DF0-8775B4EC0780}" type="slidenum">
              <a:rPr kumimoji="1" lang="ja-JP" altLang="en-US" smtClean="0"/>
              <a:t>29</a:t>
            </a:fld>
            <a:endParaRPr kumimoji="1" lang="ja-JP" altLang="en-US"/>
          </a:p>
        </p:txBody>
      </p:sp>
    </p:spTree>
    <p:extLst>
      <p:ext uri="{BB962C8B-B14F-4D97-AF65-F5344CB8AC3E}">
        <p14:creationId xmlns:p14="http://schemas.microsoft.com/office/powerpoint/2010/main" val="331701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00440DC-838F-4EF8-9DF0-8775B4EC0780}" type="slidenum">
              <a:rPr kumimoji="1" lang="ja-JP" altLang="en-US" smtClean="0"/>
              <a:t>32</a:t>
            </a:fld>
            <a:endParaRPr kumimoji="1" lang="ja-JP" altLang="en-US"/>
          </a:p>
        </p:txBody>
      </p:sp>
    </p:spTree>
    <p:extLst>
      <p:ext uri="{BB962C8B-B14F-4D97-AF65-F5344CB8AC3E}">
        <p14:creationId xmlns:p14="http://schemas.microsoft.com/office/powerpoint/2010/main" val="2012461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00440DC-838F-4EF8-9DF0-8775B4EC0780}" type="slidenum">
              <a:rPr kumimoji="1" lang="ja-JP" altLang="en-US" smtClean="0"/>
              <a:t>33</a:t>
            </a:fld>
            <a:endParaRPr kumimoji="1" lang="ja-JP" altLang="en-US"/>
          </a:p>
        </p:txBody>
      </p:sp>
    </p:spTree>
    <p:extLst>
      <p:ext uri="{BB962C8B-B14F-4D97-AF65-F5344CB8AC3E}">
        <p14:creationId xmlns:p14="http://schemas.microsoft.com/office/powerpoint/2010/main" val="3208843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00440DC-838F-4EF8-9DF0-8775B4EC0780}" type="slidenum">
              <a:rPr kumimoji="1" lang="ja-JP" altLang="en-US" smtClean="0"/>
              <a:t>34</a:t>
            </a:fld>
            <a:endParaRPr kumimoji="1" lang="ja-JP" altLang="en-US"/>
          </a:p>
        </p:txBody>
      </p:sp>
    </p:spTree>
    <p:extLst>
      <p:ext uri="{BB962C8B-B14F-4D97-AF65-F5344CB8AC3E}">
        <p14:creationId xmlns:p14="http://schemas.microsoft.com/office/powerpoint/2010/main" val="3665363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00440DC-838F-4EF8-9DF0-8775B4EC0780}" type="slidenum">
              <a:rPr kumimoji="1" lang="ja-JP" altLang="en-US" smtClean="0"/>
              <a:t>35</a:t>
            </a:fld>
            <a:endParaRPr kumimoji="1" lang="ja-JP" altLang="en-US"/>
          </a:p>
        </p:txBody>
      </p:sp>
    </p:spTree>
    <p:extLst>
      <p:ext uri="{BB962C8B-B14F-4D97-AF65-F5344CB8AC3E}">
        <p14:creationId xmlns:p14="http://schemas.microsoft.com/office/powerpoint/2010/main" val="2184167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00440DC-838F-4EF8-9DF0-8775B4EC0780}" type="slidenum">
              <a:rPr kumimoji="1" lang="ja-JP" altLang="en-US" smtClean="0"/>
              <a:t>5</a:t>
            </a:fld>
            <a:endParaRPr kumimoji="1" lang="ja-JP" altLang="en-US"/>
          </a:p>
        </p:txBody>
      </p:sp>
    </p:spTree>
    <p:extLst>
      <p:ext uri="{BB962C8B-B14F-4D97-AF65-F5344CB8AC3E}">
        <p14:creationId xmlns:p14="http://schemas.microsoft.com/office/powerpoint/2010/main" val="1408012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00440DC-838F-4EF8-9DF0-8775B4EC0780}" type="slidenum">
              <a:rPr kumimoji="1" lang="ja-JP" altLang="en-US" smtClean="0"/>
              <a:t>6</a:t>
            </a:fld>
            <a:endParaRPr kumimoji="1" lang="ja-JP" altLang="en-US"/>
          </a:p>
        </p:txBody>
      </p:sp>
    </p:spTree>
    <p:extLst>
      <p:ext uri="{BB962C8B-B14F-4D97-AF65-F5344CB8AC3E}">
        <p14:creationId xmlns:p14="http://schemas.microsoft.com/office/powerpoint/2010/main" val="3193430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00440DC-838F-4EF8-9DF0-8775B4EC0780}" type="slidenum">
              <a:rPr kumimoji="1" lang="ja-JP" altLang="en-US" smtClean="0"/>
              <a:t>8</a:t>
            </a:fld>
            <a:endParaRPr kumimoji="1" lang="ja-JP" altLang="en-US"/>
          </a:p>
        </p:txBody>
      </p:sp>
    </p:spTree>
    <p:extLst>
      <p:ext uri="{BB962C8B-B14F-4D97-AF65-F5344CB8AC3E}">
        <p14:creationId xmlns:p14="http://schemas.microsoft.com/office/powerpoint/2010/main" val="21490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00440DC-838F-4EF8-9DF0-8775B4EC0780}" type="slidenum">
              <a:rPr kumimoji="1" lang="ja-JP" altLang="en-US" smtClean="0"/>
              <a:t>9</a:t>
            </a:fld>
            <a:endParaRPr kumimoji="1" lang="ja-JP" altLang="en-US"/>
          </a:p>
        </p:txBody>
      </p:sp>
    </p:spTree>
    <p:extLst>
      <p:ext uri="{BB962C8B-B14F-4D97-AF65-F5344CB8AC3E}">
        <p14:creationId xmlns:p14="http://schemas.microsoft.com/office/powerpoint/2010/main" val="2975146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00440DC-838F-4EF8-9DF0-8775B4EC0780}" type="slidenum">
              <a:rPr kumimoji="1" lang="ja-JP" altLang="en-US" smtClean="0"/>
              <a:t>12</a:t>
            </a:fld>
            <a:endParaRPr kumimoji="1" lang="ja-JP" altLang="en-US"/>
          </a:p>
        </p:txBody>
      </p:sp>
    </p:spTree>
    <p:extLst>
      <p:ext uri="{BB962C8B-B14F-4D97-AF65-F5344CB8AC3E}">
        <p14:creationId xmlns:p14="http://schemas.microsoft.com/office/powerpoint/2010/main" val="3505773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00440DC-838F-4EF8-9DF0-8775B4EC0780}" type="slidenum">
              <a:rPr kumimoji="1" lang="ja-JP" altLang="en-US" smtClean="0"/>
              <a:t>13</a:t>
            </a:fld>
            <a:endParaRPr kumimoji="1" lang="ja-JP" altLang="en-US"/>
          </a:p>
        </p:txBody>
      </p:sp>
    </p:spTree>
    <p:extLst>
      <p:ext uri="{BB962C8B-B14F-4D97-AF65-F5344CB8AC3E}">
        <p14:creationId xmlns:p14="http://schemas.microsoft.com/office/powerpoint/2010/main" val="653202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00440DC-838F-4EF8-9DF0-8775B4EC0780}" type="slidenum">
              <a:rPr kumimoji="1" lang="ja-JP" altLang="en-US" smtClean="0"/>
              <a:t>14</a:t>
            </a:fld>
            <a:endParaRPr kumimoji="1" lang="ja-JP" altLang="en-US"/>
          </a:p>
        </p:txBody>
      </p:sp>
    </p:spTree>
    <p:extLst>
      <p:ext uri="{BB962C8B-B14F-4D97-AF65-F5344CB8AC3E}">
        <p14:creationId xmlns:p14="http://schemas.microsoft.com/office/powerpoint/2010/main" val="1163300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00440DC-838F-4EF8-9DF0-8775B4EC0780}" type="slidenum">
              <a:rPr kumimoji="1" lang="ja-JP" altLang="en-US" smtClean="0"/>
              <a:t>15</a:t>
            </a:fld>
            <a:endParaRPr kumimoji="1" lang="ja-JP" altLang="en-US"/>
          </a:p>
        </p:txBody>
      </p:sp>
    </p:spTree>
    <p:extLst>
      <p:ext uri="{BB962C8B-B14F-4D97-AF65-F5344CB8AC3E}">
        <p14:creationId xmlns:p14="http://schemas.microsoft.com/office/powerpoint/2010/main" val="4178037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5"/>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C1A26A4-7556-46CD-BC59-54A68E37DCF3}" type="datetime1">
              <a:rPr kumimoji="1" lang="ja-JP" altLang="en-US" smtClean="0"/>
              <a:t>2023/2/3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7A43AA-7BA9-45B2-9D03-EC23D43F8AF4}" type="slidenum">
              <a:rPr kumimoji="1" lang="ja-JP" altLang="en-US" smtClean="0"/>
              <a:t>‹#›</a:t>
            </a:fld>
            <a:endParaRPr kumimoji="1" lang="ja-JP" altLang="en-US"/>
          </a:p>
        </p:txBody>
      </p:sp>
    </p:spTree>
    <p:extLst>
      <p:ext uri="{BB962C8B-B14F-4D97-AF65-F5344CB8AC3E}">
        <p14:creationId xmlns:p14="http://schemas.microsoft.com/office/powerpoint/2010/main" val="379308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C9A8B9-ACAA-4644-9B72-B89B7A5FB48B}" type="datetime1">
              <a:rPr kumimoji="1" lang="ja-JP" altLang="en-US" smtClean="0"/>
              <a:t>2023/2/3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7A43AA-7BA9-45B2-9D03-EC23D43F8AF4}" type="slidenum">
              <a:rPr kumimoji="1" lang="ja-JP" altLang="en-US" smtClean="0"/>
              <a:t>‹#›</a:t>
            </a:fld>
            <a:endParaRPr kumimoji="1" lang="ja-JP" altLang="en-US"/>
          </a:p>
        </p:txBody>
      </p:sp>
    </p:spTree>
    <p:extLst>
      <p:ext uri="{BB962C8B-B14F-4D97-AF65-F5344CB8AC3E}">
        <p14:creationId xmlns:p14="http://schemas.microsoft.com/office/powerpoint/2010/main" val="391392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5"/>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9" y="486835"/>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866173-04C5-4B72-9CFA-46A8EDC159A2}" type="datetime1">
              <a:rPr kumimoji="1" lang="ja-JP" altLang="en-US" smtClean="0"/>
              <a:t>2023/2/3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7A43AA-7BA9-45B2-9D03-EC23D43F8AF4}" type="slidenum">
              <a:rPr kumimoji="1" lang="ja-JP" altLang="en-US" smtClean="0"/>
              <a:t>‹#›</a:t>
            </a:fld>
            <a:endParaRPr kumimoji="1" lang="ja-JP" altLang="en-US"/>
          </a:p>
        </p:txBody>
      </p:sp>
    </p:spTree>
    <p:extLst>
      <p:ext uri="{BB962C8B-B14F-4D97-AF65-F5344CB8AC3E}">
        <p14:creationId xmlns:p14="http://schemas.microsoft.com/office/powerpoint/2010/main" val="2386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2F58C52-436F-42A0-AF93-59E322827B5B}" type="datetime1">
              <a:rPr kumimoji="1" lang="ja-JP" altLang="en-US" smtClean="0"/>
              <a:t>2023/2/3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7A43AA-7BA9-45B2-9D03-EC23D43F8AF4}" type="slidenum">
              <a:rPr kumimoji="1" lang="ja-JP" altLang="en-US" smtClean="0"/>
              <a:t>‹#›</a:t>
            </a:fld>
            <a:endParaRPr kumimoji="1" lang="ja-JP" altLang="en-US"/>
          </a:p>
        </p:txBody>
      </p:sp>
    </p:spTree>
    <p:extLst>
      <p:ext uri="{BB962C8B-B14F-4D97-AF65-F5344CB8AC3E}">
        <p14:creationId xmlns:p14="http://schemas.microsoft.com/office/powerpoint/2010/main" val="243591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4"/>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7" y="6119288"/>
            <a:ext cx="5915025" cy="2000249"/>
          </a:xfrm>
        </p:spPr>
        <p:txBody>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6F1051-CFF3-49AE-83F8-FFC3F22F99A9}" type="datetime1">
              <a:rPr kumimoji="1" lang="ja-JP" altLang="en-US" smtClean="0"/>
              <a:t>2023/2/3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7A43AA-7BA9-45B2-9D03-EC23D43F8AF4}" type="slidenum">
              <a:rPr kumimoji="1" lang="ja-JP" altLang="en-US" smtClean="0"/>
              <a:t>‹#›</a:t>
            </a:fld>
            <a:endParaRPr kumimoji="1" lang="ja-JP" altLang="en-US"/>
          </a:p>
        </p:txBody>
      </p:sp>
    </p:spTree>
    <p:extLst>
      <p:ext uri="{BB962C8B-B14F-4D97-AF65-F5344CB8AC3E}">
        <p14:creationId xmlns:p14="http://schemas.microsoft.com/office/powerpoint/2010/main" val="57230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FA6A69F-DE6E-4ADD-B114-6F77AFA16361}" type="datetime1">
              <a:rPr kumimoji="1" lang="ja-JP" altLang="en-US" smtClean="0"/>
              <a:t>2023/2/3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7A43AA-7BA9-45B2-9D03-EC23D43F8AF4}" type="slidenum">
              <a:rPr kumimoji="1" lang="ja-JP" altLang="en-US" smtClean="0"/>
              <a:t>‹#›</a:t>
            </a:fld>
            <a:endParaRPr kumimoji="1" lang="ja-JP" altLang="en-US"/>
          </a:p>
        </p:txBody>
      </p:sp>
    </p:spTree>
    <p:extLst>
      <p:ext uri="{BB962C8B-B14F-4D97-AF65-F5344CB8AC3E}">
        <p14:creationId xmlns:p14="http://schemas.microsoft.com/office/powerpoint/2010/main" val="3867502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2" y="486837"/>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2"/>
            <a:ext cx="2901255" cy="1098549"/>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4" y="2241552"/>
            <a:ext cx="2915543" cy="1098549"/>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4"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9F19EB8-EE96-4018-93DC-A69AEEDD13F2}" type="datetime1">
              <a:rPr kumimoji="1" lang="ja-JP" altLang="en-US" smtClean="0"/>
              <a:t>2023/2/3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C7A43AA-7BA9-45B2-9D03-EC23D43F8AF4}" type="slidenum">
              <a:rPr kumimoji="1" lang="ja-JP" altLang="en-US" smtClean="0"/>
              <a:t>‹#›</a:t>
            </a:fld>
            <a:endParaRPr kumimoji="1" lang="ja-JP" altLang="en-US"/>
          </a:p>
        </p:txBody>
      </p:sp>
    </p:spTree>
    <p:extLst>
      <p:ext uri="{BB962C8B-B14F-4D97-AF65-F5344CB8AC3E}">
        <p14:creationId xmlns:p14="http://schemas.microsoft.com/office/powerpoint/2010/main" val="398297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BA9EC14-D913-43A2-9180-9D7C45214B94}" type="datetime1">
              <a:rPr kumimoji="1" lang="ja-JP" altLang="en-US" smtClean="0"/>
              <a:t>2023/2/3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C7A43AA-7BA9-45B2-9D03-EC23D43F8AF4}" type="slidenum">
              <a:rPr kumimoji="1" lang="ja-JP" altLang="en-US" smtClean="0"/>
              <a:t>‹#›</a:t>
            </a:fld>
            <a:endParaRPr kumimoji="1" lang="ja-JP" altLang="en-US"/>
          </a:p>
        </p:txBody>
      </p:sp>
    </p:spTree>
    <p:extLst>
      <p:ext uri="{BB962C8B-B14F-4D97-AF65-F5344CB8AC3E}">
        <p14:creationId xmlns:p14="http://schemas.microsoft.com/office/powerpoint/2010/main" val="288820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BCC15-C2EB-45AE-AAFA-77CFA145FBB5}" type="datetime1">
              <a:rPr kumimoji="1" lang="ja-JP" altLang="en-US" smtClean="0"/>
              <a:t>2023/2/3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C7A43AA-7BA9-45B2-9D03-EC23D43F8AF4}" type="slidenum">
              <a:rPr kumimoji="1" lang="ja-JP" altLang="en-US" smtClean="0"/>
              <a:t>‹#›</a:t>
            </a:fld>
            <a:endParaRPr kumimoji="1" lang="ja-JP" altLang="en-US"/>
          </a:p>
        </p:txBody>
      </p:sp>
    </p:spTree>
    <p:extLst>
      <p:ext uri="{BB962C8B-B14F-4D97-AF65-F5344CB8AC3E}">
        <p14:creationId xmlns:p14="http://schemas.microsoft.com/office/powerpoint/2010/main" val="499262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4" y="1316570"/>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BA33224-54B8-4F39-A266-42B37A3DA786}" type="datetime1">
              <a:rPr kumimoji="1" lang="ja-JP" altLang="en-US" smtClean="0"/>
              <a:t>2023/2/3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7A43AA-7BA9-45B2-9D03-EC23D43F8AF4}" type="slidenum">
              <a:rPr kumimoji="1" lang="ja-JP" altLang="en-US" smtClean="0"/>
              <a:t>‹#›</a:t>
            </a:fld>
            <a:endParaRPr kumimoji="1" lang="ja-JP" altLang="en-US"/>
          </a:p>
        </p:txBody>
      </p:sp>
    </p:spTree>
    <p:extLst>
      <p:ext uri="{BB962C8B-B14F-4D97-AF65-F5344CB8AC3E}">
        <p14:creationId xmlns:p14="http://schemas.microsoft.com/office/powerpoint/2010/main" val="50975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4" y="1316570"/>
            <a:ext cx="3471863" cy="6498167"/>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205ECF0-18D3-4431-AC87-52582963EFBB}" type="datetime1">
              <a:rPr kumimoji="1" lang="ja-JP" altLang="en-US" smtClean="0"/>
              <a:t>2023/2/3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7A43AA-7BA9-45B2-9D03-EC23D43F8AF4}" type="slidenum">
              <a:rPr kumimoji="1" lang="ja-JP" altLang="en-US" smtClean="0"/>
              <a:t>‹#›</a:t>
            </a:fld>
            <a:endParaRPr kumimoji="1" lang="ja-JP" altLang="en-US"/>
          </a:p>
        </p:txBody>
      </p:sp>
    </p:spTree>
    <p:extLst>
      <p:ext uri="{BB962C8B-B14F-4D97-AF65-F5344CB8AC3E}">
        <p14:creationId xmlns:p14="http://schemas.microsoft.com/office/powerpoint/2010/main" val="2693678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7"/>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7"/>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F49CF95D-F285-4E6F-BCA2-55AF28BE4012}" type="datetimeFigureOut">
              <a:rPr kumimoji="1" lang="ja-JP" altLang="en-US" smtClean="0"/>
              <a:t>2023/2/3</a:t>
            </a:fld>
            <a:endParaRPr kumimoji="1" lang="ja-JP" altLang="en-US"/>
          </a:p>
        </p:txBody>
      </p:sp>
      <p:sp>
        <p:nvSpPr>
          <p:cNvPr id="5" name="Footer Placeholder 4"/>
          <p:cNvSpPr>
            <a:spLocks noGrp="1"/>
          </p:cNvSpPr>
          <p:nvPr>
            <p:ph type="ftr" sz="quarter" idx="3"/>
          </p:nvPr>
        </p:nvSpPr>
        <p:spPr>
          <a:xfrm>
            <a:off x="2271713" y="8475137"/>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7"/>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B534896-799F-4BE0-B3F8-E43571435F42}" type="slidenum">
              <a:rPr kumimoji="1" lang="ja-JP" altLang="en-US" smtClean="0"/>
              <a:t>‹#›</a:t>
            </a:fld>
            <a:endParaRPr kumimoji="1" lang="ja-JP" altLang="en-US"/>
          </a:p>
        </p:txBody>
      </p:sp>
    </p:spTree>
    <p:extLst>
      <p:ext uri="{BB962C8B-B14F-4D97-AF65-F5344CB8AC3E}">
        <p14:creationId xmlns:p14="http://schemas.microsoft.com/office/powerpoint/2010/main" val="28648625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783"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jp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21.jpg"/><Relationship Id="rId4" Type="http://schemas.openxmlformats.org/officeDocument/2006/relationships/image" Target="../media/image1.png"/><Relationship Id="rId9" Type="http://schemas.openxmlformats.org/officeDocument/2006/relationships/image" Target="../media/image20.jpg"/></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jp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21.jpg"/><Relationship Id="rId4" Type="http://schemas.openxmlformats.org/officeDocument/2006/relationships/image" Target="../media/image1.png"/><Relationship Id="rId9" Type="http://schemas.openxmlformats.org/officeDocument/2006/relationships/image" Target="../media/image20.jp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B7181AA5-7EE3-4169-811C-A1DADD6E854D}"/>
              </a:ext>
            </a:extLst>
          </p:cNvPr>
          <p:cNvSpPr/>
          <p:nvPr/>
        </p:nvSpPr>
        <p:spPr>
          <a:xfrm>
            <a:off x="6" y="3"/>
            <a:ext cx="6858001" cy="5262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39"/>
            <a:r>
              <a:rPr kumimoji="1" lang="ja-JP" altLang="en-US" sz="2500" dirty="0">
                <a:solidFill>
                  <a:prstClr val="black"/>
                </a:solidFill>
                <a:latin typeface="UD デジタル 教科書体 NP-B" panose="02020700000000000000" pitchFamily="18" charset="-128"/>
                <a:ea typeface="UD デジタル 教科書体 NP-B" panose="02020700000000000000" pitchFamily="18" charset="-128"/>
              </a:rPr>
              <a:t>＊　シナリオ簡易作成ツールとは　＊</a:t>
            </a:r>
          </a:p>
        </p:txBody>
      </p:sp>
      <p:sp>
        <p:nvSpPr>
          <p:cNvPr id="31" name="タイトル 1">
            <a:extLst>
              <a:ext uri="{FF2B5EF4-FFF2-40B4-BE49-F238E27FC236}">
                <a16:creationId xmlns:a16="http://schemas.microsoft.com/office/drawing/2014/main" id="{F561CB3A-0635-4D37-858E-77B53EBFE242}"/>
              </a:ext>
            </a:extLst>
          </p:cNvPr>
          <p:cNvSpPr txBox="1">
            <a:spLocks/>
          </p:cNvSpPr>
          <p:nvPr/>
        </p:nvSpPr>
        <p:spPr>
          <a:xfrm>
            <a:off x="128590" y="3708220"/>
            <a:ext cx="6600819" cy="1792534"/>
          </a:xfrm>
          <a:prstGeom prst="rect">
            <a:avLst/>
          </a:prstGeom>
        </p:spPr>
        <p:txBody>
          <a:bodyPr vert="horz" lIns="91439" tIns="45720" rIns="91439"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266366" indent="-266366" defTabSz="685710">
              <a:lnSpc>
                <a:spcPct val="100000"/>
              </a:lnSpc>
              <a:spcBef>
                <a:spcPts val="601"/>
              </a:spcBef>
            </a:pPr>
            <a:r>
              <a:rPr lang="ja-JP" altLang="en-US" sz="1400" b="1" dirty="0">
                <a:solidFill>
                  <a:prstClr val="black"/>
                </a:solidFill>
                <a:latin typeface="UD デジタル 教科書体 NP-B" panose="02020700000000000000" pitchFamily="18" charset="-128"/>
                <a:ea typeface="UD デジタル 教科書体 NP-B" panose="02020700000000000000" pitchFamily="18" charset="-128"/>
              </a:rPr>
              <a:t>シナリオ簡易作成ツールの特徴は、</a:t>
            </a:r>
            <a:endParaRPr lang="en-US" altLang="ja-JP" sz="1400" b="1" dirty="0">
              <a:solidFill>
                <a:prstClr val="black"/>
              </a:solidFill>
              <a:latin typeface="UD デジタル 教科書体 NP-B" panose="02020700000000000000" pitchFamily="18" charset="-128"/>
              <a:ea typeface="UD デジタル 教科書体 NP-B" panose="02020700000000000000" pitchFamily="18" charset="-128"/>
            </a:endParaRPr>
          </a:p>
          <a:p>
            <a:pPr marL="285750" indent="-285750" defTabSz="685710">
              <a:lnSpc>
                <a:spcPct val="100000"/>
              </a:lnSpc>
              <a:spcBef>
                <a:spcPts val="601"/>
              </a:spcBef>
              <a:buFont typeface="Wingdings" panose="05000000000000000000" pitchFamily="2" charset="2"/>
              <a:buChar char="ü"/>
            </a:pPr>
            <a:r>
              <a:rPr lang="ja-JP" altLang="en-US" sz="1400" b="1" dirty="0">
                <a:solidFill>
                  <a:prstClr val="black"/>
                </a:solidFill>
                <a:latin typeface="UD デジタル 教科書体 NP-B" panose="02020700000000000000" pitchFamily="18" charset="-128"/>
                <a:ea typeface="UD デジタル 教科書体 NP-B" panose="02020700000000000000" pitchFamily="18" charset="-128"/>
              </a:rPr>
              <a:t>シナリオにある「（　　　　）」に、ご自身の施設の</a:t>
            </a:r>
            <a:r>
              <a:rPr lang="ja-JP" altLang="en-US" sz="1400" b="1" u="sng" dirty="0">
                <a:solidFill>
                  <a:srgbClr val="FF0000"/>
                </a:solidFill>
                <a:latin typeface="UD デジタル 教科書体 NP-B" panose="02020700000000000000" pitchFamily="18" charset="-128"/>
                <a:ea typeface="UD デジタル 教科書体 NP-B" panose="02020700000000000000" pitchFamily="18" charset="-128"/>
              </a:rPr>
              <a:t>「避難確保計画」の情報を記入</a:t>
            </a:r>
            <a:r>
              <a:rPr lang="ja-JP" altLang="en-US" sz="1400" b="1" dirty="0">
                <a:latin typeface="UD デジタル 教科書体 NP-B" panose="02020700000000000000" pitchFamily="18" charset="-128"/>
                <a:ea typeface="UD デジタル 教科書体 NP-B" panose="02020700000000000000" pitchFamily="18" charset="-128"/>
              </a:rPr>
              <a:t>することで、施設ごとの避難確保計画に沿った避難訓練のシナリオを作成</a:t>
            </a:r>
            <a:r>
              <a:rPr lang="ja-JP" altLang="en-US" sz="1400" b="1" dirty="0">
                <a:solidFill>
                  <a:prstClr val="black"/>
                </a:solidFill>
                <a:latin typeface="UD デジタル 教科書体 NP-B" panose="02020700000000000000" pitchFamily="18" charset="-128"/>
                <a:ea typeface="UD デジタル 教科書体 NP-B" panose="02020700000000000000" pitchFamily="18" charset="-128"/>
              </a:rPr>
              <a:t>することができます。</a:t>
            </a:r>
            <a:endParaRPr lang="en-US" altLang="ja-JP" sz="1400" b="1" dirty="0">
              <a:solidFill>
                <a:prstClr val="black"/>
              </a:solidFill>
              <a:latin typeface="UD デジタル 教科書体 NP-B" panose="02020700000000000000" pitchFamily="18" charset="-128"/>
              <a:ea typeface="UD デジタル 教科書体 NP-B" panose="02020700000000000000" pitchFamily="18" charset="-128"/>
            </a:endParaRPr>
          </a:p>
          <a:p>
            <a:pPr marL="285750" indent="-285750" defTabSz="685710">
              <a:lnSpc>
                <a:spcPct val="100000"/>
              </a:lnSpc>
              <a:spcBef>
                <a:spcPts val="601"/>
              </a:spcBef>
              <a:buFont typeface="Wingdings" panose="05000000000000000000" pitchFamily="2" charset="2"/>
              <a:buChar char="ü"/>
            </a:pPr>
            <a:r>
              <a:rPr lang="ja-JP" altLang="en-US" sz="1400" b="1" dirty="0">
                <a:latin typeface="UD デジタル 教科書体 NP-B" panose="02020700000000000000" pitchFamily="18" charset="-128"/>
                <a:ea typeface="UD デジタル 教科書体 NP-B" panose="02020700000000000000" pitchFamily="18" charset="-128"/>
              </a:rPr>
              <a:t>シナリオの記入は、</a:t>
            </a:r>
            <a:r>
              <a:rPr lang="ja-JP" altLang="en-US" sz="1400" b="1" u="sng" dirty="0">
                <a:solidFill>
                  <a:srgbClr val="FF0000"/>
                </a:solidFill>
                <a:latin typeface="UD デジタル 教科書体 NP-B" panose="02020700000000000000" pitchFamily="18" charset="-128"/>
                <a:ea typeface="UD デジタル 教科書体 NP-B" panose="02020700000000000000" pitchFamily="18" charset="-128"/>
              </a:rPr>
              <a:t>「記入例」を参考に</a:t>
            </a:r>
            <a:r>
              <a:rPr lang="ja-JP" altLang="en-US" sz="1400" b="1" dirty="0">
                <a:latin typeface="UD デジタル 教科書体 NP-B" panose="02020700000000000000" pitchFamily="18" charset="-128"/>
                <a:ea typeface="UD デジタル 教科書体 NP-B" panose="02020700000000000000" pitchFamily="18" charset="-128"/>
              </a:rPr>
              <a:t>してください。</a:t>
            </a:r>
            <a:endParaRPr lang="en-US" altLang="ja-JP" sz="1400" b="1" dirty="0">
              <a:latin typeface="UD デジタル 教科書体 NP-B" panose="02020700000000000000" pitchFamily="18" charset="-128"/>
              <a:ea typeface="UD デジタル 教科書体 NP-B" panose="02020700000000000000" pitchFamily="18" charset="-128"/>
            </a:endParaRPr>
          </a:p>
          <a:p>
            <a:pPr marL="285750" indent="-285750" defTabSz="685710">
              <a:lnSpc>
                <a:spcPct val="100000"/>
              </a:lnSpc>
              <a:spcBef>
                <a:spcPts val="601"/>
              </a:spcBef>
              <a:buFont typeface="Wingdings" panose="05000000000000000000" pitchFamily="2" charset="2"/>
              <a:buChar char="ü"/>
            </a:pPr>
            <a:r>
              <a:rPr lang="ja-JP" altLang="en-US" sz="1400" dirty="0">
                <a:latin typeface="UD デジタル 教科書体 NP-B" panose="02020700000000000000" pitchFamily="18" charset="-128"/>
                <a:ea typeface="UD デジタル 教科書体 NP-B" panose="02020700000000000000" pitchFamily="18" charset="-128"/>
              </a:rPr>
              <a:t>シナリオの追加や使わないシナリオの削除</a:t>
            </a:r>
            <a:r>
              <a:rPr lang="ja-JP" altLang="en-US" sz="1400" b="1" dirty="0">
                <a:latin typeface="UD デジタル 教科書体 NP-B" panose="02020700000000000000" pitchFamily="18" charset="-128"/>
                <a:ea typeface="UD デジタル 教科書体 NP-B" panose="02020700000000000000" pitchFamily="18" charset="-128"/>
              </a:rPr>
              <a:t>は、</a:t>
            </a:r>
            <a:r>
              <a:rPr lang="ja-JP" altLang="en-US" sz="1400" b="1" u="sng" dirty="0">
                <a:solidFill>
                  <a:srgbClr val="FF0000"/>
                </a:solidFill>
                <a:latin typeface="UD デジタル 教科書体 NP-B" panose="02020700000000000000" pitchFamily="18" charset="-128"/>
                <a:ea typeface="UD デジタル 教科書体 NP-B" panose="02020700000000000000" pitchFamily="18" charset="-128"/>
              </a:rPr>
              <a:t>手書きで簡単</a:t>
            </a:r>
            <a:r>
              <a:rPr lang="ja-JP" altLang="en-US" sz="1400" b="1" dirty="0">
                <a:latin typeface="UD デジタル 教科書体 NP-B" panose="02020700000000000000" pitchFamily="18" charset="-128"/>
                <a:ea typeface="UD デジタル 教科書体 NP-B" panose="02020700000000000000" pitchFamily="18" charset="-128"/>
              </a:rPr>
              <a:t>に行えます。</a:t>
            </a:r>
          </a:p>
        </p:txBody>
      </p:sp>
      <p:sp>
        <p:nvSpPr>
          <p:cNvPr id="32" name="テキスト ボックス 31">
            <a:extLst>
              <a:ext uri="{FF2B5EF4-FFF2-40B4-BE49-F238E27FC236}">
                <a16:creationId xmlns:a16="http://schemas.microsoft.com/office/drawing/2014/main" id="{D7724B6A-184B-498C-818D-3A7E00FC1B64}"/>
              </a:ext>
            </a:extLst>
          </p:cNvPr>
          <p:cNvSpPr txBox="1"/>
          <p:nvPr/>
        </p:nvSpPr>
        <p:spPr>
          <a:xfrm>
            <a:off x="6" y="3303072"/>
            <a:ext cx="6858001" cy="442532"/>
          </a:xfrm>
          <a:prstGeom prst="round2DiagRect">
            <a:avLst/>
          </a:prstGeom>
          <a:solidFill>
            <a:srgbClr val="92D050"/>
          </a:solidFill>
        </p:spPr>
        <p:txBody>
          <a:bodyPr wrap="square" rtlCol="0">
            <a:spAutoFit/>
          </a:bodyPr>
          <a:lstStyle/>
          <a:p>
            <a:pPr defTabSz="457139"/>
            <a:r>
              <a:rPr kumimoji="1" lang="ja-JP" altLang="en-US" sz="1999" dirty="0">
                <a:solidFill>
                  <a:prstClr val="white"/>
                </a:solidFill>
                <a:latin typeface="UD デジタル 教科書体 NP-B" panose="02020700000000000000" pitchFamily="18" charset="-128"/>
                <a:ea typeface="UD デジタル 教科書体 NP-B" panose="02020700000000000000" pitchFamily="18" charset="-128"/>
              </a:rPr>
              <a:t>シナリオ簡易作成ツールの特徴</a:t>
            </a:r>
          </a:p>
        </p:txBody>
      </p:sp>
      <p:sp>
        <p:nvSpPr>
          <p:cNvPr id="43" name="テキスト ボックス 42">
            <a:extLst>
              <a:ext uri="{FF2B5EF4-FFF2-40B4-BE49-F238E27FC236}">
                <a16:creationId xmlns:a16="http://schemas.microsoft.com/office/drawing/2014/main" id="{13C52C6A-663C-475D-95DA-CA8BCE01B876}"/>
              </a:ext>
            </a:extLst>
          </p:cNvPr>
          <p:cNvSpPr txBox="1"/>
          <p:nvPr/>
        </p:nvSpPr>
        <p:spPr>
          <a:xfrm>
            <a:off x="362835" y="5519691"/>
            <a:ext cx="3236784" cy="307777"/>
          </a:xfrm>
          <a:prstGeom prst="rect">
            <a:avLst/>
          </a:prstGeom>
          <a:noFill/>
          <a:ln>
            <a:noFill/>
          </a:ln>
        </p:spPr>
        <p:txBody>
          <a:bodyPr wrap="none" rtlCol="0">
            <a:spAutoFit/>
          </a:bodyPr>
          <a:lstStyle/>
          <a:p>
            <a:r>
              <a:rPr kumimoji="1" lang="ja-JP" altLang="en-US" sz="1400" dirty="0">
                <a:solidFill>
                  <a:srgbClr val="92D050"/>
                </a:solidFill>
                <a:latin typeface="UD デジタル 教科書体 NP-B" panose="02020700000000000000" pitchFamily="18" charset="-128"/>
                <a:ea typeface="UD デジタル 教科書体 NP-B" panose="02020700000000000000" pitchFamily="18" charset="-128"/>
              </a:rPr>
              <a:t>▼シナリオ簡易作成ツールのイメージ</a:t>
            </a:r>
          </a:p>
        </p:txBody>
      </p:sp>
      <p:sp>
        <p:nvSpPr>
          <p:cNvPr id="18" name="タイトル 1">
            <a:extLst>
              <a:ext uri="{FF2B5EF4-FFF2-40B4-BE49-F238E27FC236}">
                <a16:creationId xmlns:a16="http://schemas.microsoft.com/office/drawing/2014/main" id="{E4E2EB7C-0BED-4D27-BD9F-4A736E2DD2BC}"/>
              </a:ext>
            </a:extLst>
          </p:cNvPr>
          <p:cNvSpPr txBox="1">
            <a:spLocks/>
          </p:cNvSpPr>
          <p:nvPr/>
        </p:nvSpPr>
        <p:spPr>
          <a:xfrm>
            <a:off x="106893" y="595350"/>
            <a:ext cx="6600819" cy="2609269"/>
          </a:xfrm>
          <a:prstGeom prst="rect">
            <a:avLst/>
          </a:prstGeom>
        </p:spPr>
        <p:txBody>
          <a:bodyPr vert="horz" lIns="91439" tIns="45720" rIns="91439"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266366" indent="-266366" defTabSz="685710">
              <a:lnSpc>
                <a:spcPct val="100000"/>
              </a:lnSpc>
              <a:spcBef>
                <a:spcPts val="601"/>
              </a:spcBef>
            </a:pPr>
            <a:r>
              <a:rPr lang="ja-JP" altLang="en-US" sz="1400" b="1" dirty="0">
                <a:solidFill>
                  <a:prstClr val="black"/>
                </a:solidFill>
                <a:latin typeface="UD デジタル 教科書体 NP-B" panose="02020700000000000000" pitchFamily="18" charset="-128"/>
                <a:ea typeface="UD デジタル 教科書体 NP-B" panose="02020700000000000000" pitchFamily="18" charset="-128"/>
              </a:rPr>
              <a:t>■避難訓練を実施する際に必要となるのが、訓練の進行を整理した</a:t>
            </a:r>
            <a:r>
              <a:rPr lang="ja-JP" altLang="en-US" sz="1400" b="1" u="sng" dirty="0">
                <a:solidFill>
                  <a:srgbClr val="FF0000"/>
                </a:solidFill>
                <a:latin typeface="UD デジタル 教科書体 NP-B" panose="02020700000000000000" pitchFamily="18" charset="-128"/>
                <a:ea typeface="UD デジタル 教科書体 NP-B" panose="02020700000000000000" pitchFamily="18" charset="-128"/>
              </a:rPr>
              <a:t>シナリオ</a:t>
            </a:r>
            <a:r>
              <a:rPr lang="ja-JP" altLang="en-US" sz="1400" b="1" dirty="0">
                <a:solidFill>
                  <a:prstClr val="black"/>
                </a:solidFill>
                <a:latin typeface="UD デジタル 教科書体 NP-B" panose="02020700000000000000" pitchFamily="18" charset="-128"/>
                <a:ea typeface="UD デジタル 教科書体 NP-B" panose="02020700000000000000" pitchFamily="18" charset="-128"/>
              </a:rPr>
              <a:t>です。</a:t>
            </a:r>
            <a:endParaRPr lang="en-US" altLang="ja-JP" sz="1400" b="1" dirty="0">
              <a:solidFill>
                <a:prstClr val="black"/>
              </a:solidFill>
              <a:latin typeface="UD デジタル 教科書体 NP-B" panose="02020700000000000000" pitchFamily="18" charset="-128"/>
              <a:ea typeface="UD デジタル 教科書体 NP-B" panose="02020700000000000000" pitchFamily="18" charset="-128"/>
            </a:endParaRPr>
          </a:p>
          <a:p>
            <a:pPr marL="266366" indent="-266366" defTabSz="685710">
              <a:lnSpc>
                <a:spcPct val="100000"/>
              </a:lnSpc>
              <a:spcBef>
                <a:spcPts val="601"/>
              </a:spcBef>
            </a:pPr>
            <a:r>
              <a:rPr lang="ja-JP" altLang="en-US" sz="1400" b="1" dirty="0">
                <a:solidFill>
                  <a:prstClr val="black"/>
                </a:solidFill>
                <a:latin typeface="UD デジタル 教科書体 NP-B" panose="02020700000000000000" pitchFamily="18" charset="-128"/>
                <a:ea typeface="UD デジタル 教科書体 NP-B" panose="02020700000000000000" pitchFamily="18" charset="-128"/>
              </a:rPr>
              <a:t>■シナリオの作成に悩む施設管理者・担当者の方も多いため、</a:t>
            </a:r>
            <a:r>
              <a:rPr lang="ja-JP" altLang="en-US" sz="1400" b="1" u="sng" dirty="0">
                <a:solidFill>
                  <a:srgbClr val="FF0000"/>
                </a:solidFill>
                <a:latin typeface="UD デジタル 教科書体 NP-B" panose="02020700000000000000" pitchFamily="18" charset="-128"/>
                <a:ea typeface="UD デジタル 教科書体 NP-B" panose="02020700000000000000" pitchFamily="18" charset="-128"/>
              </a:rPr>
              <a:t>より訓練をスムーズに行えるように</a:t>
            </a:r>
            <a:r>
              <a:rPr lang="ja-JP" altLang="en-US" sz="1400" b="1" dirty="0">
                <a:solidFill>
                  <a:prstClr val="black"/>
                </a:solidFill>
                <a:latin typeface="UD デジタル 教科書体 NP-B" panose="02020700000000000000" pitchFamily="18" charset="-128"/>
                <a:ea typeface="UD デジタル 教科書体 NP-B" panose="02020700000000000000" pitchFamily="18" charset="-128"/>
              </a:rPr>
              <a:t>、主な</a:t>
            </a:r>
            <a:r>
              <a:rPr lang="en-US" altLang="ja-JP" sz="1400" b="1" dirty="0">
                <a:solidFill>
                  <a:prstClr val="black"/>
                </a:solidFill>
                <a:latin typeface="UD デジタル 教科書体 NP-B" panose="02020700000000000000" pitchFamily="18" charset="-128"/>
                <a:ea typeface="UD デジタル 教科書体 NP-B" panose="02020700000000000000" pitchFamily="18" charset="-128"/>
              </a:rPr>
              <a:t>5</a:t>
            </a:r>
            <a:r>
              <a:rPr lang="ja-JP" altLang="en-US" sz="1400" b="1" dirty="0">
                <a:solidFill>
                  <a:prstClr val="black"/>
                </a:solidFill>
                <a:latin typeface="UD デジタル 教科書体 NP-B" panose="02020700000000000000" pitchFamily="18" charset="-128"/>
                <a:ea typeface="UD デジタル 教科書体 NP-B" panose="02020700000000000000" pitchFamily="18" charset="-128"/>
              </a:rPr>
              <a:t>つの訓練について</a:t>
            </a:r>
            <a:r>
              <a:rPr lang="ja-JP" altLang="en-US" sz="1400" b="1" u="sng" dirty="0">
                <a:solidFill>
                  <a:srgbClr val="FF0000"/>
                </a:solidFill>
                <a:latin typeface="UD デジタル 教科書体 NP-B" panose="02020700000000000000" pitchFamily="18" charset="-128"/>
                <a:ea typeface="UD デジタル 教科書体 NP-B" panose="02020700000000000000" pitchFamily="18" charset="-128"/>
              </a:rPr>
              <a:t>「シナリオ簡易作成ツール」</a:t>
            </a:r>
            <a:r>
              <a:rPr lang="ja-JP" altLang="en-US" sz="1400" b="1" dirty="0">
                <a:solidFill>
                  <a:prstClr val="black"/>
                </a:solidFill>
                <a:latin typeface="UD デジタル 教科書体 NP-B" panose="02020700000000000000" pitchFamily="18" charset="-128"/>
                <a:ea typeface="UD デジタル 教科書体 NP-B" panose="02020700000000000000" pitchFamily="18" charset="-128"/>
              </a:rPr>
              <a:t>を作成しました。</a:t>
            </a:r>
            <a:endParaRPr lang="en-US" altLang="ja-JP" sz="1400" b="1" dirty="0">
              <a:solidFill>
                <a:prstClr val="black"/>
              </a:solidFill>
              <a:latin typeface="UD デジタル 教科書体 NP-B" panose="02020700000000000000" pitchFamily="18" charset="-128"/>
              <a:ea typeface="UD デジタル 教科書体 NP-B" panose="02020700000000000000" pitchFamily="18" charset="-128"/>
            </a:endParaRPr>
          </a:p>
          <a:p>
            <a:pPr marL="266366" indent="-266366" defTabSz="685710">
              <a:lnSpc>
                <a:spcPct val="100000"/>
              </a:lnSpc>
              <a:spcBef>
                <a:spcPts val="601"/>
              </a:spcBef>
            </a:pPr>
            <a:r>
              <a:rPr lang="ja-JP" altLang="en-US" sz="1400" b="1" dirty="0">
                <a:solidFill>
                  <a:prstClr val="black"/>
                </a:solidFill>
                <a:latin typeface="UD デジタル 教科書体 NP-B" panose="02020700000000000000" pitchFamily="18" charset="-128"/>
                <a:ea typeface="UD デジタル 教科書体 NP-B" panose="02020700000000000000" pitchFamily="18" charset="-128"/>
              </a:rPr>
              <a:t>　　　・避難準備訓練</a:t>
            </a:r>
            <a:endParaRPr lang="en-US" altLang="ja-JP" sz="1400" b="1" dirty="0">
              <a:solidFill>
                <a:prstClr val="black"/>
              </a:solidFill>
              <a:latin typeface="UD デジタル 教科書体 NP-B" panose="02020700000000000000" pitchFamily="18" charset="-128"/>
              <a:ea typeface="UD デジタル 教科書体 NP-B" panose="02020700000000000000" pitchFamily="18" charset="-128"/>
            </a:endParaRPr>
          </a:p>
          <a:p>
            <a:pPr marL="266366" indent="-266366" defTabSz="685710">
              <a:lnSpc>
                <a:spcPct val="100000"/>
              </a:lnSpc>
              <a:spcBef>
                <a:spcPts val="601"/>
              </a:spcBef>
            </a:pPr>
            <a:r>
              <a:rPr lang="ja-JP" altLang="en-US" sz="1400" b="1" dirty="0">
                <a:solidFill>
                  <a:prstClr val="black"/>
                </a:solidFill>
                <a:latin typeface="UD デジタル 教科書体 NP-B" panose="02020700000000000000" pitchFamily="18" charset="-128"/>
                <a:ea typeface="UD デジタル 教科書体 NP-B" panose="02020700000000000000" pitchFamily="18" charset="-128"/>
              </a:rPr>
              <a:t>　　　・情報収集・伝達訓練</a:t>
            </a:r>
            <a:endParaRPr lang="en-US" altLang="ja-JP" sz="1400" b="1" dirty="0">
              <a:solidFill>
                <a:prstClr val="black"/>
              </a:solidFill>
              <a:latin typeface="UD デジタル 教科書体 NP-B" panose="02020700000000000000" pitchFamily="18" charset="-128"/>
              <a:ea typeface="UD デジタル 教科書体 NP-B" panose="02020700000000000000" pitchFamily="18" charset="-128"/>
            </a:endParaRPr>
          </a:p>
          <a:p>
            <a:pPr marL="266366" indent="-266366" defTabSz="685710">
              <a:lnSpc>
                <a:spcPct val="100000"/>
              </a:lnSpc>
              <a:spcBef>
                <a:spcPts val="601"/>
              </a:spcBef>
            </a:pPr>
            <a:r>
              <a:rPr lang="ja-JP" altLang="en-US" sz="1400" b="1" dirty="0">
                <a:solidFill>
                  <a:prstClr val="black"/>
                </a:solidFill>
                <a:latin typeface="UD デジタル 教科書体 NP-B" panose="02020700000000000000" pitchFamily="18" charset="-128"/>
                <a:ea typeface="UD デジタル 教科書体 NP-B" panose="02020700000000000000" pitchFamily="18" charset="-128"/>
              </a:rPr>
              <a:t>　　　・引き渡し訓練</a:t>
            </a:r>
            <a:endParaRPr lang="en-US" altLang="ja-JP" sz="1400" b="1" dirty="0">
              <a:solidFill>
                <a:prstClr val="black"/>
              </a:solidFill>
              <a:latin typeface="UD デジタル 教科書体 NP-B" panose="02020700000000000000" pitchFamily="18" charset="-128"/>
              <a:ea typeface="UD デジタル 教科書体 NP-B" panose="02020700000000000000" pitchFamily="18" charset="-128"/>
            </a:endParaRPr>
          </a:p>
          <a:p>
            <a:pPr marL="266366" indent="-266366" defTabSz="685710">
              <a:lnSpc>
                <a:spcPct val="100000"/>
              </a:lnSpc>
              <a:spcBef>
                <a:spcPts val="601"/>
              </a:spcBef>
            </a:pPr>
            <a:r>
              <a:rPr lang="ja-JP" altLang="en-US" sz="1400" b="1" dirty="0">
                <a:solidFill>
                  <a:prstClr val="black"/>
                </a:solidFill>
                <a:latin typeface="UD デジタル 教科書体 NP-B" panose="02020700000000000000" pitchFamily="18" charset="-128"/>
                <a:ea typeface="UD デジタル 教科書体 NP-B" panose="02020700000000000000" pitchFamily="18" charset="-128"/>
              </a:rPr>
              <a:t>　　　・屋内安全確保（垂直避難）訓練</a:t>
            </a:r>
            <a:endParaRPr lang="en-US" altLang="ja-JP" sz="1400" b="1" dirty="0">
              <a:solidFill>
                <a:prstClr val="black"/>
              </a:solidFill>
              <a:latin typeface="UD デジタル 教科書体 NP-B" panose="02020700000000000000" pitchFamily="18" charset="-128"/>
              <a:ea typeface="UD デジタル 教科書体 NP-B" panose="02020700000000000000" pitchFamily="18" charset="-128"/>
            </a:endParaRPr>
          </a:p>
          <a:p>
            <a:pPr marL="266366" indent="-266366" defTabSz="685710">
              <a:lnSpc>
                <a:spcPct val="100000"/>
              </a:lnSpc>
              <a:spcBef>
                <a:spcPts val="601"/>
              </a:spcBef>
            </a:pPr>
            <a:r>
              <a:rPr lang="ja-JP" altLang="en-US" sz="1400" b="1" dirty="0">
                <a:solidFill>
                  <a:prstClr val="black"/>
                </a:solidFill>
                <a:latin typeface="UD デジタル 教科書体 NP-B" panose="02020700000000000000" pitchFamily="18" charset="-128"/>
                <a:ea typeface="UD デジタル 教科書体 NP-B" panose="02020700000000000000" pitchFamily="18" charset="-128"/>
              </a:rPr>
              <a:t>　　　・立ち退き避難（水平避難）訓練</a:t>
            </a:r>
            <a:endParaRPr lang="en-US" altLang="ja-JP" sz="1400" b="1" dirty="0">
              <a:solidFill>
                <a:prstClr val="black"/>
              </a:solidFill>
              <a:latin typeface="UD デジタル 教科書体 NP-B" panose="02020700000000000000" pitchFamily="18" charset="-128"/>
              <a:ea typeface="UD デジタル 教科書体 NP-B" panose="02020700000000000000" pitchFamily="18" charset="-128"/>
            </a:endParaRPr>
          </a:p>
        </p:txBody>
      </p:sp>
      <p:sp>
        <p:nvSpPr>
          <p:cNvPr id="21" name="正方形/長方形 20">
            <a:extLst>
              <a:ext uri="{FF2B5EF4-FFF2-40B4-BE49-F238E27FC236}">
                <a16:creationId xmlns:a16="http://schemas.microsoft.com/office/drawing/2014/main" id="{B04D5F33-40F0-4FC5-835B-1E1437A86104}"/>
              </a:ext>
            </a:extLst>
          </p:cNvPr>
          <p:cNvSpPr/>
          <p:nvPr/>
        </p:nvSpPr>
        <p:spPr>
          <a:xfrm>
            <a:off x="376151" y="5498505"/>
            <a:ext cx="4634761" cy="35845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角を丸めた四角形 3">
            <a:extLst>
              <a:ext uri="{FF2B5EF4-FFF2-40B4-BE49-F238E27FC236}">
                <a16:creationId xmlns:a16="http://schemas.microsoft.com/office/drawing/2014/main" id="{E9893AB6-BBE4-41C2-896F-C1EF44A0EC8C}"/>
              </a:ext>
            </a:extLst>
          </p:cNvPr>
          <p:cNvSpPr/>
          <p:nvPr/>
        </p:nvSpPr>
        <p:spPr>
          <a:xfrm>
            <a:off x="4447870" y="6086299"/>
            <a:ext cx="2339102" cy="630761"/>
          </a:xfrm>
          <a:prstGeom prst="wedgeRoundRectCallout">
            <a:avLst>
              <a:gd name="adj1" fmla="val -40662"/>
              <a:gd name="adj2" fmla="val 77207"/>
              <a:gd name="adj3" fmla="val 1666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4AD20414-27C7-4905-B787-F0A82EBAD0E6}"/>
              </a:ext>
            </a:extLst>
          </p:cNvPr>
          <p:cNvSpPr txBox="1"/>
          <p:nvPr/>
        </p:nvSpPr>
        <p:spPr>
          <a:xfrm>
            <a:off x="4550626" y="6145056"/>
            <a:ext cx="2339102" cy="523220"/>
          </a:xfrm>
          <a:prstGeom prst="rect">
            <a:avLst/>
          </a:prstGeom>
          <a:noFill/>
        </p:spPr>
        <p:txBody>
          <a:bodyPr wrap="square">
            <a:spAutoFit/>
          </a:bodyPr>
          <a:lstStyle/>
          <a:p>
            <a:r>
              <a:rPr kumimoji="1" lang="ja-JP" altLang="en-US" sz="1400" dirty="0">
                <a:solidFill>
                  <a:schemeClr val="bg1"/>
                </a:solidFill>
                <a:latin typeface="UD デジタル 教科書体 NP-B" panose="02020700000000000000" pitchFamily="18" charset="-128"/>
                <a:ea typeface="UD デジタル 教科書体 NP-B" panose="02020700000000000000" pitchFamily="18" charset="-128"/>
              </a:rPr>
              <a:t>迷ったら「記入例」を</a:t>
            </a:r>
            <a:endParaRPr kumimoji="1" lang="en-US" altLang="ja-JP" sz="1400" dirty="0">
              <a:solidFill>
                <a:schemeClr val="bg1"/>
              </a:solidFill>
              <a:latin typeface="UD デジタル 教科書体 NP-B" panose="02020700000000000000" pitchFamily="18" charset="-128"/>
              <a:ea typeface="UD デジタル 教科書体 NP-B" panose="02020700000000000000" pitchFamily="18" charset="-128"/>
            </a:endParaRPr>
          </a:p>
          <a:p>
            <a:r>
              <a:rPr kumimoji="1" lang="ja-JP" altLang="en-US" sz="1400" dirty="0">
                <a:solidFill>
                  <a:schemeClr val="bg1"/>
                </a:solidFill>
                <a:latin typeface="UD デジタル 教科書体 NP-B" panose="02020700000000000000" pitchFamily="18" charset="-128"/>
                <a:ea typeface="UD デジタル 教科書体 NP-B" panose="02020700000000000000" pitchFamily="18" charset="-128"/>
              </a:rPr>
              <a:t>参考にしましょう！</a:t>
            </a:r>
          </a:p>
        </p:txBody>
      </p:sp>
      <p:sp>
        <p:nvSpPr>
          <p:cNvPr id="25" name="吹き出し: 角を丸めた四角形 24">
            <a:extLst>
              <a:ext uri="{FF2B5EF4-FFF2-40B4-BE49-F238E27FC236}">
                <a16:creationId xmlns:a16="http://schemas.microsoft.com/office/drawing/2014/main" id="{896633E1-0EB3-4461-9650-B2131B06EE05}"/>
              </a:ext>
            </a:extLst>
          </p:cNvPr>
          <p:cNvSpPr/>
          <p:nvPr/>
        </p:nvSpPr>
        <p:spPr>
          <a:xfrm>
            <a:off x="3552016" y="5405745"/>
            <a:ext cx="2339102" cy="630761"/>
          </a:xfrm>
          <a:prstGeom prst="wedgeRoundRectCallout">
            <a:avLst>
              <a:gd name="adj1" fmla="val -40662"/>
              <a:gd name="adj2" fmla="val 77207"/>
              <a:gd name="adj3" fmla="val 1666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17CD7D09-FEDB-4429-86C2-95695863D5A3}"/>
              </a:ext>
            </a:extLst>
          </p:cNvPr>
          <p:cNvSpPr txBox="1"/>
          <p:nvPr/>
        </p:nvSpPr>
        <p:spPr>
          <a:xfrm>
            <a:off x="3654772" y="5459515"/>
            <a:ext cx="2236346" cy="523220"/>
          </a:xfrm>
          <a:prstGeom prst="rect">
            <a:avLst/>
          </a:prstGeom>
          <a:noFill/>
        </p:spPr>
        <p:txBody>
          <a:bodyPr wrap="square">
            <a:spAutoFit/>
          </a:bodyPr>
          <a:lstStyle/>
          <a:p>
            <a:r>
              <a:rPr kumimoji="1" lang="ja-JP" altLang="en-US" sz="1400" dirty="0">
                <a:solidFill>
                  <a:schemeClr val="bg1"/>
                </a:solidFill>
                <a:latin typeface="UD デジタル 教科書体 NP-B" panose="02020700000000000000" pitchFamily="18" charset="-128"/>
                <a:ea typeface="UD デジタル 教科書体 NP-B" panose="02020700000000000000" pitchFamily="18" charset="-128"/>
              </a:rPr>
              <a:t>施設の「避難確保計画」の情報を記入するだけ！</a:t>
            </a:r>
          </a:p>
        </p:txBody>
      </p:sp>
      <p:sp>
        <p:nvSpPr>
          <p:cNvPr id="27" name="正方形/長方形 26">
            <a:extLst>
              <a:ext uri="{FF2B5EF4-FFF2-40B4-BE49-F238E27FC236}">
                <a16:creationId xmlns:a16="http://schemas.microsoft.com/office/drawing/2014/main" id="{D3BDDE09-7237-4054-9718-2A8EFB2916CE}"/>
              </a:ext>
            </a:extLst>
          </p:cNvPr>
          <p:cNvSpPr/>
          <p:nvPr/>
        </p:nvSpPr>
        <p:spPr>
          <a:xfrm>
            <a:off x="1397695" y="5933125"/>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28" name="Picture 8" descr="マイクを持っている女性会社員のイラスト">
            <a:extLst>
              <a:ext uri="{FF2B5EF4-FFF2-40B4-BE49-F238E27FC236}">
                <a16:creationId xmlns:a16="http://schemas.microsoft.com/office/drawing/2014/main" id="{B9600A3B-2C8F-4CD0-BD22-47791F55589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54"/>
          <a:stretch/>
        </p:blipFill>
        <p:spPr bwMode="auto">
          <a:xfrm>
            <a:off x="520389" y="5770522"/>
            <a:ext cx="660235" cy="922825"/>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a:extLst>
              <a:ext uri="{FF2B5EF4-FFF2-40B4-BE49-F238E27FC236}">
                <a16:creationId xmlns:a16="http://schemas.microsoft.com/office/drawing/2014/main" id="{51FACAEB-E0A4-4221-8AE4-B970CB25FC5D}"/>
              </a:ext>
            </a:extLst>
          </p:cNvPr>
          <p:cNvSpPr/>
          <p:nvPr/>
        </p:nvSpPr>
        <p:spPr>
          <a:xfrm>
            <a:off x="1397696" y="6130212"/>
            <a:ext cx="3192013" cy="276999"/>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職員を集合させる。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30" name="下矢印 178">
            <a:extLst>
              <a:ext uri="{FF2B5EF4-FFF2-40B4-BE49-F238E27FC236}">
                <a16:creationId xmlns:a16="http://schemas.microsoft.com/office/drawing/2014/main" id="{8783CDC8-1C16-4DFC-958D-51A4309D647F}"/>
              </a:ext>
            </a:extLst>
          </p:cNvPr>
          <p:cNvSpPr/>
          <p:nvPr/>
        </p:nvSpPr>
        <p:spPr>
          <a:xfrm>
            <a:off x="861306" y="6829882"/>
            <a:ext cx="384001" cy="223557"/>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33" name="Picture 2" descr="青の作業着を着た人のイラスト（男性）">
            <a:extLst>
              <a:ext uri="{FF2B5EF4-FFF2-40B4-BE49-F238E27FC236}">
                <a16:creationId xmlns:a16="http://schemas.microsoft.com/office/drawing/2014/main" id="{A43046B4-7DF2-444F-8F73-79671B910FF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88"/>
          <a:stretch/>
        </p:blipFill>
        <p:spPr bwMode="auto">
          <a:xfrm>
            <a:off x="1099199" y="7119498"/>
            <a:ext cx="573728" cy="882612"/>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a:extLst>
              <a:ext uri="{FF2B5EF4-FFF2-40B4-BE49-F238E27FC236}">
                <a16:creationId xmlns:a16="http://schemas.microsoft.com/office/drawing/2014/main" id="{9810BA61-CFFD-4DDB-9EC2-27609C346901}"/>
              </a:ext>
            </a:extLst>
          </p:cNvPr>
          <p:cNvPicPr>
            <a:picLocks noChangeAspect="1"/>
          </p:cNvPicPr>
          <p:nvPr/>
        </p:nvPicPr>
        <p:blipFill rotWithShape="1">
          <a:blip r:embed="rId4"/>
          <a:srcRect b="50088"/>
          <a:stretch/>
        </p:blipFill>
        <p:spPr>
          <a:xfrm>
            <a:off x="518124" y="7112150"/>
            <a:ext cx="573728" cy="882612"/>
          </a:xfrm>
          <a:prstGeom prst="rect">
            <a:avLst/>
          </a:prstGeom>
        </p:spPr>
      </p:pic>
      <p:pic>
        <p:nvPicPr>
          <p:cNvPr id="35" name="Picture 4" descr="オレンジの作業着を着た人のイラスト（女性）">
            <a:extLst>
              <a:ext uri="{FF2B5EF4-FFF2-40B4-BE49-F238E27FC236}">
                <a16:creationId xmlns:a16="http://schemas.microsoft.com/office/drawing/2014/main" id="{258DCF58-243F-47F1-846A-6367977A322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88"/>
          <a:stretch/>
        </p:blipFill>
        <p:spPr bwMode="auto">
          <a:xfrm>
            <a:off x="1662121" y="7119498"/>
            <a:ext cx="589445" cy="882612"/>
          </a:xfrm>
          <a:prstGeom prst="rect">
            <a:avLst/>
          </a:prstGeom>
          <a:noFill/>
          <a:extLst>
            <a:ext uri="{909E8E84-426E-40DD-AFC4-6F175D3DCCD1}">
              <a14:hiddenFill xmlns:a14="http://schemas.microsoft.com/office/drawing/2010/main">
                <a:solidFill>
                  <a:srgbClr val="FFFFFF"/>
                </a:solidFill>
              </a14:hiddenFill>
            </a:ext>
          </a:extLst>
        </p:spPr>
      </p:pic>
      <p:sp>
        <p:nvSpPr>
          <p:cNvPr id="39" name="正方形/長方形 38">
            <a:extLst>
              <a:ext uri="{FF2B5EF4-FFF2-40B4-BE49-F238E27FC236}">
                <a16:creationId xmlns:a16="http://schemas.microsoft.com/office/drawing/2014/main" id="{723F4EBB-960F-4B91-8D55-9869BF560E97}"/>
              </a:ext>
            </a:extLst>
          </p:cNvPr>
          <p:cNvSpPr/>
          <p:nvPr/>
        </p:nvSpPr>
        <p:spPr>
          <a:xfrm>
            <a:off x="2251565" y="7016583"/>
            <a:ext cx="2444049" cy="1015663"/>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避難確保計画書を持って集合する。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避難場所の（　　　　　　　　　　　　）までの避難経路を確認する。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各班がこの後どんな業務を行うかを確認する。</a:t>
            </a:r>
          </a:p>
        </p:txBody>
      </p:sp>
      <p:pic>
        <p:nvPicPr>
          <p:cNvPr id="40" name="Picture 8" descr="マイクロフォンのマーク">
            <a:extLst>
              <a:ext uri="{FF2B5EF4-FFF2-40B4-BE49-F238E27FC236}">
                <a16:creationId xmlns:a16="http://schemas.microsoft.com/office/drawing/2014/main" id="{9AFEB023-6E16-4064-AEA7-E9016F92F4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4479" y="6320076"/>
            <a:ext cx="321556" cy="396984"/>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a:extLst>
              <a:ext uri="{FF2B5EF4-FFF2-40B4-BE49-F238E27FC236}">
                <a16:creationId xmlns:a16="http://schemas.microsoft.com/office/drawing/2014/main" id="{3A4D184E-65B1-4195-AFC8-291D0201C828}"/>
              </a:ext>
            </a:extLst>
          </p:cNvPr>
          <p:cNvSpPr txBox="1"/>
          <p:nvPr/>
        </p:nvSpPr>
        <p:spPr>
          <a:xfrm>
            <a:off x="3342358" y="7236955"/>
            <a:ext cx="954107" cy="276999"/>
          </a:xfrm>
          <a:prstGeom prst="rect">
            <a:avLst/>
          </a:prstGeom>
          <a:noFill/>
        </p:spPr>
        <p:txBody>
          <a:bodyPr wrap="none" rtlCol="0">
            <a:spAutoFit/>
          </a:bodyPr>
          <a:lstStyle/>
          <a:p>
            <a:pPr algn="ct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避難先名称</a:t>
            </a:r>
          </a:p>
        </p:txBody>
      </p:sp>
      <p:sp>
        <p:nvSpPr>
          <p:cNvPr id="42" name="正方形/長方形 41">
            <a:extLst>
              <a:ext uri="{FF2B5EF4-FFF2-40B4-BE49-F238E27FC236}">
                <a16:creationId xmlns:a16="http://schemas.microsoft.com/office/drawing/2014/main" id="{A2B2F1DF-7211-477F-8664-65658C3C672E}"/>
              </a:ext>
            </a:extLst>
          </p:cNvPr>
          <p:cNvSpPr/>
          <p:nvPr/>
        </p:nvSpPr>
        <p:spPr>
          <a:xfrm>
            <a:off x="2320726" y="6839880"/>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50" name="正方形/長方形 49">
            <a:extLst>
              <a:ext uri="{FF2B5EF4-FFF2-40B4-BE49-F238E27FC236}">
                <a16:creationId xmlns:a16="http://schemas.microsoft.com/office/drawing/2014/main" id="{B4B959D7-EFA4-4DC2-8F9A-4460FFF98026}"/>
              </a:ext>
            </a:extLst>
          </p:cNvPr>
          <p:cNvSpPr/>
          <p:nvPr/>
        </p:nvSpPr>
        <p:spPr>
          <a:xfrm>
            <a:off x="3264746" y="6839880"/>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chemeClr val="accent2"/>
                </a:solidFill>
                <a:latin typeface="HGPｺﾞｼｯｸM" panose="020B0600000000000000" pitchFamily="50" charset="-128"/>
                <a:ea typeface="HGPｺﾞｼｯｸM" panose="020B0600000000000000" pitchFamily="50" charset="-128"/>
              </a:rPr>
              <a:t>避難誘導班</a:t>
            </a:r>
            <a:endParaRPr kumimoji="1" lang="en-US" altLang="ja-JP" sz="1200" dirty="0">
              <a:solidFill>
                <a:schemeClr val="accent2"/>
              </a:solidFill>
              <a:latin typeface="HGPｺﾞｼｯｸM" panose="020B0600000000000000" pitchFamily="50" charset="-128"/>
              <a:ea typeface="HGPｺﾞｼｯｸM" panose="020B0600000000000000" pitchFamily="50" charset="-128"/>
            </a:endParaRPr>
          </a:p>
        </p:txBody>
      </p:sp>
      <p:sp>
        <p:nvSpPr>
          <p:cNvPr id="51" name="角丸四角形吹き出し 135">
            <a:extLst>
              <a:ext uri="{FF2B5EF4-FFF2-40B4-BE49-F238E27FC236}">
                <a16:creationId xmlns:a16="http://schemas.microsoft.com/office/drawing/2014/main" id="{F992591E-110F-4B5E-A34B-F90BFA3CC6CB}"/>
              </a:ext>
            </a:extLst>
          </p:cNvPr>
          <p:cNvSpPr/>
          <p:nvPr/>
        </p:nvSpPr>
        <p:spPr>
          <a:xfrm>
            <a:off x="604459" y="8126796"/>
            <a:ext cx="4047893" cy="864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050" dirty="0">
              <a:solidFill>
                <a:schemeClr val="tx1"/>
              </a:solidFill>
              <a:latin typeface="HGPｺﾞｼｯｸM" panose="020B0600000000000000" pitchFamily="50" charset="-128"/>
              <a:ea typeface="HGPｺﾞｼｯｸM" panose="020B0600000000000000" pitchFamily="50" charset="-128"/>
            </a:endParaRPr>
          </a:p>
        </p:txBody>
      </p:sp>
      <p:sp>
        <p:nvSpPr>
          <p:cNvPr id="52" name="テキスト ボックス 51">
            <a:extLst>
              <a:ext uri="{FF2B5EF4-FFF2-40B4-BE49-F238E27FC236}">
                <a16:creationId xmlns:a16="http://schemas.microsoft.com/office/drawing/2014/main" id="{927B8649-1DE6-464F-B7F7-047873821B54}"/>
              </a:ext>
            </a:extLst>
          </p:cNvPr>
          <p:cNvSpPr txBox="1"/>
          <p:nvPr/>
        </p:nvSpPr>
        <p:spPr>
          <a:xfrm>
            <a:off x="5063475" y="6932201"/>
            <a:ext cx="1418374" cy="461665"/>
          </a:xfrm>
          <a:prstGeom prst="rect">
            <a:avLst/>
          </a:prstGeom>
          <a:solidFill>
            <a:schemeClr val="bg1"/>
          </a:solidFill>
          <a:ln>
            <a:solidFill>
              <a:srgbClr val="FF0000"/>
            </a:solidFill>
          </a:ln>
        </p:spPr>
        <p:txBody>
          <a:bodyPr wrap="square" rtlCol="0">
            <a:spAutoFit/>
          </a:bodyPr>
          <a:lstStyle>
            <a:defPPr>
              <a:defRPr lang="en-US"/>
            </a:defPPr>
            <a:lvl1pPr>
              <a:defRPr kumimoji="1" sz="1200">
                <a:latin typeface="HGPｺﾞｼｯｸM" panose="020B0600000000000000" pitchFamily="50" charset="-128"/>
                <a:ea typeface="HGPｺﾞｼｯｸM" panose="020B0600000000000000" pitchFamily="50" charset="-128"/>
              </a:defRPr>
            </a:lvl1pPr>
          </a:lstStyle>
          <a:p>
            <a:r>
              <a:rPr lang="ja-JP" altLang="en-US" dirty="0"/>
              <a:t>記入例は、文中に赤字で記載</a:t>
            </a:r>
            <a:endParaRPr lang="en-US" altLang="ja-JP" dirty="0"/>
          </a:p>
        </p:txBody>
      </p:sp>
      <p:cxnSp>
        <p:nvCxnSpPr>
          <p:cNvPr id="53" name="直線矢印コネクタ 52">
            <a:extLst>
              <a:ext uri="{FF2B5EF4-FFF2-40B4-BE49-F238E27FC236}">
                <a16:creationId xmlns:a16="http://schemas.microsoft.com/office/drawing/2014/main" id="{09BCF25A-6D3A-4E83-A7B8-99D8896BBA41}"/>
              </a:ext>
            </a:extLst>
          </p:cNvPr>
          <p:cNvCxnSpPr>
            <a:cxnSpLocks/>
            <a:stCxn id="52" idx="1"/>
          </p:cNvCxnSpPr>
          <p:nvPr/>
        </p:nvCxnSpPr>
        <p:spPr>
          <a:xfrm flipH="1">
            <a:off x="4337143" y="7163034"/>
            <a:ext cx="726332" cy="2223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AC3E9D15-1D09-4C39-BB4E-124895996B09}"/>
              </a:ext>
            </a:extLst>
          </p:cNvPr>
          <p:cNvSpPr txBox="1"/>
          <p:nvPr/>
        </p:nvSpPr>
        <p:spPr>
          <a:xfrm>
            <a:off x="769983" y="8469961"/>
            <a:ext cx="3435159" cy="276999"/>
          </a:xfrm>
          <a:prstGeom prst="rect">
            <a:avLst/>
          </a:prstGeom>
          <a:solidFill>
            <a:schemeClr val="bg1"/>
          </a:solidFill>
          <a:ln>
            <a:solidFill>
              <a:srgbClr val="FF0000"/>
            </a:solidFill>
          </a:ln>
        </p:spPr>
        <p:txBody>
          <a:bodyPr wrap="square" rtlCol="0">
            <a:spAutoFit/>
          </a:bodyPr>
          <a:lstStyle>
            <a:defPPr>
              <a:defRPr lang="en-US"/>
            </a:defPPr>
            <a:lvl1pPr>
              <a:defRPr kumimoji="1" sz="1200">
                <a:latin typeface="HGPｺﾞｼｯｸM" panose="020B0600000000000000" pitchFamily="50" charset="-128"/>
                <a:ea typeface="HGPｺﾞｼｯｸM" panose="020B0600000000000000" pitchFamily="50" charset="-128"/>
              </a:defRPr>
            </a:lvl1pPr>
          </a:lstStyle>
          <a:p>
            <a:r>
              <a:rPr lang="ja-JP" altLang="en-US" dirty="0"/>
              <a:t>シナリオを追加する場合には、専用の記載欄に記入</a:t>
            </a:r>
            <a:endParaRPr lang="en-US" altLang="ja-JP" dirty="0"/>
          </a:p>
        </p:txBody>
      </p:sp>
      <p:sp>
        <p:nvSpPr>
          <p:cNvPr id="56" name="テキスト ボックス 55">
            <a:extLst>
              <a:ext uri="{FF2B5EF4-FFF2-40B4-BE49-F238E27FC236}">
                <a16:creationId xmlns:a16="http://schemas.microsoft.com/office/drawing/2014/main" id="{F014A03E-FD57-4B38-A7BD-22B5E6971C4C}"/>
              </a:ext>
            </a:extLst>
          </p:cNvPr>
          <p:cNvSpPr txBox="1"/>
          <p:nvPr/>
        </p:nvSpPr>
        <p:spPr>
          <a:xfrm>
            <a:off x="5191953" y="7516254"/>
            <a:ext cx="1503278" cy="1015663"/>
          </a:xfrm>
          <a:prstGeom prst="rect">
            <a:avLst/>
          </a:prstGeom>
          <a:solidFill>
            <a:schemeClr val="bg1"/>
          </a:solidFill>
          <a:ln>
            <a:solidFill>
              <a:srgbClr val="0070C0"/>
            </a:solidFill>
          </a:ln>
        </p:spPr>
        <p:txBody>
          <a:bodyPr wrap="square" rtlCol="0">
            <a:spAutoFit/>
          </a:bodyPr>
          <a:lstStyle>
            <a:defPPr>
              <a:defRPr lang="en-US"/>
            </a:defPPr>
            <a:lvl1pPr>
              <a:defRPr kumimoji="1" sz="1200">
                <a:latin typeface="HGPｺﾞｼｯｸM" panose="020B0600000000000000" pitchFamily="50" charset="-128"/>
                <a:ea typeface="HGPｺﾞｼｯｸM" panose="020B0600000000000000" pitchFamily="50" charset="-128"/>
              </a:defRPr>
            </a:lvl1pPr>
          </a:lstStyle>
          <a:p>
            <a:r>
              <a:rPr lang="ja-JP" altLang="en-US" dirty="0"/>
              <a:t>使わないシナリオがある場合には、シナリオの文面に斜線を引いて、次のシナリオに進んでください。</a:t>
            </a:r>
            <a:endParaRPr lang="en-US" altLang="ja-JP" dirty="0"/>
          </a:p>
        </p:txBody>
      </p:sp>
      <p:pic>
        <p:nvPicPr>
          <p:cNvPr id="57" name="図 56">
            <a:extLst>
              <a:ext uri="{FF2B5EF4-FFF2-40B4-BE49-F238E27FC236}">
                <a16:creationId xmlns:a16="http://schemas.microsoft.com/office/drawing/2014/main" id="{A4BAE411-CEBF-4EC1-BCED-AFD4CA93EA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2967" y="7442583"/>
            <a:ext cx="459918" cy="484586"/>
          </a:xfrm>
          <a:prstGeom prst="rect">
            <a:avLst/>
          </a:prstGeom>
        </p:spPr>
      </p:pic>
      <p:cxnSp>
        <p:nvCxnSpPr>
          <p:cNvPr id="8" name="直線コネクタ 7">
            <a:extLst>
              <a:ext uri="{FF2B5EF4-FFF2-40B4-BE49-F238E27FC236}">
                <a16:creationId xmlns:a16="http://schemas.microsoft.com/office/drawing/2014/main" id="{1A1B0177-D98B-4D74-B245-6DAA428D4440}"/>
              </a:ext>
            </a:extLst>
          </p:cNvPr>
          <p:cNvCxnSpPr>
            <a:cxnSpLocks/>
          </p:cNvCxnSpPr>
          <p:nvPr/>
        </p:nvCxnSpPr>
        <p:spPr>
          <a:xfrm flipV="1">
            <a:off x="2277694" y="7672396"/>
            <a:ext cx="2417920" cy="290035"/>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39600625-E617-695F-5D4A-4B3216A13D06}"/>
              </a:ext>
            </a:extLst>
          </p:cNvPr>
          <p:cNvSpPr txBox="1"/>
          <p:nvPr/>
        </p:nvSpPr>
        <p:spPr>
          <a:xfrm>
            <a:off x="2584704" y="6358498"/>
            <a:ext cx="1816211" cy="461665"/>
          </a:xfrm>
          <a:prstGeom prst="rect">
            <a:avLst/>
          </a:prstGeom>
          <a:solidFill>
            <a:schemeClr val="bg1"/>
          </a:solidFill>
          <a:ln>
            <a:solidFill>
              <a:srgbClr val="0070C0"/>
            </a:solidFill>
          </a:ln>
        </p:spPr>
        <p:txBody>
          <a:bodyPr wrap="square" rtlCol="0">
            <a:spAutoFit/>
          </a:bodyPr>
          <a:lstStyle>
            <a:defPPr>
              <a:defRPr lang="en-US"/>
            </a:defPPr>
            <a:lvl1pPr>
              <a:defRPr kumimoji="1" sz="1200">
                <a:latin typeface="HGPｺﾞｼｯｸM" panose="020B0600000000000000" pitchFamily="50" charset="-128"/>
                <a:ea typeface="HGPｺﾞｼｯｸM" panose="020B0600000000000000" pitchFamily="50" charset="-128"/>
              </a:defRPr>
            </a:lvl1pPr>
          </a:lstStyle>
          <a:p>
            <a:r>
              <a:rPr lang="ja-JP" altLang="en-US" dirty="0"/>
              <a:t>訓練時に実施した欄にチェックして進んでください。</a:t>
            </a:r>
            <a:endParaRPr lang="en-US" altLang="ja-JP" dirty="0"/>
          </a:p>
        </p:txBody>
      </p:sp>
      <p:pic>
        <p:nvPicPr>
          <p:cNvPr id="3" name="図 2">
            <a:extLst>
              <a:ext uri="{FF2B5EF4-FFF2-40B4-BE49-F238E27FC236}">
                <a16:creationId xmlns:a16="http://schemas.microsoft.com/office/drawing/2014/main" id="{FF45B3AC-EC29-FB32-BC8F-207B68B4D7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3408" y="6358498"/>
            <a:ext cx="459918" cy="484586"/>
          </a:xfrm>
          <a:prstGeom prst="rect">
            <a:avLst/>
          </a:prstGeom>
        </p:spPr>
      </p:pic>
      <p:sp>
        <p:nvSpPr>
          <p:cNvPr id="5" name="テキスト ボックス 4">
            <a:extLst>
              <a:ext uri="{FF2B5EF4-FFF2-40B4-BE49-F238E27FC236}">
                <a16:creationId xmlns:a16="http://schemas.microsoft.com/office/drawing/2014/main" id="{9D7E3034-B301-60EE-E91F-C281635D2C0E}"/>
              </a:ext>
            </a:extLst>
          </p:cNvPr>
          <p:cNvSpPr txBox="1"/>
          <p:nvPr/>
        </p:nvSpPr>
        <p:spPr>
          <a:xfrm>
            <a:off x="2207331" y="6938591"/>
            <a:ext cx="768096" cy="369332"/>
          </a:xfrm>
          <a:prstGeom prst="rect">
            <a:avLst/>
          </a:prstGeom>
          <a:noFill/>
        </p:spPr>
        <p:txBody>
          <a:bodyPr wrap="square" rtlCol="0">
            <a:spAutoFit/>
          </a:bodyPr>
          <a:lstStyle/>
          <a:p>
            <a:r>
              <a:rPr kumimoji="1" lang="ja-JP" altLang="en-US" dirty="0">
                <a:solidFill>
                  <a:schemeClr val="accent1"/>
                </a:solidFill>
              </a:rPr>
              <a:t>✔</a:t>
            </a:r>
          </a:p>
        </p:txBody>
      </p:sp>
    </p:spTree>
    <p:extLst>
      <p:ext uri="{BB962C8B-B14F-4D97-AF65-F5344CB8AC3E}">
        <p14:creationId xmlns:p14="http://schemas.microsoft.com/office/powerpoint/2010/main" val="3098716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矢印: 下 81">
            <a:extLst>
              <a:ext uri="{FF2B5EF4-FFF2-40B4-BE49-F238E27FC236}">
                <a16:creationId xmlns:a16="http://schemas.microsoft.com/office/drawing/2014/main" id="{AC45149C-462C-45E3-A522-2FFCD052FB56}"/>
              </a:ext>
            </a:extLst>
          </p:cNvPr>
          <p:cNvSpPr/>
          <p:nvPr/>
        </p:nvSpPr>
        <p:spPr>
          <a:xfrm>
            <a:off x="24427" y="53815"/>
            <a:ext cx="216470" cy="8876073"/>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9" name="直線コネクタ 18">
            <a:extLst>
              <a:ext uri="{FF2B5EF4-FFF2-40B4-BE49-F238E27FC236}">
                <a16:creationId xmlns:a16="http://schemas.microsoft.com/office/drawing/2014/main" id="{E8B4604E-7C03-48D4-98B5-61C219E09BB1}"/>
              </a:ext>
            </a:extLst>
          </p:cNvPr>
          <p:cNvCxnSpPr>
            <a:cxnSpLocks/>
          </p:cNvCxnSpPr>
          <p:nvPr/>
        </p:nvCxnSpPr>
        <p:spPr>
          <a:xfrm>
            <a:off x="4697306" y="469817"/>
            <a:ext cx="0" cy="8710855"/>
          </a:xfrm>
          <a:prstGeom prst="line">
            <a:avLst/>
          </a:prstGeom>
          <a:ln w="28575">
            <a:solidFill>
              <a:schemeClr val="accent6">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3" name="図 42">
            <a:extLst>
              <a:ext uri="{FF2B5EF4-FFF2-40B4-BE49-F238E27FC236}">
                <a16:creationId xmlns:a16="http://schemas.microsoft.com/office/drawing/2014/main" id="{8B18E735-9E75-42BB-B1B4-E232BAF263BB}"/>
              </a:ext>
            </a:extLst>
          </p:cNvPr>
          <p:cNvPicPr>
            <a:picLocks noChangeAspect="1"/>
          </p:cNvPicPr>
          <p:nvPr/>
        </p:nvPicPr>
        <p:blipFill rotWithShape="1">
          <a:blip r:embed="rId2"/>
          <a:srcRect b="50088"/>
          <a:stretch/>
        </p:blipFill>
        <p:spPr>
          <a:xfrm>
            <a:off x="248154" y="2041818"/>
            <a:ext cx="485276" cy="746539"/>
          </a:xfrm>
          <a:prstGeom prst="rect">
            <a:avLst/>
          </a:prstGeom>
        </p:spPr>
      </p:pic>
      <p:sp>
        <p:nvSpPr>
          <p:cNvPr id="56" name="正方形/長方形 55">
            <a:extLst>
              <a:ext uri="{FF2B5EF4-FFF2-40B4-BE49-F238E27FC236}">
                <a16:creationId xmlns:a16="http://schemas.microsoft.com/office/drawing/2014/main" id="{AD0508B6-6C11-4978-9FCF-484AF13798BD}"/>
              </a:ext>
            </a:extLst>
          </p:cNvPr>
          <p:cNvSpPr/>
          <p:nvPr/>
        </p:nvSpPr>
        <p:spPr>
          <a:xfrm>
            <a:off x="899585" y="2099815"/>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57" name="正方形/長方形 56">
            <a:extLst>
              <a:ext uri="{FF2B5EF4-FFF2-40B4-BE49-F238E27FC236}">
                <a16:creationId xmlns:a16="http://schemas.microsoft.com/office/drawing/2014/main" id="{31393B76-FC1F-401B-A9B6-62DAC06ACE70}"/>
              </a:ext>
            </a:extLst>
          </p:cNvPr>
          <p:cNvSpPr/>
          <p:nvPr/>
        </p:nvSpPr>
        <p:spPr>
          <a:xfrm>
            <a:off x="899586" y="2301630"/>
            <a:ext cx="3450735" cy="461665"/>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都道府県の防災ポータルサイトにアクセスして、</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　 避難情報を調べる。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58" name="テキスト ボックス 57">
            <a:extLst>
              <a:ext uri="{FF2B5EF4-FFF2-40B4-BE49-F238E27FC236}">
                <a16:creationId xmlns:a16="http://schemas.microsoft.com/office/drawing/2014/main" id="{B48B8229-8465-4284-96DD-A94925466E5C}"/>
              </a:ext>
            </a:extLst>
          </p:cNvPr>
          <p:cNvSpPr txBox="1"/>
          <p:nvPr/>
        </p:nvSpPr>
        <p:spPr>
          <a:xfrm>
            <a:off x="24384" y="275071"/>
            <a:ext cx="4826000"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➌</a:t>
            </a:r>
            <a:r>
              <a:rPr kumimoji="1" lang="en-US" altLang="ja-JP" sz="1600" dirty="0">
                <a:latin typeface="HGPｺﾞｼｯｸE" panose="020B0900000000000000" pitchFamily="50" charset="-128"/>
                <a:ea typeface="HGPｺﾞｼｯｸE" panose="020B0900000000000000" pitchFamily="50" charset="-128"/>
              </a:rPr>
              <a:t> </a:t>
            </a:r>
            <a:r>
              <a:rPr kumimoji="1" lang="ja-JP" altLang="en-US" sz="1600" dirty="0">
                <a:latin typeface="HGPｺﾞｼｯｸE" panose="020B0900000000000000" pitchFamily="50" charset="-128"/>
                <a:ea typeface="HGPｺﾞｼｯｸE" panose="020B0900000000000000" pitchFamily="50" charset="-128"/>
              </a:rPr>
              <a:t>避難情報の入手方法を確認する。</a:t>
            </a:r>
          </a:p>
        </p:txBody>
      </p:sp>
      <p:sp>
        <p:nvSpPr>
          <p:cNvPr id="59" name="正方形/長方形 58">
            <a:extLst>
              <a:ext uri="{FF2B5EF4-FFF2-40B4-BE49-F238E27FC236}">
                <a16:creationId xmlns:a16="http://schemas.microsoft.com/office/drawing/2014/main" id="{1314312B-76A5-4C70-8029-FC5676774D31}"/>
              </a:ext>
            </a:extLst>
          </p:cNvPr>
          <p:cNvSpPr/>
          <p:nvPr/>
        </p:nvSpPr>
        <p:spPr>
          <a:xfrm>
            <a:off x="267982" y="2821484"/>
            <a:ext cx="4051573" cy="882293"/>
          </a:xfrm>
          <a:prstGeom prst="rect">
            <a:avLst/>
          </a:prstGeom>
          <a:noFill/>
        </p:spPr>
        <p:txBody>
          <a:bodyPr wrap="square">
            <a:spAutoFit/>
          </a:bodyPr>
          <a:lstStyle/>
          <a:p>
            <a:pPr marL="237035" indent="-237035">
              <a:lnSpc>
                <a:spcPts val="1400"/>
              </a:lnSpc>
              <a:spcBef>
                <a:spcPts val="400"/>
              </a:spcBef>
              <a:buFont typeface="+mj-lt"/>
              <a:buAutoNum type="arabicPeriod"/>
            </a:pPr>
            <a:r>
              <a:rPr kumimoji="1" lang="ja-JP" altLang="en-US" sz="1200" dirty="0">
                <a:latin typeface="HGPｺﾞｼｯｸM" panose="020B0600000000000000" pitchFamily="50" charset="-128"/>
                <a:ea typeface="HGPｺﾞｼｯｸM" panose="020B0600000000000000" pitchFamily="50" charset="-128"/>
              </a:rPr>
              <a:t>インターネットで、検索ワード「都道府県名」＋「防災ポータルサイト」で検索し、検索結果の一番上に表示されるサイトにアクセスする。</a:t>
            </a:r>
            <a:endParaRPr kumimoji="1" lang="en-US" altLang="ja-JP" sz="1200" dirty="0">
              <a:latin typeface="HGPｺﾞｼｯｸM" panose="020B0600000000000000" pitchFamily="50" charset="-128"/>
              <a:ea typeface="HGPｺﾞｼｯｸM" panose="020B0600000000000000" pitchFamily="50" charset="-128"/>
            </a:endParaRPr>
          </a:p>
          <a:p>
            <a:pPr marL="237035" indent="-237035">
              <a:lnSpc>
                <a:spcPts val="1400"/>
              </a:lnSpc>
              <a:spcBef>
                <a:spcPts val="400"/>
              </a:spcBef>
              <a:buFont typeface="+mj-lt"/>
              <a:buAutoNum type="arabicPeriod"/>
            </a:pPr>
            <a:r>
              <a:rPr kumimoji="1" lang="ja-JP" altLang="en-US" sz="1200" dirty="0">
                <a:latin typeface="HGPｺﾞｼｯｸM" panose="020B0600000000000000" pitchFamily="50" charset="-128"/>
                <a:ea typeface="HGPｺﾞｼｯｸM" panose="020B0600000000000000" pitchFamily="50" charset="-128"/>
              </a:rPr>
              <a:t>都道府県内で発表されている避難情報を確認する。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60" name="正方形/長方形 59">
            <a:extLst>
              <a:ext uri="{FF2B5EF4-FFF2-40B4-BE49-F238E27FC236}">
                <a16:creationId xmlns:a16="http://schemas.microsoft.com/office/drawing/2014/main" id="{B02B78A3-9C29-41B2-B45A-5263DACD4F33}"/>
              </a:ext>
            </a:extLst>
          </p:cNvPr>
          <p:cNvSpPr/>
          <p:nvPr/>
        </p:nvSpPr>
        <p:spPr>
          <a:xfrm>
            <a:off x="890058" y="1227161"/>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61" name="Picture 8" descr="マイクを持っている女性会社員のイラスト">
            <a:extLst>
              <a:ext uri="{FF2B5EF4-FFF2-40B4-BE49-F238E27FC236}">
                <a16:creationId xmlns:a16="http://schemas.microsoft.com/office/drawing/2014/main" id="{F64431CE-399D-4ABB-A272-FC599A9B476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54"/>
          <a:stretch/>
        </p:blipFill>
        <p:spPr bwMode="auto">
          <a:xfrm>
            <a:off x="214958" y="991232"/>
            <a:ext cx="534111" cy="746538"/>
          </a:xfrm>
          <a:prstGeom prst="rect">
            <a:avLst/>
          </a:prstGeom>
          <a:noFill/>
          <a:extLst>
            <a:ext uri="{909E8E84-426E-40DD-AFC4-6F175D3DCCD1}">
              <a14:hiddenFill xmlns:a14="http://schemas.microsoft.com/office/drawing/2010/main">
                <a:solidFill>
                  <a:srgbClr val="FFFFFF"/>
                </a:solidFill>
              </a14:hiddenFill>
            </a:ext>
          </a:extLst>
        </p:spPr>
      </p:pic>
      <p:sp>
        <p:nvSpPr>
          <p:cNvPr id="62" name="正方形/長方形 61">
            <a:extLst>
              <a:ext uri="{FF2B5EF4-FFF2-40B4-BE49-F238E27FC236}">
                <a16:creationId xmlns:a16="http://schemas.microsoft.com/office/drawing/2014/main" id="{2516C69E-8763-48D2-B8A3-D0896FA1328A}"/>
              </a:ext>
            </a:extLst>
          </p:cNvPr>
          <p:cNvSpPr/>
          <p:nvPr/>
        </p:nvSpPr>
        <p:spPr>
          <a:xfrm>
            <a:off x="890061" y="1434123"/>
            <a:ext cx="1519210"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避難情報の確認作業の開始を告げる。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63" name="下矢印 26">
            <a:extLst>
              <a:ext uri="{FF2B5EF4-FFF2-40B4-BE49-F238E27FC236}">
                <a16:creationId xmlns:a16="http://schemas.microsoft.com/office/drawing/2014/main" id="{BBDF919B-8955-4335-9FAE-2CFFB01C977F}"/>
              </a:ext>
            </a:extLst>
          </p:cNvPr>
          <p:cNvSpPr/>
          <p:nvPr/>
        </p:nvSpPr>
        <p:spPr>
          <a:xfrm>
            <a:off x="308265" y="1820677"/>
            <a:ext cx="331796" cy="188014"/>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64" name="Picture 4" descr="ノートパソコンのイラスト">
            <a:extLst>
              <a:ext uri="{FF2B5EF4-FFF2-40B4-BE49-F238E27FC236}">
                <a16:creationId xmlns:a16="http://schemas.microsoft.com/office/drawing/2014/main" id="{E1228DF7-FF8D-49DD-87C1-3BC0DA6913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0539" y="1628349"/>
            <a:ext cx="887299" cy="705403"/>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パソコンのモニタのイラスト">
            <a:extLst>
              <a:ext uri="{FF2B5EF4-FFF2-40B4-BE49-F238E27FC236}">
                <a16:creationId xmlns:a16="http://schemas.microsoft.com/office/drawing/2014/main" id="{6E6CDA4B-0111-46B5-A823-568493737C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2091" y="1661235"/>
            <a:ext cx="762164" cy="684043"/>
          </a:xfrm>
          <a:prstGeom prst="rect">
            <a:avLst/>
          </a:prstGeom>
          <a:noFill/>
          <a:extLst>
            <a:ext uri="{909E8E84-426E-40DD-AFC4-6F175D3DCCD1}">
              <a14:hiddenFill xmlns:a14="http://schemas.microsoft.com/office/drawing/2010/main">
                <a:solidFill>
                  <a:srgbClr val="FFFFFF"/>
                </a:solidFill>
              </a14:hiddenFill>
            </a:ext>
          </a:extLst>
        </p:spPr>
      </p:pic>
      <p:pic>
        <p:nvPicPr>
          <p:cNvPr id="68" name="図 67">
            <a:extLst>
              <a:ext uri="{FF2B5EF4-FFF2-40B4-BE49-F238E27FC236}">
                <a16:creationId xmlns:a16="http://schemas.microsoft.com/office/drawing/2014/main" id="{3ED2412A-A1A6-4D85-91DC-7B290B2BFD07}"/>
              </a:ext>
            </a:extLst>
          </p:cNvPr>
          <p:cNvPicPr>
            <a:picLocks noChangeAspect="1"/>
          </p:cNvPicPr>
          <p:nvPr/>
        </p:nvPicPr>
        <p:blipFill>
          <a:blip r:embed="rId6"/>
          <a:stretch>
            <a:fillRect/>
          </a:stretch>
        </p:blipFill>
        <p:spPr>
          <a:xfrm>
            <a:off x="4813322" y="2918737"/>
            <a:ext cx="2018538" cy="1977390"/>
          </a:xfrm>
          <a:prstGeom prst="rect">
            <a:avLst/>
          </a:prstGeom>
          <a:ln>
            <a:solidFill>
              <a:schemeClr val="tx1"/>
            </a:solidFill>
          </a:ln>
        </p:spPr>
      </p:pic>
      <p:sp>
        <p:nvSpPr>
          <p:cNvPr id="69" name="正方形/長方形 68">
            <a:extLst>
              <a:ext uri="{FF2B5EF4-FFF2-40B4-BE49-F238E27FC236}">
                <a16:creationId xmlns:a16="http://schemas.microsoft.com/office/drawing/2014/main" id="{6D3796B9-8050-423C-BF18-B01C49EC3E9A}"/>
              </a:ext>
            </a:extLst>
          </p:cNvPr>
          <p:cNvSpPr/>
          <p:nvPr/>
        </p:nvSpPr>
        <p:spPr>
          <a:xfrm>
            <a:off x="4762445" y="2456788"/>
            <a:ext cx="2088000" cy="420756"/>
          </a:xfrm>
          <a:prstGeom prst="rect">
            <a:avLst/>
          </a:prstGeom>
          <a:noFill/>
        </p:spPr>
        <p:txBody>
          <a:bodyPr wrap="square" lIns="0" rIns="0">
            <a:spAutoFit/>
          </a:bodyPr>
          <a:lstStyle/>
          <a:p>
            <a:r>
              <a:rPr kumimoji="1" lang="ja-JP" altLang="en-US" sz="1067" dirty="0">
                <a:latin typeface="HGPｺﾞｼｯｸM" panose="020B0600000000000000" pitchFamily="50" charset="-128"/>
                <a:ea typeface="HGPｺﾞｼｯｸM" panose="020B0600000000000000" pitchFamily="50" charset="-128"/>
              </a:rPr>
              <a:t>▼見本「茨城県防災・危機管理ポータルサイト」</a:t>
            </a:r>
            <a:endParaRPr kumimoji="1" lang="en-US" altLang="ja-JP" sz="1067" dirty="0">
              <a:latin typeface="HGPｺﾞｼｯｸM" panose="020B0600000000000000" pitchFamily="50" charset="-128"/>
              <a:ea typeface="HGPｺﾞｼｯｸM" panose="020B0600000000000000" pitchFamily="50" charset="-128"/>
            </a:endParaRPr>
          </a:p>
        </p:txBody>
      </p:sp>
      <p:sp>
        <p:nvSpPr>
          <p:cNvPr id="81" name="テキスト ボックス 80">
            <a:extLst>
              <a:ext uri="{FF2B5EF4-FFF2-40B4-BE49-F238E27FC236}">
                <a16:creationId xmlns:a16="http://schemas.microsoft.com/office/drawing/2014/main" id="{335AA797-DD76-4F02-B91E-1E64D7C474B8}"/>
              </a:ext>
            </a:extLst>
          </p:cNvPr>
          <p:cNvSpPr txBox="1"/>
          <p:nvPr/>
        </p:nvSpPr>
        <p:spPr>
          <a:xfrm>
            <a:off x="4681780" y="766668"/>
            <a:ext cx="2088000" cy="1384995"/>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防災ポータルサイトの名前は都道府県により異なるが、おおむね「○○県防災ポータル」「○○県防災情報」「○○県危機管理・防災ポータルサイト」等のサイト名で表示されることが多い。</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このような都道府県の防災ポータルサイトでは、都道府県内の気象情報も一緒に確認できることが多い。</a:t>
            </a:r>
            <a:endParaRPr kumimoji="1" lang="en-US" altLang="ja-JP" sz="1050" dirty="0">
              <a:latin typeface="HGPｺﾞｼｯｸM" panose="020B0600000000000000" pitchFamily="50" charset="-128"/>
              <a:ea typeface="HGPｺﾞｼｯｸM" panose="020B0600000000000000" pitchFamily="50" charset="-128"/>
            </a:endParaRPr>
          </a:p>
        </p:txBody>
      </p:sp>
      <p:sp>
        <p:nvSpPr>
          <p:cNvPr id="83" name="テキスト ボックス 82">
            <a:extLst>
              <a:ext uri="{FF2B5EF4-FFF2-40B4-BE49-F238E27FC236}">
                <a16:creationId xmlns:a16="http://schemas.microsoft.com/office/drawing/2014/main" id="{234A459E-418F-4E01-8C78-DD1E876277C2}"/>
              </a:ext>
            </a:extLst>
          </p:cNvPr>
          <p:cNvSpPr txBox="1"/>
          <p:nvPr/>
        </p:nvSpPr>
        <p:spPr>
          <a:xfrm>
            <a:off x="4700307" y="469817"/>
            <a:ext cx="2160000" cy="252000"/>
          </a:xfrm>
          <a:prstGeom prst="rect">
            <a:avLst/>
          </a:prstGeom>
          <a:solidFill>
            <a:schemeClr val="accent6">
              <a:lumMod val="40000"/>
              <a:lumOff val="60000"/>
            </a:schemeClr>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sp>
        <p:nvSpPr>
          <p:cNvPr id="84" name="テキスト ボックス 83">
            <a:extLst>
              <a:ext uri="{FF2B5EF4-FFF2-40B4-BE49-F238E27FC236}">
                <a16:creationId xmlns:a16="http://schemas.microsoft.com/office/drawing/2014/main" id="{CF822774-9D19-41DA-B70C-C34731B1B9BF}"/>
              </a:ext>
            </a:extLst>
          </p:cNvPr>
          <p:cNvSpPr txBox="1"/>
          <p:nvPr/>
        </p:nvSpPr>
        <p:spPr>
          <a:xfrm>
            <a:off x="0" y="-18811"/>
            <a:ext cx="6858000" cy="289441"/>
          </a:xfrm>
          <a:prstGeom prst="round2DiagRect">
            <a:avLst/>
          </a:prstGeom>
          <a:solidFill>
            <a:schemeClr val="accent6">
              <a:lumMod val="40000"/>
              <a:lumOff val="60000"/>
            </a:schemeClr>
          </a:solidFill>
        </p:spPr>
        <p:txBody>
          <a:bodyPr wrap="square" rtlCol="0">
            <a:spAutoFit/>
          </a:bodyPr>
          <a:lstStyle/>
          <a:p>
            <a:r>
              <a:rPr kumimoji="1" lang="en-US" altLang="ja-JP" sz="1100" dirty="0">
                <a:latin typeface="HGPｺﾞｼｯｸE" panose="020B0900000000000000" pitchFamily="50" charset="-128"/>
                <a:ea typeface="HGPｺﾞｼｯｸE" panose="020B0900000000000000" pitchFamily="50" charset="-128"/>
              </a:rPr>
              <a:t>【2】</a:t>
            </a:r>
            <a:r>
              <a:rPr kumimoji="1" lang="ja-JP" altLang="en-US" sz="1100" dirty="0">
                <a:latin typeface="HGPｺﾞｼｯｸE" panose="020B0900000000000000" pitchFamily="50" charset="-128"/>
                <a:ea typeface="HGPｺﾞｼｯｸE" panose="020B0900000000000000" pitchFamily="50" charset="-128"/>
              </a:rPr>
              <a:t>情報収集・伝達訓練のシナリオ</a:t>
            </a:r>
          </a:p>
        </p:txBody>
      </p:sp>
      <p:sp>
        <p:nvSpPr>
          <p:cNvPr id="74" name="テキスト ボックス 73">
            <a:extLst>
              <a:ext uri="{FF2B5EF4-FFF2-40B4-BE49-F238E27FC236}">
                <a16:creationId xmlns:a16="http://schemas.microsoft.com/office/drawing/2014/main" id="{DE28B49B-8B8C-4439-A5E2-40FD24122C3A}"/>
              </a:ext>
            </a:extLst>
          </p:cNvPr>
          <p:cNvSpPr txBox="1"/>
          <p:nvPr/>
        </p:nvSpPr>
        <p:spPr>
          <a:xfrm>
            <a:off x="4678889" y="5225054"/>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警戒レベルごとの気象情報は、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別紙「５段階の警戒レベルと防災京商情報」</a:t>
            </a:r>
            <a:r>
              <a:rPr kumimoji="1" lang="ja-JP" altLang="en-US" sz="1050" dirty="0">
                <a:latin typeface="HGPｺﾞｼｯｸM" panose="020B0600000000000000" pitchFamily="50" charset="-128"/>
                <a:ea typeface="HGPｺﾞｼｯｸM" panose="020B0600000000000000" pitchFamily="50" charset="-128"/>
              </a:rPr>
              <a:t>を参照。</a:t>
            </a:r>
          </a:p>
        </p:txBody>
      </p:sp>
      <p:sp>
        <p:nvSpPr>
          <p:cNvPr id="51" name="角丸四角形吹き出し 135">
            <a:extLst>
              <a:ext uri="{FF2B5EF4-FFF2-40B4-BE49-F238E27FC236}">
                <a16:creationId xmlns:a16="http://schemas.microsoft.com/office/drawing/2014/main" id="{4C68CA78-436A-4F5A-9931-E24216ECFE98}"/>
              </a:ext>
            </a:extLst>
          </p:cNvPr>
          <p:cNvSpPr/>
          <p:nvPr/>
        </p:nvSpPr>
        <p:spPr>
          <a:xfrm>
            <a:off x="335812" y="3715706"/>
            <a:ext cx="4068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52" name="テキスト ボックス 51">
            <a:extLst>
              <a:ext uri="{FF2B5EF4-FFF2-40B4-BE49-F238E27FC236}">
                <a16:creationId xmlns:a16="http://schemas.microsoft.com/office/drawing/2014/main" id="{120EF059-B5BB-4241-9C34-E7FB9B2A895A}"/>
              </a:ext>
            </a:extLst>
          </p:cNvPr>
          <p:cNvSpPr txBox="1"/>
          <p:nvPr/>
        </p:nvSpPr>
        <p:spPr>
          <a:xfrm>
            <a:off x="24384" y="4835738"/>
            <a:ext cx="4694880" cy="33855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❹ 統括班に伝達事項を伝達する。</a:t>
            </a:r>
          </a:p>
        </p:txBody>
      </p:sp>
      <p:pic>
        <p:nvPicPr>
          <p:cNvPr id="53" name="図 52">
            <a:extLst>
              <a:ext uri="{FF2B5EF4-FFF2-40B4-BE49-F238E27FC236}">
                <a16:creationId xmlns:a16="http://schemas.microsoft.com/office/drawing/2014/main" id="{B25B722E-E5B7-458C-B85A-B80B17B216A1}"/>
              </a:ext>
            </a:extLst>
          </p:cNvPr>
          <p:cNvPicPr>
            <a:picLocks noChangeAspect="1"/>
          </p:cNvPicPr>
          <p:nvPr/>
        </p:nvPicPr>
        <p:blipFill rotWithShape="1">
          <a:blip r:embed="rId2"/>
          <a:srcRect b="50088"/>
          <a:stretch/>
        </p:blipFill>
        <p:spPr>
          <a:xfrm>
            <a:off x="226432" y="5825883"/>
            <a:ext cx="573727" cy="900384"/>
          </a:xfrm>
          <a:prstGeom prst="rect">
            <a:avLst/>
          </a:prstGeom>
        </p:spPr>
      </p:pic>
      <p:sp>
        <p:nvSpPr>
          <p:cNvPr id="55" name="正方形/長方形 54">
            <a:extLst>
              <a:ext uri="{FF2B5EF4-FFF2-40B4-BE49-F238E27FC236}">
                <a16:creationId xmlns:a16="http://schemas.microsoft.com/office/drawing/2014/main" id="{EE0C015D-B34D-4C75-93C0-CAE1879FA781}"/>
              </a:ext>
            </a:extLst>
          </p:cNvPr>
          <p:cNvSpPr/>
          <p:nvPr/>
        </p:nvSpPr>
        <p:spPr>
          <a:xfrm>
            <a:off x="794273" y="5833380"/>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66" name="正方形/長方形 65">
            <a:extLst>
              <a:ext uri="{FF2B5EF4-FFF2-40B4-BE49-F238E27FC236}">
                <a16:creationId xmlns:a16="http://schemas.microsoft.com/office/drawing/2014/main" id="{9636C051-AAB1-425D-837D-CF716BEB45B4}"/>
              </a:ext>
            </a:extLst>
          </p:cNvPr>
          <p:cNvSpPr/>
          <p:nvPr/>
        </p:nvSpPr>
        <p:spPr>
          <a:xfrm>
            <a:off x="794273" y="6007847"/>
            <a:ext cx="1463752" cy="646331"/>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統括班の班長に、伝達事項を電話もしくは口頭で伝達する。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67" name="正方形/長方形 66">
            <a:extLst>
              <a:ext uri="{FF2B5EF4-FFF2-40B4-BE49-F238E27FC236}">
                <a16:creationId xmlns:a16="http://schemas.microsoft.com/office/drawing/2014/main" id="{94135E0B-42F3-494D-AF71-17C2432539E2}"/>
              </a:ext>
            </a:extLst>
          </p:cNvPr>
          <p:cNvSpPr/>
          <p:nvPr/>
        </p:nvSpPr>
        <p:spPr>
          <a:xfrm>
            <a:off x="3179816" y="5833380"/>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70" name="正方形/長方形 69">
            <a:extLst>
              <a:ext uri="{FF2B5EF4-FFF2-40B4-BE49-F238E27FC236}">
                <a16:creationId xmlns:a16="http://schemas.microsoft.com/office/drawing/2014/main" id="{8C57A88B-CBEF-47B1-985F-3D1C218C5C70}"/>
              </a:ext>
            </a:extLst>
          </p:cNvPr>
          <p:cNvSpPr/>
          <p:nvPr/>
        </p:nvSpPr>
        <p:spPr>
          <a:xfrm>
            <a:off x="3179818" y="6007846"/>
            <a:ext cx="1479830" cy="646331"/>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　</a:t>
            </a:r>
            <a:r>
              <a:rPr kumimoji="1" lang="ja-JP" altLang="en-US" sz="1200" dirty="0">
                <a:solidFill>
                  <a:srgbClr val="FF0000"/>
                </a:solidFill>
                <a:latin typeface="HGPｺﾞｼｯｸM" panose="020B0600000000000000" pitchFamily="50" charset="-128"/>
                <a:ea typeface="HGPｺﾞｼｯｸM" panose="020B0600000000000000" pitchFamily="50" charset="-128"/>
              </a:rPr>
              <a:t>　　　　　</a:t>
            </a:r>
            <a:r>
              <a:rPr kumimoji="1" lang="ja-JP" altLang="en-US" sz="1200" dirty="0">
                <a:latin typeface="HGPｺﾞｼｯｸM" panose="020B0600000000000000" pitchFamily="50" charset="-128"/>
                <a:ea typeface="HGPｺﾞｼｯｸM" panose="020B0600000000000000" pitchFamily="50" charset="-128"/>
              </a:rPr>
              <a:t>　）体制への移行等、必要な意思決定を行う。</a:t>
            </a:r>
          </a:p>
        </p:txBody>
      </p:sp>
      <p:pic>
        <p:nvPicPr>
          <p:cNvPr id="71" name="Picture 2" descr="青の作業着を着た人のイラスト（男性）">
            <a:extLst>
              <a:ext uri="{FF2B5EF4-FFF2-40B4-BE49-F238E27FC236}">
                <a16:creationId xmlns:a16="http://schemas.microsoft.com/office/drawing/2014/main" id="{870896C8-E4DC-4E45-B09C-48D2EEE51D9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50088"/>
          <a:stretch/>
        </p:blipFill>
        <p:spPr bwMode="auto">
          <a:xfrm>
            <a:off x="2563082" y="5843275"/>
            <a:ext cx="573727" cy="884361"/>
          </a:xfrm>
          <a:prstGeom prst="rect">
            <a:avLst/>
          </a:prstGeom>
          <a:noFill/>
          <a:extLst>
            <a:ext uri="{909E8E84-426E-40DD-AFC4-6F175D3DCCD1}">
              <a14:hiddenFill xmlns:a14="http://schemas.microsoft.com/office/drawing/2010/main">
                <a:solidFill>
                  <a:srgbClr val="FFFFFF"/>
                </a:solidFill>
              </a14:hiddenFill>
            </a:ext>
          </a:extLst>
        </p:spPr>
      </p:pic>
      <p:sp>
        <p:nvSpPr>
          <p:cNvPr id="72" name="下矢印 110">
            <a:extLst>
              <a:ext uri="{FF2B5EF4-FFF2-40B4-BE49-F238E27FC236}">
                <a16:creationId xmlns:a16="http://schemas.microsoft.com/office/drawing/2014/main" id="{EABC2AED-38C2-48D8-AC22-B5BF36FB0C44}"/>
              </a:ext>
            </a:extLst>
          </p:cNvPr>
          <p:cNvSpPr/>
          <p:nvPr/>
        </p:nvSpPr>
        <p:spPr>
          <a:xfrm rot="16200000">
            <a:off x="2124263" y="6279166"/>
            <a:ext cx="556176" cy="2400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5" name="角丸四角形吹き出し 135">
            <a:extLst>
              <a:ext uri="{FF2B5EF4-FFF2-40B4-BE49-F238E27FC236}">
                <a16:creationId xmlns:a16="http://schemas.microsoft.com/office/drawing/2014/main" id="{4ED8DD36-C565-49D8-A0E2-181F2924AD0E}"/>
              </a:ext>
            </a:extLst>
          </p:cNvPr>
          <p:cNvSpPr/>
          <p:nvPr/>
        </p:nvSpPr>
        <p:spPr>
          <a:xfrm>
            <a:off x="335812" y="6852358"/>
            <a:ext cx="4068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4" name="テキスト ボックス 3">
            <a:extLst>
              <a:ext uri="{FF2B5EF4-FFF2-40B4-BE49-F238E27FC236}">
                <a16:creationId xmlns:a16="http://schemas.microsoft.com/office/drawing/2014/main" id="{355649B1-092F-DF1F-640D-459E964EA5B7}"/>
              </a:ext>
            </a:extLst>
          </p:cNvPr>
          <p:cNvSpPr txBox="1"/>
          <p:nvPr/>
        </p:nvSpPr>
        <p:spPr>
          <a:xfrm>
            <a:off x="193162" y="5133573"/>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F03184D9-169C-6783-68EE-12BF6D6468D4}"/>
              </a:ext>
            </a:extLst>
          </p:cNvPr>
          <p:cNvSpPr txBox="1"/>
          <p:nvPr/>
        </p:nvSpPr>
        <p:spPr>
          <a:xfrm>
            <a:off x="193162" y="583175"/>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160069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矢印: 下 81">
            <a:extLst>
              <a:ext uri="{FF2B5EF4-FFF2-40B4-BE49-F238E27FC236}">
                <a16:creationId xmlns:a16="http://schemas.microsoft.com/office/drawing/2014/main" id="{AC45149C-462C-45E3-A522-2FFCD052FB56}"/>
              </a:ext>
            </a:extLst>
          </p:cNvPr>
          <p:cNvSpPr/>
          <p:nvPr/>
        </p:nvSpPr>
        <p:spPr>
          <a:xfrm>
            <a:off x="24427" y="53816"/>
            <a:ext cx="216470" cy="7812000"/>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9" name="直線コネクタ 18">
            <a:extLst>
              <a:ext uri="{FF2B5EF4-FFF2-40B4-BE49-F238E27FC236}">
                <a16:creationId xmlns:a16="http://schemas.microsoft.com/office/drawing/2014/main" id="{E8B4604E-7C03-48D4-98B5-61C219E09BB1}"/>
              </a:ext>
            </a:extLst>
          </p:cNvPr>
          <p:cNvCxnSpPr>
            <a:cxnSpLocks/>
          </p:cNvCxnSpPr>
          <p:nvPr/>
        </p:nvCxnSpPr>
        <p:spPr>
          <a:xfrm>
            <a:off x="4697307" y="457942"/>
            <a:ext cx="0" cy="7416000"/>
          </a:xfrm>
          <a:prstGeom prst="line">
            <a:avLst/>
          </a:prstGeom>
          <a:ln w="28575">
            <a:solidFill>
              <a:schemeClr val="accent6">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234A459E-418F-4E01-8C78-DD1E876277C2}"/>
              </a:ext>
            </a:extLst>
          </p:cNvPr>
          <p:cNvSpPr txBox="1"/>
          <p:nvPr/>
        </p:nvSpPr>
        <p:spPr>
          <a:xfrm>
            <a:off x="4687782" y="457942"/>
            <a:ext cx="2160000" cy="252000"/>
          </a:xfrm>
          <a:prstGeom prst="rect">
            <a:avLst/>
          </a:prstGeom>
          <a:solidFill>
            <a:schemeClr val="accent6">
              <a:lumMod val="40000"/>
              <a:lumOff val="60000"/>
            </a:schemeClr>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sp>
        <p:nvSpPr>
          <p:cNvPr id="84" name="テキスト ボックス 83">
            <a:extLst>
              <a:ext uri="{FF2B5EF4-FFF2-40B4-BE49-F238E27FC236}">
                <a16:creationId xmlns:a16="http://schemas.microsoft.com/office/drawing/2014/main" id="{CF822774-9D19-41DA-B70C-C34731B1B9BF}"/>
              </a:ext>
            </a:extLst>
          </p:cNvPr>
          <p:cNvSpPr txBox="1"/>
          <p:nvPr/>
        </p:nvSpPr>
        <p:spPr>
          <a:xfrm>
            <a:off x="0" y="-18811"/>
            <a:ext cx="6858000" cy="289441"/>
          </a:xfrm>
          <a:prstGeom prst="round2DiagRect">
            <a:avLst/>
          </a:prstGeom>
          <a:solidFill>
            <a:schemeClr val="accent6">
              <a:lumMod val="40000"/>
              <a:lumOff val="60000"/>
            </a:schemeClr>
          </a:solidFill>
        </p:spPr>
        <p:txBody>
          <a:bodyPr wrap="square" rtlCol="0">
            <a:spAutoFit/>
          </a:bodyPr>
          <a:lstStyle/>
          <a:p>
            <a:r>
              <a:rPr kumimoji="1" lang="en-US" altLang="ja-JP" sz="1100" dirty="0">
                <a:latin typeface="HGPｺﾞｼｯｸE" panose="020B0900000000000000" pitchFamily="50" charset="-128"/>
                <a:ea typeface="HGPｺﾞｼｯｸE" panose="020B0900000000000000" pitchFamily="50" charset="-128"/>
              </a:rPr>
              <a:t>【2】</a:t>
            </a:r>
            <a:r>
              <a:rPr kumimoji="1" lang="ja-JP" altLang="en-US" sz="1100" dirty="0">
                <a:latin typeface="HGPｺﾞｼｯｸE" panose="020B0900000000000000" pitchFamily="50" charset="-128"/>
                <a:ea typeface="HGPｺﾞｼｯｸE" panose="020B0900000000000000" pitchFamily="50" charset="-128"/>
              </a:rPr>
              <a:t>情報収集・伝達訓練のシナリオ</a:t>
            </a:r>
          </a:p>
        </p:txBody>
      </p:sp>
      <p:sp>
        <p:nvSpPr>
          <p:cNvPr id="91" name="正方形/長方形 90">
            <a:extLst>
              <a:ext uri="{FF2B5EF4-FFF2-40B4-BE49-F238E27FC236}">
                <a16:creationId xmlns:a16="http://schemas.microsoft.com/office/drawing/2014/main" id="{1E740D2E-9764-449E-9081-396986107D41}"/>
              </a:ext>
            </a:extLst>
          </p:cNvPr>
          <p:cNvSpPr/>
          <p:nvPr/>
        </p:nvSpPr>
        <p:spPr>
          <a:xfrm>
            <a:off x="680432" y="4443458"/>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92" name="正方形/長方形 91">
            <a:extLst>
              <a:ext uri="{FF2B5EF4-FFF2-40B4-BE49-F238E27FC236}">
                <a16:creationId xmlns:a16="http://schemas.microsoft.com/office/drawing/2014/main" id="{37963F11-E414-46C6-9F31-D685BAE7E026}"/>
              </a:ext>
            </a:extLst>
          </p:cNvPr>
          <p:cNvSpPr/>
          <p:nvPr/>
        </p:nvSpPr>
        <p:spPr>
          <a:xfrm>
            <a:off x="680432" y="4625426"/>
            <a:ext cx="2144543" cy="1754326"/>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避難場所の（　　　　　　　　） 、市町村、保護者に避難開始報告を行う。代わりに、情報班に体制移行の開始時刻を報告する。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周辺住民への事前協力の依頼を行う。実際に依頼する代わりに、情報班に依頼の開始時刻を報告する。</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93" name="Picture 2" descr="青の作業着を着た人のイラスト（男性）">
            <a:extLst>
              <a:ext uri="{FF2B5EF4-FFF2-40B4-BE49-F238E27FC236}">
                <a16:creationId xmlns:a16="http://schemas.microsoft.com/office/drawing/2014/main" id="{A8DBBC69-EDFB-4BE1-BEA3-513D2DD6B0E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88"/>
          <a:stretch/>
        </p:blipFill>
        <p:spPr bwMode="auto">
          <a:xfrm>
            <a:off x="85434" y="4439672"/>
            <a:ext cx="573728" cy="882612"/>
          </a:xfrm>
          <a:prstGeom prst="rect">
            <a:avLst/>
          </a:prstGeom>
          <a:noFill/>
          <a:extLst>
            <a:ext uri="{909E8E84-426E-40DD-AFC4-6F175D3DCCD1}">
              <a14:hiddenFill xmlns:a14="http://schemas.microsoft.com/office/drawing/2010/main">
                <a:solidFill>
                  <a:srgbClr val="FFFFFF"/>
                </a:solidFill>
              </a14:hiddenFill>
            </a:ext>
          </a:extLst>
        </p:spPr>
      </p:pic>
      <p:pic>
        <p:nvPicPr>
          <p:cNvPr id="94" name="図 93">
            <a:extLst>
              <a:ext uri="{FF2B5EF4-FFF2-40B4-BE49-F238E27FC236}">
                <a16:creationId xmlns:a16="http://schemas.microsoft.com/office/drawing/2014/main" id="{B211B558-BEB0-4383-88F1-8D48F5BB3363}"/>
              </a:ext>
            </a:extLst>
          </p:cNvPr>
          <p:cNvPicPr>
            <a:picLocks noChangeAspect="1"/>
          </p:cNvPicPr>
          <p:nvPr/>
        </p:nvPicPr>
        <p:blipFill rotWithShape="1">
          <a:blip r:embed="rId3"/>
          <a:srcRect b="50088"/>
          <a:stretch/>
        </p:blipFill>
        <p:spPr>
          <a:xfrm>
            <a:off x="2835991" y="4488470"/>
            <a:ext cx="559025" cy="864000"/>
          </a:xfrm>
          <a:prstGeom prst="rect">
            <a:avLst/>
          </a:prstGeom>
        </p:spPr>
      </p:pic>
      <p:sp>
        <p:nvSpPr>
          <p:cNvPr id="95" name="正方形/長方形 94">
            <a:extLst>
              <a:ext uri="{FF2B5EF4-FFF2-40B4-BE49-F238E27FC236}">
                <a16:creationId xmlns:a16="http://schemas.microsoft.com/office/drawing/2014/main" id="{F6BCF532-9D48-4ACE-B966-3DF1192D2B12}"/>
              </a:ext>
            </a:extLst>
          </p:cNvPr>
          <p:cNvSpPr/>
          <p:nvPr/>
        </p:nvSpPr>
        <p:spPr>
          <a:xfrm>
            <a:off x="3406032" y="4686099"/>
            <a:ext cx="968449"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開始時刻を記録する。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96" name="正方形/長方形 95">
            <a:extLst>
              <a:ext uri="{FF2B5EF4-FFF2-40B4-BE49-F238E27FC236}">
                <a16:creationId xmlns:a16="http://schemas.microsoft.com/office/drawing/2014/main" id="{C51CE6AF-E371-470C-8074-8BABA32CB04A}"/>
              </a:ext>
            </a:extLst>
          </p:cNvPr>
          <p:cNvSpPr/>
          <p:nvPr/>
        </p:nvSpPr>
        <p:spPr>
          <a:xfrm>
            <a:off x="3442330" y="4411690"/>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97" name="テキスト ボックス 96">
            <a:extLst>
              <a:ext uri="{FF2B5EF4-FFF2-40B4-BE49-F238E27FC236}">
                <a16:creationId xmlns:a16="http://schemas.microsoft.com/office/drawing/2014/main" id="{FC03D173-CBA7-4A91-AAEA-CAAA38DFB4E4}"/>
              </a:ext>
            </a:extLst>
          </p:cNvPr>
          <p:cNvSpPr txBox="1"/>
          <p:nvPr/>
        </p:nvSpPr>
        <p:spPr>
          <a:xfrm>
            <a:off x="24520" y="3245478"/>
            <a:ext cx="4695504" cy="58477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➏ 関係者との連絡・確認、周辺住民への</a:t>
            </a:r>
            <a:endParaRPr kumimoji="1" lang="en-US" altLang="ja-JP" sz="1600" dirty="0">
              <a:latin typeface="HGPｺﾞｼｯｸE" panose="020B0900000000000000" pitchFamily="50" charset="-128"/>
              <a:ea typeface="HGPｺﾞｼｯｸE" panose="020B0900000000000000" pitchFamily="50" charset="-128"/>
            </a:endParaRPr>
          </a:p>
          <a:p>
            <a:r>
              <a:rPr kumimoji="1" lang="ja-JP" altLang="en-US" sz="1600" dirty="0">
                <a:latin typeface="HGPｺﾞｼｯｸE" panose="020B0900000000000000" pitchFamily="50" charset="-128"/>
                <a:ea typeface="HGPｺﾞｼｯｸE" panose="020B0900000000000000" pitchFamily="50" charset="-128"/>
              </a:rPr>
              <a:t>　　　　　 協力要請を行う。</a:t>
            </a:r>
          </a:p>
        </p:txBody>
      </p:sp>
      <p:sp>
        <p:nvSpPr>
          <p:cNvPr id="99" name="テキスト ボックス 98">
            <a:extLst>
              <a:ext uri="{FF2B5EF4-FFF2-40B4-BE49-F238E27FC236}">
                <a16:creationId xmlns:a16="http://schemas.microsoft.com/office/drawing/2014/main" id="{5A84C84C-D8B7-4735-81D9-7430B0CB360E}"/>
              </a:ext>
            </a:extLst>
          </p:cNvPr>
          <p:cNvSpPr txBox="1"/>
          <p:nvPr/>
        </p:nvSpPr>
        <p:spPr>
          <a:xfrm>
            <a:off x="1629555" y="7863735"/>
            <a:ext cx="1332000" cy="252000"/>
          </a:xfrm>
          <a:prstGeom prst="round2DiagRect">
            <a:avLst/>
          </a:prstGeom>
          <a:solidFill>
            <a:schemeClr val="accent2">
              <a:lumMod val="20000"/>
              <a:lumOff val="80000"/>
            </a:schemeClr>
          </a:solidFill>
        </p:spPr>
        <p:txBody>
          <a:bodyPr wrap="square" lIns="0" tIns="0" rIns="0" bIns="0" rtlCol="0">
            <a:noAutofit/>
          </a:bodyPr>
          <a:lstStyle/>
          <a:p>
            <a:r>
              <a:rPr kumimoji="1" lang="en-US" altLang="ja-JP" sz="1400" dirty="0">
                <a:latin typeface="HGPｺﾞｼｯｸE" panose="020B0900000000000000" pitchFamily="50" charset="-128"/>
                <a:ea typeface="HGPｺﾞｼｯｸE" panose="020B0900000000000000" pitchFamily="50" charset="-128"/>
              </a:rPr>
              <a:t>【3】</a:t>
            </a:r>
            <a:r>
              <a:rPr kumimoji="1" lang="ja-JP" altLang="en-US" sz="1400" dirty="0">
                <a:latin typeface="HGPｺﾞｼｯｸE" panose="020B0900000000000000" pitchFamily="50" charset="-128"/>
                <a:ea typeface="HGPｺﾞｼｯｸE" panose="020B0900000000000000" pitchFamily="50" charset="-128"/>
              </a:rPr>
              <a:t>引き渡し</a:t>
            </a:r>
            <a:r>
              <a:rPr kumimoji="1" lang="zh-TW" altLang="en-US" sz="1400" dirty="0">
                <a:latin typeface="HGPｺﾞｼｯｸE" panose="020B0900000000000000" pitchFamily="50" charset="-128"/>
                <a:ea typeface="HGPｺﾞｼｯｸE" panose="020B0900000000000000" pitchFamily="50" charset="-128"/>
              </a:rPr>
              <a:t>訓練</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100" name="テキスト ボックス 99">
            <a:extLst>
              <a:ext uri="{FF2B5EF4-FFF2-40B4-BE49-F238E27FC236}">
                <a16:creationId xmlns:a16="http://schemas.microsoft.com/office/drawing/2014/main" id="{0E057177-810A-4E3A-AC5D-31719D220B10}"/>
              </a:ext>
            </a:extLst>
          </p:cNvPr>
          <p:cNvSpPr txBox="1"/>
          <p:nvPr/>
        </p:nvSpPr>
        <p:spPr>
          <a:xfrm>
            <a:off x="2856703" y="7835847"/>
            <a:ext cx="496546" cy="307777"/>
          </a:xfrm>
          <a:prstGeom prst="rect">
            <a:avLst/>
          </a:prstGeom>
          <a:noFill/>
        </p:spPr>
        <p:txBody>
          <a:bodyPr wrap="square" rtlCol="0">
            <a:spAutoFit/>
          </a:bodyPr>
          <a:lstStyle/>
          <a:p>
            <a:pPr algn="ctr"/>
            <a:r>
              <a:rPr kumimoji="1" lang="ja-JP" altLang="en-US" sz="1400" dirty="0">
                <a:latin typeface="HGPｺﾞｼｯｸE" panose="020B0900000000000000" pitchFamily="50" charset="-128"/>
                <a:ea typeface="HGPｺﾞｼｯｸE" panose="020B0900000000000000" pitchFamily="50" charset="-128"/>
              </a:rPr>
              <a:t>へ</a:t>
            </a:r>
            <a:endParaRPr kumimoji="1" lang="en-US" altLang="ja-JP" sz="1400" dirty="0">
              <a:latin typeface="HGPｺﾞｼｯｸE" panose="020B0900000000000000" pitchFamily="50" charset="-128"/>
              <a:ea typeface="HGPｺﾞｼｯｸE" panose="020B0900000000000000" pitchFamily="50" charset="-128"/>
            </a:endParaRPr>
          </a:p>
        </p:txBody>
      </p:sp>
      <p:sp>
        <p:nvSpPr>
          <p:cNvPr id="101" name="テキスト ボックス 100">
            <a:extLst>
              <a:ext uri="{FF2B5EF4-FFF2-40B4-BE49-F238E27FC236}">
                <a16:creationId xmlns:a16="http://schemas.microsoft.com/office/drawing/2014/main" id="{A1361E8D-B988-4F75-B581-4FCF31A1552B}"/>
              </a:ext>
            </a:extLst>
          </p:cNvPr>
          <p:cNvSpPr txBox="1"/>
          <p:nvPr/>
        </p:nvSpPr>
        <p:spPr>
          <a:xfrm>
            <a:off x="175600" y="7835621"/>
            <a:ext cx="1558188" cy="307777"/>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＞＞＞つづいて、</a:t>
            </a:r>
          </a:p>
        </p:txBody>
      </p:sp>
      <p:grpSp>
        <p:nvGrpSpPr>
          <p:cNvPr id="102" name="グループ化 101">
            <a:extLst>
              <a:ext uri="{FF2B5EF4-FFF2-40B4-BE49-F238E27FC236}">
                <a16:creationId xmlns:a16="http://schemas.microsoft.com/office/drawing/2014/main" id="{D56C2BBC-7D32-407F-A9B9-CDD148655E2E}"/>
              </a:ext>
            </a:extLst>
          </p:cNvPr>
          <p:cNvGrpSpPr/>
          <p:nvPr/>
        </p:nvGrpSpPr>
        <p:grpSpPr>
          <a:xfrm>
            <a:off x="175600" y="8135835"/>
            <a:ext cx="4133694" cy="307777"/>
            <a:chOff x="2565421" y="3064646"/>
            <a:chExt cx="4133694" cy="307777"/>
          </a:xfrm>
        </p:grpSpPr>
        <p:sp>
          <p:nvSpPr>
            <p:cNvPr id="103" name="テキスト ボックス 102">
              <a:extLst>
                <a:ext uri="{FF2B5EF4-FFF2-40B4-BE49-F238E27FC236}">
                  <a16:creationId xmlns:a16="http://schemas.microsoft.com/office/drawing/2014/main" id="{8370D392-B535-4588-A0E2-286384F703E6}"/>
                </a:ext>
              </a:extLst>
            </p:cNvPr>
            <p:cNvSpPr txBox="1"/>
            <p:nvPr/>
          </p:nvSpPr>
          <p:spPr>
            <a:xfrm>
              <a:off x="2565421" y="3064646"/>
              <a:ext cx="4133694" cy="307777"/>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＞＞＞訓練終了の場合、　　　　　　　　　　　　　　 へ</a:t>
              </a:r>
              <a:endParaRPr kumimoji="1" lang="en-US" altLang="ja-JP" sz="1400" dirty="0">
                <a:latin typeface="HGPｺﾞｼｯｸE" panose="020B0900000000000000" pitchFamily="50" charset="-128"/>
                <a:ea typeface="HGPｺﾞｼｯｸE" panose="020B0900000000000000" pitchFamily="50" charset="-128"/>
              </a:endParaRPr>
            </a:p>
          </p:txBody>
        </p:sp>
        <p:sp>
          <p:nvSpPr>
            <p:cNvPr id="104" name="テキスト ボックス 103">
              <a:extLst>
                <a:ext uri="{FF2B5EF4-FFF2-40B4-BE49-F238E27FC236}">
                  <a16:creationId xmlns:a16="http://schemas.microsoft.com/office/drawing/2014/main" id="{D9A77B8E-1D61-430B-8AF6-46F340EA45FB}"/>
                </a:ext>
              </a:extLst>
            </p:cNvPr>
            <p:cNvSpPr txBox="1"/>
            <p:nvPr/>
          </p:nvSpPr>
          <p:spPr>
            <a:xfrm>
              <a:off x="4551618" y="3100316"/>
              <a:ext cx="1656000" cy="252000"/>
            </a:xfrm>
            <a:prstGeom prst="round2DiagRect">
              <a:avLst/>
            </a:prstGeom>
            <a:solidFill>
              <a:schemeClr val="bg1">
                <a:lumMod val="85000"/>
              </a:schemeClr>
            </a:solidFill>
          </p:spPr>
          <p:txBody>
            <a:bodyPr wrap="square" lIns="0" tIns="0" rIns="0" bIns="0" rtlCol="0">
              <a:noAutofit/>
            </a:bodyPr>
            <a:lstStyle/>
            <a:p>
              <a:r>
                <a:rPr kumimoji="1" lang="en-US" altLang="ja-JP" sz="1400" dirty="0">
                  <a:latin typeface="HGPｺﾞｼｯｸE" panose="020B0900000000000000" pitchFamily="50" charset="-128"/>
                  <a:ea typeface="HGPｺﾞｼｯｸE" panose="020B0900000000000000" pitchFamily="50" charset="-128"/>
                </a:rPr>
                <a:t>【5】</a:t>
              </a:r>
              <a:r>
                <a:rPr kumimoji="1" lang="ja-JP" altLang="en-US" sz="1400" dirty="0">
                  <a:latin typeface="HGPｺﾞｼｯｸE" panose="020B0900000000000000" pitchFamily="50" charset="-128"/>
                  <a:ea typeface="HGPｺﾞｼｯｸE" panose="020B0900000000000000" pitchFamily="50" charset="-128"/>
                </a:rPr>
                <a:t>訓練後の振り返り</a:t>
              </a:r>
            </a:p>
          </p:txBody>
        </p:sp>
      </p:grpSp>
      <p:sp>
        <p:nvSpPr>
          <p:cNvPr id="51" name="角丸四角形吹き出し 135">
            <a:extLst>
              <a:ext uri="{FF2B5EF4-FFF2-40B4-BE49-F238E27FC236}">
                <a16:creationId xmlns:a16="http://schemas.microsoft.com/office/drawing/2014/main" id="{B5D50CC0-065D-4FF0-BFDB-7817CFD25AE2}"/>
              </a:ext>
            </a:extLst>
          </p:cNvPr>
          <p:cNvSpPr/>
          <p:nvPr/>
        </p:nvSpPr>
        <p:spPr>
          <a:xfrm>
            <a:off x="323573" y="6425303"/>
            <a:ext cx="4068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2" name="テキスト ボックス 1">
            <a:extLst>
              <a:ext uri="{FF2B5EF4-FFF2-40B4-BE49-F238E27FC236}">
                <a16:creationId xmlns:a16="http://schemas.microsoft.com/office/drawing/2014/main" id="{F64C15FC-F790-BB98-C238-7873DA9A4381}"/>
              </a:ext>
            </a:extLst>
          </p:cNvPr>
          <p:cNvSpPr txBox="1"/>
          <p:nvPr/>
        </p:nvSpPr>
        <p:spPr>
          <a:xfrm>
            <a:off x="23760" y="274965"/>
            <a:ext cx="4695504"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➎ 職員に必要な情報を周知する。</a:t>
            </a:r>
          </a:p>
        </p:txBody>
      </p:sp>
      <p:sp>
        <p:nvSpPr>
          <p:cNvPr id="3" name="正方形/長方形 2">
            <a:extLst>
              <a:ext uri="{FF2B5EF4-FFF2-40B4-BE49-F238E27FC236}">
                <a16:creationId xmlns:a16="http://schemas.microsoft.com/office/drawing/2014/main" id="{D8163E4A-440F-328A-ED37-1C153A726F26}"/>
              </a:ext>
            </a:extLst>
          </p:cNvPr>
          <p:cNvSpPr/>
          <p:nvPr/>
        </p:nvSpPr>
        <p:spPr>
          <a:xfrm>
            <a:off x="912308" y="1132026"/>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4" name="正方形/長方形 3">
            <a:extLst>
              <a:ext uri="{FF2B5EF4-FFF2-40B4-BE49-F238E27FC236}">
                <a16:creationId xmlns:a16="http://schemas.microsoft.com/office/drawing/2014/main" id="{37DF59BF-C892-83BF-7484-A42A1B269C1E}"/>
              </a:ext>
            </a:extLst>
          </p:cNvPr>
          <p:cNvSpPr/>
          <p:nvPr/>
        </p:nvSpPr>
        <p:spPr>
          <a:xfrm>
            <a:off x="1076144" y="1302544"/>
            <a:ext cx="3551466"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情報を職員に周知する。</a:t>
            </a:r>
            <a:endParaRPr kumimoji="1" lang="en-US" altLang="ja-JP" sz="1200" dirty="0">
              <a:latin typeface="HGPｺﾞｼｯｸM" panose="020B0600000000000000" pitchFamily="50" charset="-128"/>
              <a:ea typeface="HGPｺﾞｼｯｸM" panose="020B0600000000000000" pitchFamily="50" charset="-128"/>
            </a:endParaRPr>
          </a:p>
          <a:p>
            <a:pPr marL="268288" indent="-85725">
              <a:buFont typeface="Arial" panose="020B0604020202020204" pitchFamily="34" charset="0"/>
              <a:buChar char="•"/>
            </a:pPr>
            <a:r>
              <a:rPr kumimoji="1" lang="ja-JP" altLang="en-US" sz="1200" dirty="0">
                <a:latin typeface="HGPｺﾞｼｯｸM" panose="020B0600000000000000" pitchFamily="50" charset="-128"/>
                <a:ea typeface="HGPｺﾞｼｯｸM" panose="020B0600000000000000" pitchFamily="50" charset="-128"/>
              </a:rPr>
              <a:t>（　　　　　　）体制への移行等</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5" name="Picture 2" descr="青の作業着を着た人のイラスト（男性）">
            <a:extLst>
              <a:ext uri="{FF2B5EF4-FFF2-40B4-BE49-F238E27FC236}">
                <a16:creationId xmlns:a16="http://schemas.microsoft.com/office/drawing/2014/main" id="{0A67B87D-9C1B-0A76-3D66-950BAD2F59B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88"/>
          <a:stretch/>
        </p:blipFill>
        <p:spPr bwMode="auto">
          <a:xfrm>
            <a:off x="267815" y="1007862"/>
            <a:ext cx="561629" cy="86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マイクロフォンのマーク">
            <a:extLst>
              <a:ext uri="{FF2B5EF4-FFF2-40B4-BE49-F238E27FC236}">
                <a16:creationId xmlns:a16="http://schemas.microsoft.com/office/drawing/2014/main" id="{2935B4E4-4A18-1688-ED0C-16B377B377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225" y="1567113"/>
            <a:ext cx="321556" cy="396984"/>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吹き出し 135">
            <a:extLst>
              <a:ext uri="{FF2B5EF4-FFF2-40B4-BE49-F238E27FC236}">
                <a16:creationId xmlns:a16="http://schemas.microsoft.com/office/drawing/2014/main" id="{12D1D1AE-F43B-D176-7A62-B5FC8D481E1E}"/>
              </a:ext>
            </a:extLst>
          </p:cNvPr>
          <p:cNvSpPr/>
          <p:nvPr/>
        </p:nvSpPr>
        <p:spPr>
          <a:xfrm>
            <a:off x="311428" y="2038249"/>
            <a:ext cx="4068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13" name="テキスト ボックス 12">
            <a:extLst>
              <a:ext uri="{FF2B5EF4-FFF2-40B4-BE49-F238E27FC236}">
                <a16:creationId xmlns:a16="http://schemas.microsoft.com/office/drawing/2014/main" id="{26BFA10A-5666-1685-0497-A3269876A7B2}"/>
              </a:ext>
            </a:extLst>
          </p:cNvPr>
          <p:cNvSpPr txBox="1"/>
          <p:nvPr/>
        </p:nvSpPr>
        <p:spPr>
          <a:xfrm>
            <a:off x="4753883" y="3177371"/>
            <a:ext cx="2088000" cy="415498"/>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開始時刻の記録は、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職員</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sp>
        <p:nvSpPr>
          <p:cNvPr id="14" name="テキスト ボックス 13">
            <a:extLst>
              <a:ext uri="{FF2B5EF4-FFF2-40B4-BE49-F238E27FC236}">
                <a16:creationId xmlns:a16="http://schemas.microsoft.com/office/drawing/2014/main" id="{204E0F03-2F64-01E7-FBFE-3717E7A92E87}"/>
              </a:ext>
            </a:extLst>
          </p:cNvPr>
          <p:cNvSpPr txBox="1"/>
          <p:nvPr/>
        </p:nvSpPr>
        <p:spPr>
          <a:xfrm>
            <a:off x="193162" y="3780898"/>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a:extLst>
              <a:ext uri="{FF2B5EF4-FFF2-40B4-BE49-F238E27FC236}">
                <a16:creationId xmlns:a16="http://schemas.microsoft.com/office/drawing/2014/main" id="{A161C97E-68A1-1F32-BC94-07C33757021F}"/>
              </a:ext>
            </a:extLst>
          </p:cNvPr>
          <p:cNvSpPr txBox="1"/>
          <p:nvPr/>
        </p:nvSpPr>
        <p:spPr>
          <a:xfrm>
            <a:off x="193162" y="556127"/>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831802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矢印: 下 51">
            <a:extLst>
              <a:ext uri="{FF2B5EF4-FFF2-40B4-BE49-F238E27FC236}">
                <a16:creationId xmlns:a16="http://schemas.microsoft.com/office/drawing/2014/main" id="{327C44DF-AD2B-43FA-92EE-F356968C90C7}"/>
              </a:ext>
            </a:extLst>
          </p:cNvPr>
          <p:cNvSpPr/>
          <p:nvPr/>
        </p:nvSpPr>
        <p:spPr>
          <a:xfrm>
            <a:off x="24427" y="130374"/>
            <a:ext cx="216470" cy="8928000"/>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テキスト ボックス 129">
            <a:extLst>
              <a:ext uri="{FF2B5EF4-FFF2-40B4-BE49-F238E27FC236}">
                <a16:creationId xmlns:a16="http://schemas.microsoft.com/office/drawing/2014/main" id="{9C9B199D-A3B5-4811-99AD-841FA958F6B7}"/>
              </a:ext>
            </a:extLst>
          </p:cNvPr>
          <p:cNvSpPr txBox="1"/>
          <p:nvPr/>
        </p:nvSpPr>
        <p:spPr>
          <a:xfrm>
            <a:off x="0" y="-6111"/>
            <a:ext cx="6858000" cy="374571"/>
          </a:xfrm>
          <a:prstGeom prst="round2DiagRect">
            <a:avLst/>
          </a:prstGeom>
          <a:solidFill>
            <a:schemeClr val="accent2">
              <a:lumMod val="20000"/>
              <a:lumOff val="80000"/>
            </a:schemeClr>
          </a:solid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【3】</a:t>
            </a:r>
            <a:r>
              <a:rPr kumimoji="1" lang="ja-JP" altLang="en-US" sz="1600" dirty="0">
                <a:latin typeface="HGPｺﾞｼｯｸE" panose="020B0900000000000000" pitchFamily="50" charset="-128"/>
                <a:ea typeface="HGPｺﾞｼｯｸE" panose="020B0900000000000000" pitchFamily="50" charset="-128"/>
              </a:rPr>
              <a:t>引き渡し</a:t>
            </a:r>
            <a:r>
              <a:rPr kumimoji="1" lang="zh-TW" altLang="en-US" sz="1600" dirty="0">
                <a:latin typeface="HGPｺﾞｼｯｸE" panose="020B0900000000000000" pitchFamily="50" charset="-128"/>
                <a:ea typeface="HGPｺﾞｼｯｸE" panose="020B0900000000000000" pitchFamily="50" charset="-128"/>
              </a:rPr>
              <a:t>訓練</a:t>
            </a:r>
            <a:r>
              <a:rPr kumimoji="1" lang="ja-JP" altLang="en-US" sz="1600" dirty="0">
                <a:latin typeface="HGPｺﾞｼｯｸE" panose="020B0900000000000000" pitchFamily="50" charset="-128"/>
                <a:ea typeface="HGPｺﾞｼｯｸE" panose="020B0900000000000000" pitchFamily="50" charset="-128"/>
              </a:rPr>
              <a:t>のシナリオ</a:t>
            </a:r>
          </a:p>
        </p:txBody>
      </p:sp>
      <p:cxnSp>
        <p:nvCxnSpPr>
          <p:cNvPr id="36" name="直線コネクタ 35">
            <a:extLst>
              <a:ext uri="{FF2B5EF4-FFF2-40B4-BE49-F238E27FC236}">
                <a16:creationId xmlns:a16="http://schemas.microsoft.com/office/drawing/2014/main" id="{FA1A3FE7-6002-4B4D-989C-9C245628E34C}"/>
              </a:ext>
            </a:extLst>
          </p:cNvPr>
          <p:cNvCxnSpPr>
            <a:cxnSpLocks/>
          </p:cNvCxnSpPr>
          <p:nvPr/>
        </p:nvCxnSpPr>
        <p:spPr>
          <a:xfrm>
            <a:off x="4703678" y="459948"/>
            <a:ext cx="0" cy="8568000"/>
          </a:xfrm>
          <a:prstGeom prst="line">
            <a:avLst/>
          </a:prstGeom>
          <a:ln w="28575">
            <a:solidFill>
              <a:schemeClr val="accent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124D424C-C53E-423F-84DF-8BAF61F243FB}"/>
              </a:ext>
            </a:extLst>
          </p:cNvPr>
          <p:cNvSpPr txBox="1"/>
          <p:nvPr/>
        </p:nvSpPr>
        <p:spPr>
          <a:xfrm>
            <a:off x="4690426" y="446160"/>
            <a:ext cx="2160000" cy="252000"/>
          </a:xfrm>
          <a:prstGeom prst="rect">
            <a:avLst/>
          </a:prstGeom>
          <a:solidFill>
            <a:schemeClr val="accent2">
              <a:lumMod val="20000"/>
              <a:lumOff val="80000"/>
            </a:schemeClr>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pic>
        <p:nvPicPr>
          <p:cNvPr id="70" name="Picture 10" descr="一眼レフカメラを持っている人のイラスト（男性）">
            <a:extLst>
              <a:ext uri="{FF2B5EF4-FFF2-40B4-BE49-F238E27FC236}">
                <a16:creationId xmlns:a16="http://schemas.microsoft.com/office/drawing/2014/main" id="{9D25B5F9-D9AA-4925-BE6E-BB1D0D69D7E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8149"/>
          <a:stretch/>
        </p:blipFill>
        <p:spPr bwMode="auto">
          <a:xfrm>
            <a:off x="2737124" y="1544410"/>
            <a:ext cx="934670" cy="881671"/>
          </a:xfrm>
          <a:prstGeom prst="rect">
            <a:avLst/>
          </a:prstGeom>
          <a:noFill/>
          <a:extLst>
            <a:ext uri="{909E8E84-426E-40DD-AFC4-6F175D3DCCD1}">
              <a14:hiddenFill xmlns:a14="http://schemas.microsoft.com/office/drawing/2010/main">
                <a:solidFill>
                  <a:srgbClr val="FFFFFF"/>
                </a:solidFill>
              </a14:hiddenFill>
            </a:ext>
          </a:extLst>
        </p:spPr>
      </p:pic>
      <p:sp>
        <p:nvSpPr>
          <p:cNvPr id="71" name="正方形/長方形 70">
            <a:extLst>
              <a:ext uri="{FF2B5EF4-FFF2-40B4-BE49-F238E27FC236}">
                <a16:creationId xmlns:a16="http://schemas.microsoft.com/office/drawing/2014/main" id="{2F0BFF7C-038D-4599-9B1E-ECDE3A742898}"/>
              </a:ext>
            </a:extLst>
          </p:cNvPr>
          <p:cNvSpPr/>
          <p:nvPr/>
        </p:nvSpPr>
        <p:spPr>
          <a:xfrm>
            <a:off x="3471197" y="1543248"/>
            <a:ext cx="849876"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記録係</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72" name="正方形/長方形 71">
            <a:extLst>
              <a:ext uri="{FF2B5EF4-FFF2-40B4-BE49-F238E27FC236}">
                <a16:creationId xmlns:a16="http://schemas.microsoft.com/office/drawing/2014/main" id="{37331A13-272B-4169-B2EF-61F711FB1938}"/>
              </a:ext>
            </a:extLst>
          </p:cNvPr>
          <p:cNvSpPr/>
          <p:nvPr/>
        </p:nvSpPr>
        <p:spPr>
          <a:xfrm>
            <a:off x="3471193" y="1729357"/>
            <a:ext cx="1177116"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訓練中の記録や写真撮影を行う。</a:t>
            </a:r>
          </a:p>
        </p:txBody>
      </p:sp>
      <p:pic>
        <p:nvPicPr>
          <p:cNvPr id="94" name="図 93">
            <a:extLst>
              <a:ext uri="{FF2B5EF4-FFF2-40B4-BE49-F238E27FC236}">
                <a16:creationId xmlns:a16="http://schemas.microsoft.com/office/drawing/2014/main" id="{7E08674B-526B-40F8-AB8D-5578A499E5AD}"/>
              </a:ext>
            </a:extLst>
          </p:cNvPr>
          <p:cNvPicPr>
            <a:picLocks noChangeAspect="1"/>
          </p:cNvPicPr>
          <p:nvPr/>
        </p:nvPicPr>
        <p:blipFill rotWithShape="1">
          <a:blip r:embed="rId4"/>
          <a:srcRect b="50088"/>
          <a:stretch/>
        </p:blipFill>
        <p:spPr>
          <a:xfrm>
            <a:off x="243217" y="3038770"/>
            <a:ext cx="561630" cy="864000"/>
          </a:xfrm>
          <a:prstGeom prst="rect">
            <a:avLst/>
          </a:prstGeom>
        </p:spPr>
      </p:pic>
      <p:sp>
        <p:nvSpPr>
          <p:cNvPr id="95" name="正方形/長方形 94">
            <a:extLst>
              <a:ext uri="{FF2B5EF4-FFF2-40B4-BE49-F238E27FC236}">
                <a16:creationId xmlns:a16="http://schemas.microsoft.com/office/drawing/2014/main" id="{D30708D5-55A1-466B-9C0B-6C2410912DE5}"/>
              </a:ext>
            </a:extLst>
          </p:cNvPr>
          <p:cNvSpPr/>
          <p:nvPr/>
        </p:nvSpPr>
        <p:spPr>
          <a:xfrm>
            <a:off x="890059" y="3199139"/>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96" name="正方形/長方形 95">
            <a:extLst>
              <a:ext uri="{FF2B5EF4-FFF2-40B4-BE49-F238E27FC236}">
                <a16:creationId xmlns:a16="http://schemas.microsoft.com/office/drawing/2014/main" id="{2CC87F63-F2D9-47AD-9E12-5E63FA601640}"/>
              </a:ext>
            </a:extLst>
          </p:cNvPr>
          <p:cNvSpPr/>
          <p:nvPr/>
        </p:nvSpPr>
        <p:spPr>
          <a:xfrm>
            <a:off x="890060" y="3400954"/>
            <a:ext cx="3543572" cy="461665"/>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引き渡しを判断する情報（　　　　　</a:t>
            </a:r>
            <a:r>
              <a:rPr kumimoji="1" lang="ja-JP" altLang="en-US" sz="1200" dirty="0">
                <a:solidFill>
                  <a:srgbClr val="FF0000"/>
                </a:solidFill>
                <a:latin typeface="HGPｺﾞｼｯｸM" panose="020B0600000000000000" pitchFamily="50" charset="-128"/>
                <a:ea typeface="HGPｺﾞｼｯｸM" panose="020B0600000000000000" pitchFamily="50" charset="-128"/>
              </a:rPr>
              <a:t>　　　　　</a:t>
            </a:r>
            <a:r>
              <a:rPr kumimoji="1" lang="ja-JP" altLang="en-US" sz="1200" dirty="0">
                <a:latin typeface="HGPｺﾞｼｯｸM" panose="020B0600000000000000" pitchFamily="50" charset="-128"/>
                <a:ea typeface="HGPｺﾞｼｯｸM" panose="020B0600000000000000" pitchFamily="50" charset="-128"/>
              </a:rPr>
              <a:t>　）が確認できるサイトにアクセスして、情報を調べる。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97" name="テキスト ボックス 96">
            <a:extLst>
              <a:ext uri="{FF2B5EF4-FFF2-40B4-BE49-F238E27FC236}">
                <a16:creationId xmlns:a16="http://schemas.microsoft.com/office/drawing/2014/main" id="{13943A26-58D9-4449-9578-33AE424AC206}"/>
              </a:ext>
            </a:extLst>
          </p:cNvPr>
          <p:cNvSpPr txBox="1"/>
          <p:nvPr/>
        </p:nvSpPr>
        <p:spPr>
          <a:xfrm>
            <a:off x="24384" y="371223"/>
            <a:ext cx="4826000" cy="58477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➊</a:t>
            </a:r>
            <a:r>
              <a:rPr kumimoji="1" lang="en-US" altLang="ja-JP" sz="1600" dirty="0">
                <a:latin typeface="HGPｺﾞｼｯｸE" panose="020B0900000000000000" pitchFamily="50" charset="-128"/>
                <a:ea typeface="HGPｺﾞｼｯｸE" panose="020B0900000000000000" pitchFamily="50" charset="-128"/>
              </a:rPr>
              <a:t> </a:t>
            </a:r>
            <a:r>
              <a:rPr kumimoji="1" lang="ja-JP" altLang="en-US" sz="1600" dirty="0">
                <a:latin typeface="HGPｺﾞｼｯｸE" panose="020B0900000000000000" pitchFamily="50" charset="-128"/>
                <a:ea typeface="HGPｺﾞｼｯｸE" panose="020B0900000000000000" pitchFamily="50" charset="-128"/>
              </a:rPr>
              <a:t>引き渡しを判断する情報の入手方法を</a:t>
            </a:r>
            <a:endParaRPr kumimoji="1" lang="en-US" altLang="ja-JP" sz="1600" dirty="0">
              <a:latin typeface="HGPｺﾞｼｯｸE" panose="020B0900000000000000" pitchFamily="50" charset="-128"/>
              <a:ea typeface="HGPｺﾞｼｯｸE" panose="020B0900000000000000" pitchFamily="50" charset="-128"/>
            </a:endParaRPr>
          </a:p>
          <a:p>
            <a:r>
              <a:rPr kumimoji="1" lang="ja-JP" altLang="en-US" sz="1600" dirty="0">
                <a:latin typeface="HGPｺﾞｼｯｸE" panose="020B0900000000000000" pitchFamily="50" charset="-128"/>
                <a:ea typeface="HGPｺﾞｼｯｸE" panose="020B0900000000000000" pitchFamily="50" charset="-128"/>
              </a:rPr>
              <a:t>　　　　　 確認する。</a:t>
            </a:r>
          </a:p>
        </p:txBody>
      </p:sp>
      <p:sp>
        <p:nvSpPr>
          <p:cNvPr id="98" name="正方形/長方形 97">
            <a:extLst>
              <a:ext uri="{FF2B5EF4-FFF2-40B4-BE49-F238E27FC236}">
                <a16:creationId xmlns:a16="http://schemas.microsoft.com/office/drawing/2014/main" id="{FC789835-2655-4BD5-9412-3259DA39F23E}"/>
              </a:ext>
            </a:extLst>
          </p:cNvPr>
          <p:cNvSpPr/>
          <p:nvPr/>
        </p:nvSpPr>
        <p:spPr>
          <a:xfrm>
            <a:off x="890058" y="1768909"/>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99" name="Picture 8" descr="マイクを持っている女性会社員のイラスト">
            <a:extLst>
              <a:ext uri="{FF2B5EF4-FFF2-40B4-BE49-F238E27FC236}">
                <a16:creationId xmlns:a16="http://schemas.microsoft.com/office/drawing/2014/main" id="{BE522FEE-81A2-4360-9951-845249E5655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954"/>
          <a:stretch/>
        </p:blipFill>
        <p:spPr bwMode="auto">
          <a:xfrm>
            <a:off x="214958" y="1521105"/>
            <a:ext cx="618149" cy="864000"/>
          </a:xfrm>
          <a:prstGeom prst="rect">
            <a:avLst/>
          </a:prstGeom>
          <a:noFill/>
          <a:extLst>
            <a:ext uri="{909E8E84-426E-40DD-AFC4-6F175D3DCCD1}">
              <a14:hiddenFill xmlns:a14="http://schemas.microsoft.com/office/drawing/2010/main">
                <a:solidFill>
                  <a:srgbClr val="FFFFFF"/>
                </a:solidFill>
              </a14:hiddenFill>
            </a:ext>
          </a:extLst>
        </p:spPr>
      </p:pic>
      <p:sp>
        <p:nvSpPr>
          <p:cNvPr id="101" name="下矢印 26">
            <a:extLst>
              <a:ext uri="{FF2B5EF4-FFF2-40B4-BE49-F238E27FC236}">
                <a16:creationId xmlns:a16="http://schemas.microsoft.com/office/drawing/2014/main" id="{E7490DFA-9292-425D-ACE8-E39C5258E63D}"/>
              </a:ext>
            </a:extLst>
          </p:cNvPr>
          <p:cNvSpPr/>
          <p:nvPr/>
        </p:nvSpPr>
        <p:spPr>
          <a:xfrm>
            <a:off x="296932" y="2527340"/>
            <a:ext cx="384001" cy="3600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102" name="Picture 4" descr="ノートパソコンのイラスト">
            <a:extLst>
              <a:ext uri="{FF2B5EF4-FFF2-40B4-BE49-F238E27FC236}">
                <a16:creationId xmlns:a16="http://schemas.microsoft.com/office/drawing/2014/main" id="{44A37D35-A595-4DD8-8778-01891E3E7DB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0070" y="2700806"/>
            <a:ext cx="887299" cy="705403"/>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6" descr="パソコンのモニタのイラスト">
            <a:extLst>
              <a:ext uri="{FF2B5EF4-FFF2-40B4-BE49-F238E27FC236}">
                <a16:creationId xmlns:a16="http://schemas.microsoft.com/office/drawing/2014/main" id="{E3BB5AE8-683F-4851-8613-F0A1F1AAB4D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5251" y="2707340"/>
            <a:ext cx="762164" cy="684043"/>
          </a:xfrm>
          <a:prstGeom prst="rect">
            <a:avLst/>
          </a:prstGeom>
          <a:noFill/>
          <a:extLst>
            <a:ext uri="{909E8E84-426E-40DD-AFC4-6F175D3DCCD1}">
              <a14:hiddenFill xmlns:a14="http://schemas.microsoft.com/office/drawing/2010/main">
                <a:solidFill>
                  <a:srgbClr val="FFFFFF"/>
                </a:solidFill>
              </a14:hiddenFill>
            </a:ext>
          </a:extLst>
        </p:spPr>
      </p:pic>
      <p:sp>
        <p:nvSpPr>
          <p:cNvPr id="108" name="テキスト ボックス 107">
            <a:extLst>
              <a:ext uri="{FF2B5EF4-FFF2-40B4-BE49-F238E27FC236}">
                <a16:creationId xmlns:a16="http://schemas.microsoft.com/office/drawing/2014/main" id="{8FE0E593-ACC1-400A-A33C-41884B64B7E8}"/>
              </a:ext>
            </a:extLst>
          </p:cNvPr>
          <p:cNvSpPr txBox="1"/>
          <p:nvPr/>
        </p:nvSpPr>
        <p:spPr>
          <a:xfrm>
            <a:off x="4759714" y="741152"/>
            <a:ext cx="2088000" cy="2677656"/>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事前に保護者に対して訓練実施の告知を行い、参加者を募る。</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参加意思のある保護者には、訓練前に引き渡し場所を伝え、迎えに来る方の情報（氏名・間柄・連絡先・来所予定時間等）を聞き取り、とりまとめておく。</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利用者の状況によって引き渡し場所が異なる場合は、どこで引き渡すか保護者と調整しておく。</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上記引き渡し情報についてとりまとめる際は、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情報を調べる方法については、</a:t>
            </a:r>
            <a:r>
              <a:rPr kumimoji="1" lang="en-US" altLang="ja-JP" sz="1050" dirty="0">
                <a:latin typeface="HGPｺﾞｼｯｸM" panose="020B0600000000000000" pitchFamily="50" charset="-128"/>
                <a:ea typeface="HGPｺﾞｼｯｸM" panose="020B0600000000000000" pitchFamily="50" charset="-128"/>
              </a:rPr>
              <a:t>【2】</a:t>
            </a:r>
            <a:r>
              <a:rPr kumimoji="1" lang="ja-JP" altLang="en-US" sz="1050" dirty="0">
                <a:latin typeface="HGPｺﾞｼｯｸM" panose="020B0600000000000000" pitchFamily="50" charset="-128"/>
                <a:ea typeface="HGPｺﾞｼｯｸM" panose="020B0600000000000000" pitchFamily="50" charset="-128"/>
              </a:rPr>
              <a:t>情報収集・伝達訓練シナリオを確認する。</a:t>
            </a:r>
            <a:endParaRPr kumimoji="1" lang="en-US" altLang="ja-JP" sz="1050" dirty="0">
              <a:latin typeface="HGPｺﾞｼｯｸM" panose="020B0600000000000000" pitchFamily="50" charset="-128"/>
              <a:ea typeface="HGPｺﾞｼｯｸM" panose="020B0600000000000000" pitchFamily="50" charset="-128"/>
            </a:endParaRPr>
          </a:p>
        </p:txBody>
      </p:sp>
      <p:sp>
        <p:nvSpPr>
          <p:cNvPr id="109" name="正方形/長方形 108">
            <a:extLst>
              <a:ext uri="{FF2B5EF4-FFF2-40B4-BE49-F238E27FC236}">
                <a16:creationId xmlns:a16="http://schemas.microsoft.com/office/drawing/2014/main" id="{A82BA19E-79F2-426A-9502-2757B59A212B}"/>
              </a:ext>
            </a:extLst>
          </p:cNvPr>
          <p:cNvSpPr/>
          <p:nvPr/>
        </p:nvSpPr>
        <p:spPr>
          <a:xfrm>
            <a:off x="880795" y="1964697"/>
            <a:ext cx="2042912" cy="1015663"/>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訓練参加者を確認する。</a:t>
            </a: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職員に引き渡し訓練の開始を告げる。</a:t>
            </a: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引き渡しを判断する情報の確認作業の開始を告げる。</a:t>
            </a:r>
          </a:p>
        </p:txBody>
      </p:sp>
      <p:sp>
        <p:nvSpPr>
          <p:cNvPr id="45" name="角丸四角形吹き出し 135">
            <a:extLst>
              <a:ext uri="{FF2B5EF4-FFF2-40B4-BE49-F238E27FC236}">
                <a16:creationId xmlns:a16="http://schemas.microsoft.com/office/drawing/2014/main" id="{D7F4A536-1F10-40C7-91B5-3BCC0711883C}"/>
              </a:ext>
            </a:extLst>
          </p:cNvPr>
          <p:cNvSpPr/>
          <p:nvPr/>
        </p:nvSpPr>
        <p:spPr>
          <a:xfrm>
            <a:off x="296933" y="4018646"/>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46" name="テキスト ボックス 45">
            <a:extLst>
              <a:ext uri="{FF2B5EF4-FFF2-40B4-BE49-F238E27FC236}">
                <a16:creationId xmlns:a16="http://schemas.microsoft.com/office/drawing/2014/main" id="{F1486BD5-28BA-420D-9856-93B2D7387D77}"/>
              </a:ext>
            </a:extLst>
          </p:cNvPr>
          <p:cNvSpPr txBox="1"/>
          <p:nvPr/>
        </p:nvSpPr>
        <p:spPr>
          <a:xfrm>
            <a:off x="34305" y="5221472"/>
            <a:ext cx="4694880" cy="33855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➋ 統括班に伝達事項を伝達する。</a:t>
            </a:r>
          </a:p>
        </p:txBody>
      </p:sp>
      <p:pic>
        <p:nvPicPr>
          <p:cNvPr id="47" name="図 46">
            <a:extLst>
              <a:ext uri="{FF2B5EF4-FFF2-40B4-BE49-F238E27FC236}">
                <a16:creationId xmlns:a16="http://schemas.microsoft.com/office/drawing/2014/main" id="{14BA6554-8FB4-4C4B-B384-24E2ACE43DC5}"/>
              </a:ext>
            </a:extLst>
          </p:cNvPr>
          <p:cNvPicPr>
            <a:picLocks noChangeAspect="1"/>
          </p:cNvPicPr>
          <p:nvPr/>
        </p:nvPicPr>
        <p:blipFill rotWithShape="1">
          <a:blip r:embed="rId4"/>
          <a:srcRect b="50088"/>
          <a:stretch/>
        </p:blipFill>
        <p:spPr>
          <a:xfrm>
            <a:off x="126625" y="6138465"/>
            <a:ext cx="573727" cy="900384"/>
          </a:xfrm>
          <a:prstGeom prst="rect">
            <a:avLst/>
          </a:prstGeom>
        </p:spPr>
      </p:pic>
      <p:sp>
        <p:nvSpPr>
          <p:cNvPr id="48" name="正方形/長方形 47">
            <a:extLst>
              <a:ext uri="{FF2B5EF4-FFF2-40B4-BE49-F238E27FC236}">
                <a16:creationId xmlns:a16="http://schemas.microsoft.com/office/drawing/2014/main" id="{EC981295-E909-4AAD-ACAE-25E6EAB1550C}"/>
              </a:ext>
            </a:extLst>
          </p:cNvPr>
          <p:cNvSpPr/>
          <p:nvPr/>
        </p:nvSpPr>
        <p:spPr>
          <a:xfrm>
            <a:off x="694466" y="6145962"/>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49" name="正方形/長方形 48">
            <a:extLst>
              <a:ext uri="{FF2B5EF4-FFF2-40B4-BE49-F238E27FC236}">
                <a16:creationId xmlns:a16="http://schemas.microsoft.com/office/drawing/2014/main" id="{0C6F1F21-0AD4-4D89-8C5C-CB56F068AF12}"/>
              </a:ext>
            </a:extLst>
          </p:cNvPr>
          <p:cNvSpPr/>
          <p:nvPr/>
        </p:nvSpPr>
        <p:spPr>
          <a:xfrm>
            <a:off x="694466" y="6320429"/>
            <a:ext cx="1463752" cy="646331"/>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統括班の班長に、伝達事項を電話もしくは口頭で伝達する。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50" name="正方形/長方形 49">
            <a:extLst>
              <a:ext uri="{FF2B5EF4-FFF2-40B4-BE49-F238E27FC236}">
                <a16:creationId xmlns:a16="http://schemas.microsoft.com/office/drawing/2014/main" id="{3C7BB907-248E-4093-912F-2930462A26E3}"/>
              </a:ext>
            </a:extLst>
          </p:cNvPr>
          <p:cNvSpPr/>
          <p:nvPr/>
        </p:nvSpPr>
        <p:spPr>
          <a:xfrm>
            <a:off x="3080009" y="6145962"/>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51" name="正方形/長方形 50">
            <a:extLst>
              <a:ext uri="{FF2B5EF4-FFF2-40B4-BE49-F238E27FC236}">
                <a16:creationId xmlns:a16="http://schemas.microsoft.com/office/drawing/2014/main" id="{C9B6CD92-469B-4285-8A63-3EED2EE70A90}"/>
              </a:ext>
            </a:extLst>
          </p:cNvPr>
          <p:cNvSpPr/>
          <p:nvPr/>
        </p:nvSpPr>
        <p:spPr>
          <a:xfrm>
            <a:off x="3080011" y="6320428"/>
            <a:ext cx="1567632" cy="646331"/>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　</a:t>
            </a:r>
            <a:r>
              <a:rPr kumimoji="1" lang="ja-JP" altLang="en-US" sz="1200" dirty="0">
                <a:solidFill>
                  <a:srgbClr val="FF0000"/>
                </a:solidFill>
                <a:latin typeface="HGPｺﾞｼｯｸM" panose="020B0600000000000000" pitchFamily="50" charset="-128"/>
                <a:ea typeface="HGPｺﾞｼｯｸM" panose="020B0600000000000000" pitchFamily="50" charset="-128"/>
              </a:rPr>
              <a:t>　　　　　</a:t>
            </a:r>
            <a:r>
              <a:rPr kumimoji="1" lang="ja-JP" altLang="en-US" sz="1200" dirty="0">
                <a:latin typeface="HGPｺﾞｼｯｸM" panose="020B0600000000000000" pitchFamily="50" charset="-128"/>
                <a:ea typeface="HGPｺﾞｼｯｸM" panose="020B0600000000000000" pitchFamily="50" charset="-128"/>
              </a:rPr>
              <a:t>　）体制への移行等、必要な意思決定を行う。</a:t>
            </a:r>
          </a:p>
        </p:txBody>
      </p:sp>
      <p:pic>
        <p:nvPicPr>
          <p:cNvPr id="54" name="Picture 2" descr="青の作業着を着た人のイラスト（男性）">
            <a:extLst>
              <a:ext uri="{FF2B5EF4-FFF2-40B4-BE49-F238E27FC236}">
                <a16:creationId xmlns:a16="http://schemas.microsoft.com/office/drawing/2014/main" id="{DC6441BF-D5D7-44DA-8227-06AADBEDFBD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50088"/>
          <a:stretch/>
        </p:blipFill>
        <p:spPr bwMode="auto">
          <a:xfrm>
            <a:off x="2476288" y="6167402"/>
            <a:ext cx="573727" cy="884361"/>
          </a:xfrm>
          <a:prstGeom prst="rect">
            <a:avLst/>
          </a:prstGeom>
          <a:noFill/>
          <a:extLst>
            <a:ext uri="{909E8E84-426E-40DD-AFC4-6F175D3DCCD1}">
              <a14:hiddenFill xmlns:a14="http://schemas.microsoft.com/office/drawing/2010/main">
                <a:solidFill>
                  <a:srgbClr val="FFFFFF"/>
                </a:solidFill>
              </a14:hiddenFill>
            </a:ext>
          </a:extLst>
        </p:spPr>
      </p:pic>
      <p:sp>
        <p:nvSpPr>
          <p:cNvPr id="55" name="下矢印 110">
            <a:extLst>
              <a:ext uri="{FF2B5EF4-FFF2-40B4-BE49-F238E27FC236}">
                <a16:creationId xmlns:a16="http://schemas.microsoft.com/office/drawing/2014/main" id="{1B312F7D-B9EE-4EAF-94FE-8B35575F23A8}"/>
              </a:ext>
            </a:extLst>
          </p:cNvPr>
          <p:cNvSpPr/>
          <p:nvPr/>
        </p:nvSpPr>
        <p:spPr>
          <a:xfrm rot="16200000">
            <a:off x="2048206" y="6591748"/>
            <a:ext cx="556176" cy="2400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56" name="テキスト ボックス 55">
            <a:extLst>
              <a:ext uri="{FF2B5EF4-FFF2-40B4-BE49-F238E27FC236}">
                <a16:creationId xmlns:a16="http://schemas.microsoft.com/office/drawing/2014/main" id="{A419DD0B-2B2A-4F8A-941E-39C6205DFE8E}"/>
              </a:ext>
            </a:extLst>
          </p:cNvPr>
          <p:cNvSpPr txBox="1"/>
          <p:nvPr/>
        </p:nvSpPr>
        <p:spPr>
          <a:xfrm>
            <a:off x="2611103" y="6891276"/>
            <a:ext cx="312605" cy="136016"/>
          </a:xfrm>
          <a:prstGeom prst="rect">
            <a:avLst/>
          </a:prstGeom>
          <a:solidFill>
            <a:srgbClr val="FF0000"/>
          </a:solidFill>
        </p:spPr>
        <p:txBody>
          <a:bodyPr wrap="none" lIns="0" tIns="0" rIns="0" bIns="0" rtlCol="0">
            <a:noAutofit/>
          </a:bodyPr>
          <a:lstStyle/>
          <a:p>
            <a:pPr algn="ctr"/>
            <a:r>
              <a:rPr kumimoji="1" lang="ja-JP" altLang="en-US" sz="935" dirty="0">
                <a:solidFill>
                  <a:schemeClr val="bg1"/>
                </a:solidFill>
                <a:latin typeface="BIZ UDPゴシック" panose="020B0400000000000000" pitchFamily="50" charset="-128"/>
                <a:ea typeface="BIZ UDPゴシック" panose="020B0400000000000000" pitchFamily="50" charset="-128"/>
              </a:rPr>
              <a:t>班長</a:t>
            </a:r>
          </a:p>
        </p:txBody>
      </p:sp>
      <p:sp>
        <p:nvSpPr>
          <p:cNvPr id="58" name="角丸四角形吹き出し 135">
            <a:extLst>
              <a:ext uri="{FF2B5EF4-FFF2-40B4-BE49-F238E27FC236}">
                <a16:creationId xmlns:a16="http://schemas.microsoft.com/office/drawing/2014/main" id="{3C59EF84-47FB-4371-9C81-5241F303D391}"/>
              </a:ext>
            </a:extLst>
          </p:cNvPr>
          <p:cNvSpPr/>
          <p:nvPr/>
        </p:nvSpPr>
        <p:spPr>
          <a:xfrm>
            <a:off x="296932" y="7152354"/>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4" name="角丸四角形吹き出し 135">
            <a:extLst>
              <a:ext uri="{FF2B5EF4-FFF2-40B4-BE49-F238E27FC236}">
                <a16:creationId xmlns:a16="http://schemas.microsoft.com/office/drawing/2014/main" id="{665E6D3B-AEA0-9312-0F48-B6598CBBBFDE}"/>
              </a:ext>
            </a:extLst>
          </p:cNvPr>
          <p:cNvSpPr/>
          <p:nvPr/>
        </p:nvSpPr>
        <p:spPr>
          <a:xfrm>
            <a:off x="4783132" y="3398438"/>
            <a:ext cx="2015167" cy="1369911"/>
          </a:xfrm>
          <a:prstGeom prst="foldedCorner">
            <a:avLst>
              <a:gd name="adj" fmla="val 1095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p>
            <a:r>
              <a:rPr kumimoji="1" lang="ja-JP" altLang="en-US" sz="1000" dirty="0">
                <a:solidFill>
                  <a:schemeClr val="tx1"/>
                </a:solidFill>
                <a:latin typeface="HGPｺﾞｼｯｸM" panose="020B0600000000000000" pitchFamily="50" charset="-128"/>
                <a:ea typeface="HGPｺﾞｼｯｸM" panose="020B0600000000000000" pitchFamily="50" charset="-128"/>
              </a:rPr>
              <a:t>★訓練当日の保護者への通知例★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r>
              <a:rPr kumimoji="1" lang="ja-JP" altLang="en-US" sz="1000" dirty="0">
                <a:solidFill>
                  <a:schemeClr val="tx1"/>
                </a:solidFill>
                <a:latin typeface="HGPｺﾞｼｯｸM" panose="020B0600000000000000" pitchFamily="50" charset="-128"/>
                <a:ea typeface="HGPｺﾞｼｯｸM" panose="020B0600000000000000" pitchFamily="50" charset="-128"/>
              </a:rPr>
              <a:t>情報班「これより引き渡し訓練を開始します。お迎えに来られる方の氏名・連絡先・施設に到着される予定時間を改めて確認させてください。</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r>
              <a:rPr kumimoji="1" lang="ja-JP" altLang="en-US" sz="1000" dirty="0">
                <a:solidFill>
                  <a:schemeClr val="tx1"/>
                </a:solidFill>
                <a:latin typeface="HGPｺﾞｼｯｸM" panose="020B0600000000000000" pitchFamily="50" charset="-128"/>
                <a:ea typeface="HGPｺﾞｼｯｸM" panose="020B0600000000000000" pitchFamily="50" charset="-128"/>
              </a:rPr>
              <a:t>到着予定時間に合わせて、職員が○○様（利用者）を施設正面玄関まで誘導します。」</a:t>
            </a:r>
          </a:p>
        </p:txBody>
      </p:sp>
      <p:sp>
        <p:nvSpPr>
          <p:cNvPr id="5" name="テキスト ボックス 4">
            <a:extLst>
              <a:ext uri="{FF2B5EF4-FFF2-40B4-BE49-F238E27FC236}">
                <a16:creationId xmlns:a16="http://schemas.microsoft.com/office/drawing/2014/main" id="{B11B72B4-8F86-00F2-48C3-B07EB1EB012F}"/>
              </a:ext>
            </a:extLst>
          </p:cNvPr>
          <p:cNvSpPr txBox="1"/>
          <p:nvPr/>
        </p:nvSpPr>
        <p:spPr>
          <a:xfrm>
            <a:off x="193162" y="907819"/>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a:extLst>
              <a:ext uri="{FF2B5EF4-FFF2-40B4-BE49-F238E27FC236}">
                <a16:creationId xmlns:a16="http://schemas.microsoft.com/office/drawing/2014/main" id="{F2B7F1B3-3965-134C-FB83-0C55548661F5}"/>
              </a:ext>
            </a:extLst>
          </p:cNvPr>
          <p:cNvSpPr txBox="1"/>
          <p:nvPr/>
        </p:nvSpPr>
        <p:spPr>
          <a:xfrm>
            <a:off x="345562" y="5529454"/>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722271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矢印: 下 51">
            <a:extLst>
              <a:ext uri="{FF2B5EF4-FFF2-40B4-BE49-F238E27FC236}">
                <a16:creationId xmlns:a16="http://schemas.microsoft.com/office/drawing/2014/main" id="{327C44DF-AD2B-43FA-92EE-F356968C90C7}"/>
              </a:ext>
            </a:extLst>
          </p:cNvPr>
          <p:cNvSpPr/>
          <p:nvPr/>
        </p:nvSpPr>
        <p:spPr>
          <a:xfrm>
            <a:off x="24427" y="130374"/>
            <a:ext cx="216470" cy="8928000"/>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テキスト ボックス 129">
            <a:extLst>
              <a:ext uri="{FF2B5EF4-FFF2-40B4-BE49-F238E27FC236}">
                <a16:creationId xmlns:a16="http://schemas.microsoft.com/office/drawing/2014/main" id="{9C9B199D-A3B5-4811-99AD-841FA958F6B7}"/>
              </a:ext>
            </a:extLst>
          </p:cNvPr>
          <p:cNvSpPr txBox="1"/>
          <p:nvPr/>
        </p:nvSpPr>
        <p:spPr>
          <a:xfrm>
            <a:off x="0" y="-6111"/>
            <a:ext cx="6858000" cy="374571"/>
          </a:xfrm>
          <a:prstGeom prst="round2DiagRect">
            <a:avLst/>
          </a:prstGeom>
          <a:solidFill>
            <a:schemeClr val="accent2">
              <a:lumMod val="20000"/>
              <a:lumOff val="80000"/>
            </a:schemeClr>
          </a:solid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【3】</a:t>
            </a:r>
            <a:r>
              <a:rPr kumimoji="1" lang="ja-JP" altLang="en-US" sz="1600" dirty="0">
                <a:latin typeface="HGPｺﾞｼｯｸE" panose="020B0900000000000000" pitchFamily="50" charset="-128"/>
                <a:ea typeface="HGPｺﾞｼｯｸE" panose="020B0900000000000000" pitchFamily="50" charset="-128"/>
              </a:rPr>
              <a:t>引き渡し</a:t>
            </a:r>
            <a:r>
              <a:rPr kumimoji="1" lang="zh-TW" altLang="en-US" sz="1600" dirty="0">
                <a:latin typeface="HGPｺﾞｼｯｸE" panose="020B0900000000000000" pitchFamily="50" charset="-128"/>
                <a:ea typeface="HGPｺﾞｼｯｸE" panose="020B0900000000000000" pitchFamily="50" charset="-128"/>
              </a:rPr>
              <a:t>訓練</a:t>
            </a:r>
            <a:r>
              <a:rPr kumimoji="1" lang="ja-JP" altLang="en-US" sz="1600" dirty="0">
                <a:latin typeface="HGPｺﾞｼｯｸE" panose="020B0900000000000000" pitchFamily="50" charset="-128"/>
                <a:ea typeface="HGPｺﾞｼｯｸE" panose="020B0900000000000000" pitchFamily="50" charset="-128"/>
              </a:rPr>
              <a:t>のシナリオ</a:t>
            </a:r>
          </a:p>
        </p:txBody>
      </p:sp>
      <p:cxnSp>
        <p:nvCxnSpPr>
          <p:cNvPr id="36" name="直線コネクタ 35">
            <a:extLst>
              <a:ext uri="{FF2B5EF4-FFF2-40B4-BE49-F238E27FC236}">
                <a16:creationId xmlns:a16="http://schemas.microsoft.com/office/drawing/2014/main" id="{FA1A3FE7-6002-4B4D-989C-9C245628E34C}"/>
              </a:ext>
            </a:extLst>
          </p:cNvPr>
          <p:cNvCxnSpPr>
            <a:cxnSpLocks/>
          </p:cNvCxnSpPr>
          <p:nvPr/>
        </p:nvCxnSpPr>
        <p:spPr>
          <a:xfrm>
            <a:off x="4703678" y="459948"/>
            <a:ext cx="0" cy="8568000"/>
          </a:xfrm>
          <a:prstGeom prst="line">
            <a:avLst/>
          </a:prstGeom>
          <a:ln w="28575">
            <a:solidFill>
              <a:schemeClr val="accent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124D424C-C53E-423F-84DF-8BAF61F243FB}"/>
              </a:ext>
            </a:extLst>
          </p:cNvPr>
          <p:cNvSpPr txBox="1"/>
          <p:nvPr/>
        </p:nvSpPr>
        <p:spPr>
          <a:xfrm>
            <a:off x="4690426" y="446160"/>
            <a:ext cx="2160000" cy="252000"/>
          </a:xfrm>
          <a:prstGeom prst="rect">
            <a:avLst/>
          </a:prstGeom>
          <a:solidFill>
            <a:schemeClr val="accent2">
              <a:lumMod val="20000"/>
              <a:lumOff val="80000"/>
            </a:schemeClr>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sp>
        <p:nvSpPr>
          <p:cNvPr id="59" name="テキスト ボックス 58">
            <a:extLst>
              <a:ext uri="{FF2B5EF4-FFF2-40B4-BE49-F238E27FC236}">
                <a16:creationId xmlns:a16="http://schemas.microsoft.com/office/drawing/2014/main" id="{827DF626-8655-4288-A3CD-AC8D942A38D9}"/>
              </a:ext>
            </a:extLst>
          </p:cNvPr>
          <p:cNvSpPr txBox="1"/>
          <p:nvPr/>
        </p:nvSpPr>
        <p:spPr>
          <a:xfrm>
            <a:off x="22227" y="372019"/>
            <a:ext cx="4730514" cy="58477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➌ 職員に利用者の引き渡しを行うことを</a:t>
            </a:r>
            <a:endParaRPr kumimoji="1" lang="en-US" altLang="ja-JP" sz="1600" dirty="0">
              <a:latin typeface="HGPｺﾞｼｯｸE" panose="020B0900000000000000" pitchFamily="50" charset="-128"/>
              <a:ea typeface="HGPｺﾞｼｯｸE" panose="020B0900000000000000" pitchFamily="50" charset="-128"/>
            </a:endParaRPr>
          </a:p>
          <a:p>
            <a:r>
              <a:rPr kumimoji="1" lang="ja-JP" altLang="en-US" sz="1600" dirty="0">
                <a:latin typeface="HGPｺﾞｼｯｸE" panose="020B0900000000000000" pitchFamily="50" charset="-128"/>
                <a:ea typeface="HGPｺﾞｼｯｸE" panose="020B0900000000000000" pitchFamily="50" charset="-128"/>
              </a:rPr>
              <a:t>　　　　　 周知する。</a:t>
            </a:r>
          </a:p>
        </p:txBody>
      </p:sp>
      <p:sp>
        <p:nvSpPr>
          <p:cNvPr id="60" name="正方形/長方形 59">
            <a:extLst>
              <a:ext uri="{FF2B5EF4-FFF2-40B4-BE49-F238E27FC236}">
                <a16:creationId xmlns:a16="http://schemas.microsoft.com/office/drawing/2014/main" id="{F55AC7F2-1054-4CB0-8BFF-8E538D3305F8}"/>
              </a:ext>
            </a:extLst>
          </p:cNvPr>
          <p:cNvSpPr/>
          <p:nvPr/>
        </p:nvSpPr>
        <p:spPr>
          <a:xfrm>
            <a:off x="704239" y="1499587"/>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61" name="正方形/長方形 60">
            <a:extLst>
              <a:ext uri="{FF2B5EF4-FFF2-40B4-BE49-F238E27FC236}">
                <a16:creationId xmlns:a16="http://schemas.microsoft.com/office/drawing/2014/main" id="{A2BE90BB-3CD5-472C-8892-E16AB8FAF2A8}"/>
              </a:ext>
            </a:extLst>
          </p:cNvPr>
          <p:cNvSpPr/>
          <p:nvPr/>
        </p:nvSpPr>
        <p:spPr>
          <a:xfrm>
            <a:off x="704239" y="1663405"/>
            <a:ext cx="3894941"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　</a:t>
            </a:r>
            <a:r>
              <a:rPr kumimoji="1" lang="ja-JP" altLang="en-US" sz="1200" dirty="0">
                <a:solidFill>
                  <a:srgbClr val="FF0000"/>
                </a:solidFill>
                <a:latin typeface="HGPｺﾞｼｯｸM" panose="020B0600000000000000" pitchFamily="50" charset="-128"/>
                <a:ea typeface="HGPｺﾞｼｯｸM" panose="020B0600000000000000" pitchFamily="50" charset="-128"/>
              </a:rPr>
              <a:t>　　　　　　　</a:t>
            </a:r>
            <a:r>
              <a:rPr kumimoji="1" lang="ja-JP" altLang="en-US" sz="1200" dirty="0">
                <a:latin typeface="HGPｺﾞｼｯｸM" panose="020B0600000000000000" pitchFamily="50" charset="-128"/>
                <a:ea typeface="HGPｺﾞｼｯｸM" panose="020B0600000000000000" pitchFamily="50" charset="-128"/>
              </a:rPr>
              <a:t>）体制への移行等により、施設利用者の引き渡しを行うことを職員に周知する。</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62" name="Picture 2" descr="青の作業着を着た人のイラスト（男性）">
            <a:extLst>
              <a:ext uri="{FF2B5EF4-FFF2-40B4-BE49-F238E27FC236}">
                <a16:creationId xmlns:a16="http://schemas.microsoft.com/office/drawing/2014/main" id="{E733D84F-FEF4-42AA-A155-6A8E6A66E63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88"/>
          <a:stretch/>
        </p:blipFill>
        <p:spPr bwMode="auto">
          <a:xfrm>
            <a:off x="130511" y="1495802"/>
            <a:ext cx="573728" cy="88261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マイクロフォンのマーク">
            <a:extLst>
              <a:ext uri="{FF2B5EF4-FFF2-40B4-BE49-F238E27FC236}">
                <a16:creationId xmlns:a16="http://schemas.microsoft.com/office/drawing/2014/main" id="{6B78AEE6-BBCC-4832-9BCC-31D4F91EBC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972" y="2024552"/>
            <a:ext cx="321556" cy="396984"/>
          </a:xfrm>
          <a:prstGeom prst="rect">
            <a:avLst/>
          </a:prstGeom>
          <a:noFill/>
          <a:extLst>
            <a:ext uri="{909E8E84-426E-40DD-AFC4-6F175D3DCCD1}">
              <a14:hiddenFill xmlns:a14="http://schemas.microsoft.com/office/drawing/2010/main">
                <a:solidFill>
                  <a:srgbClr val="FFFFFF"/>
                </a:solidFill>
              </a14:hiddenFill>
            </a:ext>
          </a:extLst>
        </p:spPr>
      </p:pic>
      <p:sp>
        <p:nvSpPr>
          <p:cNvPr id="65" name="角丸四角形吹き出し 135">
            <a:extLst>
              <a:ext uri="{FF2B5EF4-FFF2-40B4-BE49-F238E27FC236}">
                <a16:creationId xmlns:a16="http://schemas.microsoft.com/office/drawing/2014/main" id="{B3B0A5F5-A70E-4E2B-ADD5-E478BC2B199B}"/>
              </a:ext>
            </a:extLst>
          </p:cNvPr>
          <p:cNvSpPr/>
          <p:nvPr/>
        </p:nvSpPr>
        <p:spPr>
          <a:xfrm>
            <a:off x="296932" y="2538521"/>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4" name="角丸四角形吹き出し 135">
            <a:extLst>
              <a:ext uri="{FF2B5EF4-FFF2-40B4-BE49-F238E27FC236}">
                <a16:creationId xmlns:a16="http://schemas.microsoft.com/office/drawing/2014/main" id="{BDA80920-D3D9-227E-1BE9-F4079C3A210B}"/>
              </a:ext>
            </a:extLst>
          </p:cNvPr>
          <p:cNvSpPr/>
          <p:nvPr/>
        </p:nvSpPr>
        <p:spPr>
          <a:xfrm>
            <a:off x="4783132" y="4568870"/>
            <a:ext cx="2015167" cy="1369911"/>
          </a:xfrm>
          <a:prstGeom prst="foldedCorner">
            <a:avLst>
              <a:gd name="adj" fmla="val 1095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p>
            <a:r>
              <a:rPr kumimoji="1" lang="ja-JP" altLang="en-US" sz="1000" dirty="0">
                <a:solidFill>
                  <a:schemeClr val="tx1"/>
                </a:solidFill>
                <a:latin typeface="HGPｺﾞｼｯｸM" panose="020B0600000000000000" pitchFamily="50" charset="-128"/>
                <a:ea typeface="HGPｺﾞｼｯｸM" panose="020B0600000000000000" pitchFamily="50" charset="-128"/>
              </a:rPr>
              <a:t>★訓練当日の保護者への通知例★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r>
              <a:rPr kumimoji="1" lang="ja-JP" altLang="en-US" sz="1000" dirty="0">
                <a:solidFill>
                  <a:schemeClr val="tx1"/>
                </a:solidFill>
                <a:latin typeface="HGPｺﾞｼｯｸM" panose="020B0600000000000000" pitchFamily="50" charset="-128"/>
                <a:ea typeface="HGPｺﾞｼｯｸM" panose="020B0600000000000000" pitchFamily="50" charset="-128"/>
              </a:rPr>
              <a:t>情報班「これより引き渡し訓練を開始します。お迎えに来られる方の氏名・連絡先・施設に到着される予定時間を改めて確認させてください。</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r>
              <a:rPr kumimoji="1" lang="ja-JP" altLang="en-US" sz="1000" dirty="0">
                <a:solidFill>
                  <a:schemeClr val="tx1"/>
                </a:solidFill>
                <a:latin typeface="HGPｺﾞｼｯｸM" panose="020B0600000000000000" pitchFamily="50" charset="-128"/>
                <a:ea typeface="HGPｺﾞｼｯｸM" panose="020B0600000000000000" pitchFamily="50" charset="-128"/>
              </a:rPr>
              <a:t>到着予定時間に合わせて、職員が○○様（利用者）を施設正面玄関まで誘導します。」</a:t>
            </a:r>
          </a:p>
        </p:txBody>
      </p:sp>
      <p:pic>
        <p:nvPicPr>
          <p:cNvPr id="6" name="図 5">
            <a:extLst>
              <a:ext uri="{FF2B5EF4-FFF2-40B4-BE49-F238E27FC236}">
                <a16:creationId xmlns:a16="http://schemas.microsoft.com/office/drawing/2014/main" id="{0293406B-563E-C610-03F2-C4E60D7F8AFC}"/>
              </a:ext>
            </a:extLst>
          </p:cNvPr>
          <p:cNvPicPr>
            <a:picLocks noChangeAspect="1"/>
          </p:cNvPicPr>
          <p:nvPr/>
        </p:nvPicPr>
        <p:blipFill rotWithShape="1">
          <a:blip r:embed="rId5"/>
          <a:srcRect b="50088"/>
          <a:stretch/>
        </p:blipFill>
        <p:spPr>
          <a:xfrm>
            <a:off x="523327" y="4840498"/>
            <a:ext cx="593073" cy="864000"/>
          </a:xfrm>
          <a:prstGeom prst="rect">
            <a:avLst/>
          </a:prstGeom>
        </p:spPr>
      </p:pic>
      <p:sp>
        <p:nvSpPr>
          <p:cNvPr id="7" name="正方形/長方形 6">
            <a:extLst>
              <a:ext uri="{FF2B5EF4-FFF2-40B4-BE49-F238E27FC236}">
                <a16:creationId xmlns:a16="http://schemas.microsoft.com/office/drawing/2014/main" id="{D51AC9E5-20A4-AAA4-0EC2-12EC38CE8D61}"/>
              </a:ext>
            </a:extLst>
          </p:cNvPr>
          <p:cNvSpPr/>
          <p:nvPr/>
        </p:nvSpPr>
        <p:spPr>
          <a:xfrm>
            <a:off x="1151454" y="4718686"/>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8" name="正方形/長方形 7">
            <a:extLst>
              <a:ext uri="{FF2B5EF4-FFF2-40B4-BE49-F238E27FC236}">
                <a16:creationId xmlns:a16="http://schemas.microsoft.com/office/drawing/2014/main" id="{878872E9-06F5-200A-D583-C7526612937C}"/>
              </a:ext>
            </a:extLst>
          </p:cNvPr>
          <p:cNvSpPr/>
          <p:nvPr/>
        </p:nvSpPr>
        <p:spPr>
          <a:xfrm>
            <a:off x="1151454" y="4908979"/>
            <a:ext cx="3328072" cy="830997"/>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情報班は、訓練に参加する保護者に電話し、</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　　引き渡し訓練開始の旨を通知する。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このとき、施設に迎えに来る方の氏名・連絡先・来所予定時間等についても再度確認する。</a:t>
            </a:r>
          </a:p>
        </p:txBody>
      </p:sp>
      <p:sp>
        <p:nvSpPr>
          <p:cNvPr id="9" name="テキスト ボックス 8">
            <a:extLst>
              <a:ext uri="{FF2B5EF4-FFF2-40B4-BE49-F238E27FC236}">
                <a16:creationId xmlns:a16="http://schemas.microsoft.com/office/drawing/2014/main" id="{B4EDE895-A4F5-1E20-9EA0-A960253F2217}"/>
              </a:ext>
            </a:extLst>
          </p:cNvPr>
          <p:cNvSpPr txBox="1"/>
          <p:nvPr/>
        </p:nvSpPr>
        <p:spPr>
          <a:xfrm>
            <a:off x="17458" y="3754466"/>
            <a:ext cx="6381049"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❹ 保護者に訓練開始を連絡する。</a:t>
            </a:r>
          </a:p>
        </p:txBody>
      </p:sp>
      <p:pic>
        <p:nvPicPr>
          <p:cNvPr id="10" name="Picture 4" descr="電話の親機のイラスト">
            <a:extLst>
              <a:ext uri="{FF2B5EF4-FFF2-40B4-BE49-F238E27FC236}">
                <a16:creationId xmlns:a16="http://schemas.microsoft.com/office/drawing/2014/main" id="{BC5B75F9-FDCF-EA3B-BE0E-C2F6B8D06B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853" y="5355697"/>
            <a:ext cx="451245" cy="394203"/>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吹き出し 135">
            <a:extLst>
              <a:ext uri="{FF2B5EF4-FFF2-40B4-BE49-F238E27FC236}">
                <a16:creationId xmlns:a16="http://schemas.microsoft.com/office/drawing/2014/main" id="{AE2FD821-6ECF-85F0-6F14-BCA56B9AFC8F}"/>
              </a:ext>
            </a:extLst>
          </p:cNvPr>
          <p:cNvSpPr/>
          <p:nvPr/>
        </p:nvSpPr>
        <p:spPr>
          <a:xfrm>
            <a:off x="303526" y="5823175"/>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13" name="テキスト ボックス 12">
            <a:extLst>
              <a:ext uri="{FF2B5EF4-FFF2-40B4-BE49-F238E27FC236}">
                <a16:creationId xmlns:a16="http://schemas.microsoft.com/office/drawing/2014/main" id="{613C463B-DACA-33EF-9404-AD56CE596A30}"/>
              </a:ext>
            </a:extLst>
          </p:cNvPr>
          <p:cNvSpPr txBox="1"/>
          <p:nvPr/>
        </p:nvSpPr>
        <p:spPr>
          <a:xfrm>
            <a:off x="4748663" y="3939693"/>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引き渡し情報の記録は、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sp>
        <p:nvSpPr>
          <p:cNvPr id="3" name="テキスト ボックス 2">
            <a:extLst>
              <a:ext uri="{FF2B5EF4-FFF2-40B4-BE49-F238E27FC236}">
                <a16:creationId xmlns:a16="http://schemas.microsoft.com/office/drawing/2014/main" id="{7F0B0D9D-E779-EF04-0399-EB33AF4F3FE4}"/>
              </a:ext>
            </a:extLst>
          </p:cNvPr>
          <p:cNvSpPr txBox="1"/>
          <p:nvPr/>
        </p:nvSpPr>
        <p:spPr>
          <a:xfrm>
            <a:off x="193162" y="907819"/>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A835CD5D-5D5A-7D8B-41A7-E62E37C42AF7}"/>
              </a:ext>
            </a:extLst>
          </p:cNvPr>
          <p:cNvSpPr txBox="1"/>
          <p:nvPr/>
        </p:nvSpPr>
        <p:spPr>
          <a:xfrm>
            <a:off x="345562" y="4057742"/>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071916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矢印: 下 51">
            <a:extLst>
              <a:ext uri="{FF2B5EF4-FFF2-40B4-BE49-F238E27FC236}">
                <a16:creationId xmlns:a16="http://schemas.microsoft.com/office/drawing/2014/main" id="{327C44DF-AD2B-43FA-92EE-F356968C90C7}"/>
              </a:ext>
            </a:extLst>
          </p:cNvPr>
          <p:cNvSpPr/>
          <p:nvPr/>
        </p:nvSpPr>
        <p:spPr>
          <a:xfrm>
            <a:off x="24427" y="130374"/>
            <a:ext cx="252000" cy="8709496"/>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テキスト ボックス 129">
            <a:extLst>
              <a:ext uri="{FF2B5EF4-FFF2-40B4-BE49-F238E27FC236}">
                <a16:creationId xmlns:a16="http://schemas.microsoft.com/office/drawing/2014/main" id="{9C9B199D-A3B5-4811-99AD-841FA958F6B7}"/>
              </a:ext>
            </a:extLst>
          </p:cNvPr>
          <p:cNvSpPr txBox="1"/>
          <p:nvPr/>
        </p:nvSpPr>
        <p:spPr>
          <a:xfrm>
            <a:off x="0" y="-6111"/>
            <a:ext cx="6858000" cy="289441"/>
          </a:xfrm>
          <a:prstGeom prst="round2DiagRect">
            <a:avLst/>
          </a:prstGeom>
          <a:solidFill>
            <a:schemeClr val="accent2">
              <a:lumMod val="20000"/>
              <a:lumOff val="80000"/>
            </a:schemeClr>
          </a:solidFill>
        </p:spPr>
        <p:txBody>
          <a:bodyPr wrap="square" rtlCol="0">
            <a:spAutoFit/>
          </a:bodyPr>
          <a:lstStyle/>
          <a:p>
            <a:r>
              <a:rPr kumimoji="1" lang="en-US" altLang="ja-JP" sz="1100" dirty="0">
                <a:latin typeface="HGPｺﾞｼｯｸE" panose="020B0900000000000000" pitchFamily="50" charset="-128"/>
                <a:ea typeface="HGPｺﾞｼｯｸE" panose="020B0900000000000000" pitchFamily="50" charset="-128"/>
              </a:rPr>
              <a:t>【3】</a:t>
            </a:r>
            <a:r>
              <a:rPr kumimoji="1" lang="ja-JP" altLang="en-US" sz="1100" dirty="0">
                <a:latin typeface="HGPｺﾞｼｯｸE" panose="020B0900000000000000" pitchFamily="50" charset="-128"/>
                <a:ea typeface="HGPｺﾞｼｯｸE" panose="020B0900000000000000" pitchFamily="50" charset="-128"/>
              </a:rPr>
              <a:t>引き渡し</a:t>
            </a:r>
            <a:r>
              <a:rPr kumimoji="1" lang="zh-TW" altLang="en-US" sz="1100" dirty="0">
                <a:latin typeface="HGPｺﾞｼｯｸE" panose="020B0900000000000000" pitchFamily="50" charset="-128"/>
                <a:ea typeface="HGPｺﾞｼｯｸE" panose="020B0900000000000000" pitchFamily="50" charset="-128"/>
              </a:rPr>
              <a:t>訓練</a:t>
            </a:r>
            <a:r>
              <a:rPr kumimoji="1" lang="ja-JP" altLang="en-US" sz="1100" dirty="0">
                <a:latin typeface="HGPｺﾞｼｯｸE" panose="020B0900000000000000" pitchFamily="50" charset="-128"/>
                <a:ea typeface="HGPｺﾞｼｯｸE" panose="020B0900000000000000" pitchFamily="50" charset="-128"/>
              </a:rPr>
              <a:t>のシナリオ</a:t>
            </a:r>
          </a:p>
        </p:txBody>
      </p:sp>
      <p:cxnSp>
        <p:nvCxnSpPr>
          <p:cNvPr id="36" name="直線コネクタ 35">
            <a:extLst>
              <a:ext uri="{FF2B5EF4-FFF2-40B4-BE49-F238E27FC236}">
                <a16:creationId xmlns:a16="http://schemas.microsoft.com/office/drawing/2014/main" id="{FA1A3FE7-6002-4B4D-989C-9C245628E34C}"/>
              </a:ext>
            </a:extLst>
          </p:cNvPr>
          <p:cNvCxnSpPr>
            <a:cxnSpLocks/>
          </p:cNvCxnSpPr>
          <p:nvPr/>
        </p:nvCxnSpPr>
        <p:spPr>
          <a:xfrm>
            <a:off x="4716204" y="459948"/>
            <a:ext cx="0" cy="8379922"/>
          </a:xfrm>
          <a:prstGeom prst="line">
            <a:avLst/>
          </a:prstGeom>
          <a:ln w="28575">
            <a:solidFill>
              <a:schemeClr val="accent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124D424C-C53E-423F-84DF-8BAF61F243FB}"/>
              </a:ext>
            </a:extLst>
          </p:cNvPr>
          <p:cNvSpPr txBox="1"/>
          <p:nvPr/>
        </p:nvSpPr>
        <p:spPr>
          <a:xfrm>
            <a:off x="4702952" y="446160"/>
            <a:ext cx="2160000" cy="252000"/>
          </a:xfrm>
          <a:prstGeom prst="rect">
            <a:avLst/>
          </a:prstGeom>
          <a:solidFill>
            <a:schemeClr val="accent2">
              <a:lumMod val="20000"/>
              <a:lumOff val="80000"/>
            </a:schemeClr>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pic>
        <p:nvPicPr>
          <p:cNvPr id="95" name="Picture 4" descr="オレンジの作業着を着た人のイラスト（女性）">
            <a:extLst>
              <a:ext uri="{FF2B5EF4-FFF2-40B4-BE49-F238E27FC236}">
                <a16:creationId xmlns:a16="http://schemas.microsoft.com/office/drawing/2014/main" id="{2C1BD7D3-89D0-4A8A-BF56-1AF2F96AD48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88"/>
          <a:stretch/>
        </p:blipFill>
        <p:spPr bwMode="auto">
          <a:xfrm>
            <a:off x="254455" y="2371688"/>
            <a:ext cx="579322" cy="864000"/>
          </a:xfrm>
          <a:prstGeom prst="rect">
            <a:avLst/>
          </a:prstGeom>
          <a:noFill/>
          <a:extLst>
            <a:ext uri="{909E8E84-426E-40DD-AFC4-6F175D3DCCD1}">
              <a14:hiddenFill xmlns:a14="http://schemas.microsoft.com/office/drawing/2010/main">
                <a:solidFill>
                  <a:srgbClr val="FFFFFF"/>
                </a:solidFill>
              </a14:hiddenFill>
            </a:ext>
          </a:extLst>
        </p:spPr>
      </p:pic>
      <p:sp>
        <p:nvSpPr>
          <p:cNvPr id="96" name="テキスト ボックス 95">
            <a:extLst>
              <a:ext uri="{FF2B5EF4-FFF2-40B4-BE49-F238E27FC236}">
                <a16:creationId xmlns:a16="http://schemas.microsoft.com/office/drawing/2014/main" id="{589BC81F-DD98-45EC-BE4C-8E65960CF84C}"/>
              </a:ext>
            </a:extLst>
          </p:cNvPr>
          <p:cNvSpPr txBox="1"/>
          <p:nvPr/>
        </p:nvSpPr>
        <p:spPr>
          <a:xfrm>
            <a:off x="62243" y="290283"/>
            <a:ext cx="4687425"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➎ 引き渡し情報を伝達する。</a:t>
            </a:r>
          </a:p>
        </p:txBody>
      </p:sp>
      <p:pic>
        <p:nvPicPr>
          <p:cNvPr id="97" name="図 96">
            <a:extLst>
              <a:ext uri="{FF2B5EF4-FFF2-40B4-BE49-F238E27FC236}">
                <a16:creationId xmlns:a16="http://schemas.microsoft.com/office/drawing/2014/main" id="{F1EDF6ED-E7E5-4E5D-BD6C-90AEDFA26124}"/>
              </a:ext>
            </a:extLst>
          </p:cNvPr>
          <p:cNvPicPr>
            <a:picLocks noChangeAspect="1"/>
          </p:cNvPicPr>
          <p:nvPr/>
        </p:nvPicPr>
        <p:blipFill rotWithShape="1">
          <a:blip r:embed="rId4"/>
          <a:srcRect b="50088"/>
          <a:stretch/>
        </p:blipFill>
        <p:spPr>
          <a:xfrm>
            <a:off x="310904" y="1248361"/>
            <a:ext cx="563874" cy="864000"/>
          </a:xfrm>
          <a:prstGeom prst="rect">
            <a:avLst/>
          </a:prstGeom>
        </p:spPr>
      </p:pic>
      <p:sp>
        <p:nvSpPr>
          <p:cNvPr id="98" name="正方形/長方形 97">
            <a:extLst>
              <a:ext uri="{FF2B5EF4-FFF2-40B4-BE49-F238E27FC236}">
                <a16:creationId xmlns:a16="http://schemas.microsoft.com/office/drawing/2014/main" id="{A7B8FAA2-50F9-4763-B165-CDF20D7FAB8B}"/>
              </a:ext>
            </a:extLst>
          </p:cNvPr>
          <p:cNvSpPr/>
          <p:nvPr/>
        </p:nvSpPr>
        <p:spPr>
          <a:xfrm>
            <a:off x="903726" y="1265804"/>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99" name="正方形/長方形 98">
            <a:extLst>
              <a:ext uri="{FF2B5EF4-FFF2-40B4-BE49-F238E27FC236}">
                <a16:creationId xmlns:a16="http://schemas.microsoft.com/office/drawing/2014/main" id="{37EB52B3-84CF-40D9-9117-BDB6505B07B6}"/>
              </a:ext>
            </a:extLst>
          </p:cNvPr>
          <p:cNvSpPr/>
          <p:nvPr/>
        </p:nvSpPr>
        <p:spPr>
          <a:xfrm>
            <a:off x="1398778" y="2526499"/>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chemeClr val="accent2"/>
                </a:solidFill>
                <a:latin typeface="HGPｺﾞｼｯｸM" panose="020B0600000000000000" pitchFamily="50" charset="-128"/>
                <a:ea typeface="HGPｺﾞｼｯｸM" panose="020B0600000000000000" pitchFamily="50" charset="-128"/>
              </a:rPr>
              <a:t>避難誘導班</a:t>
            </a:r>
            <a:endParaRPr kumimoji="1" lang="en-US" altLang="ja-JP" sz="1200" dirty="0">
              <a:solidFill>
                <a:schemeClr val="accent2"/>
              </a:solidFill>
              <a:latin typeface="HGPｺﾞｼｯｸM" panose="020B0600000000000000" pitchFamily="50" charset="-128"/>
              <a:ea typeface="HGPｺﾞｼｯｸM" panose="020B0600000000000000" pitchFamily="50" charset="-128"/>
            </a:endParaRPr>
          </a:p>
        </p:txBody>
      </p:sp>
      <p:sp>
        <p:nvSpPr>
          <p:cNvPr id="100" name="正方形/長方形 99">
            <a:extLst>
              <a:ext uri="{FF2B5EF4-FFF2-40B4-BE49-F238E27FC236}">
                <a16:creationId xmlns:a16="http://schemas.microsoft.com/office/drawing/2014/main" id="{AD55011A-7196-4CB7-8A55-CFFB04A65831}"/>
              </a:ext>
            </a:extLst>
          </p:cNvPr>
          <p:cNvSpPr/>
          <p:nvPr/>
        </p:nvSpPr>
        <p:spPr>
          <a:xfrm>
            <a:off x="2330706" y="2526500"/>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pic>
        <p:nvPicPr>
          <p:cNvPr id="101" name="Picture 2" descr="青の作業着を着た人のイラスト（男性）">
            <a:extLst>
              <a:ext uri="{FF2B5EF4-FFF2-40B4-BE49-F238E27FC236}">
                <a16:creationId xmlns:a16="http://schemas.microsoft.com/office/drawing/2014/main" id="{98F26F16-3B1A-44E6-A0E0-79EDF764485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88"/>
          <a:stretch/>
        </p:blipFill>
        <p:spPr bwMode="auto">
          <a:xfrm>
            <a:off x="850892" y="2371686"/>
            <a:ext cx="563874" cy="864000"/>
          </a:xfrm>
          <a:prstGeom prst="rect">
            <a:avLst/>
          </a:prstGeom>
          <a:noFill/>
          <a:extLst>
            <a:ext uri="{909E8E84-426E-40DD-AFC4-6F175D3DCCD1}">
              <a14:hiddenFill xmlns:a14="http://schemas.microsoft.com/office/drawing/2010/main">
                <a:solidFill>
                  <a:srgbClr val="FFFFFF"/>
                </a:solidFill>
              </a14:hiddenFill>
            </a:ext>
          </a:extLst>
        </p:spPr>
      </p:pic>
      <p:sp>
        <p:nvSpPr>
          <p:cNvPr id="102" name="下矢印 191">
            <a:extLst>
              <a:ext uri="{FF2B5EF4-FFF2-40B4-BE49-F238E27FC236}">
                <a16:creationId xmlns:a16="http://schemas.microsoft.com/office/drawing/2014/main" id="{224B0FD7-5007-4278-83DB-7FC4774361B7}"/>
              </a:ext>
            </a:extLst>
          </p:cNvPr>
          <p:cNvSpPr/>
          <p:nvPr/>
        </p:nvSpPr>
        <p:spPr>
          <a:xfrm>
            <a:off x="353826" y="2145412"/>
            <a:ext cx="384000" cy="222667"/>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03" name="正方形/長方形 102">
            <a:extLst>
              <a:ext uri="{FF2B5EF4-FFF2-40B4-BE49-F238E27FC236}">
                <a16:creationId xmlns:a16="http://schemas.microsoft.com/office/drawing/2014/main" id="{C7662683-B92A-43AF-AB18-DA71427B0C68}"/>
              </a:ext>
            </a:extLst>
          </p:cNvPr>
          <p:cNvSpPr/>
          <p:nvPr/>
        </p:nvSpPr>
        <p:spPr>
          <a:xfrm>
            <a:off x="903726" y="1438974"/>
            <a:ext cx="3636000" cy="646331"/>
          </a:xfrm>
          <a:prstGeom prst="rect">
            <a:avLst/>
          </a:prstGeom>
          <a:noFill/>
        </p:spPr>
        <p:txBody>
          <a:bodyPr wrap="square" lIns="48000" rIns="48000">
            <a:spAutoFit/>
          </a:bodyPr>
          <a:lstStyle/>
          <a:p>
            <a:pPr marL="85725" indent="-85725">
              <a:buFont typeface="Arial" panose="020B0604020202020204" pitchFamily="34" charset="0"/>
              <a:buChar char="•"/>
            </a:pPr>
            <a:r>
              <a:rPr kumimoji="1" lang="ja-JP" altLang="en-US" sz="1200" dirty="0">
                <a:latin typeface="HGPｺﾞｼｯｸM" panose="020B0600000000000000" pitchFamily="50" charset="-128"/>
                <a:ea typeface="HGPｺﾞｼｯｸM" panose="020B0600000000000000" pitchFamily="50" charset="-128"/>
              </a:rPr>
              <a:t>避難誘導班・統括班に、保護者と確認した引き渡し情報（対象の利用者氏名、お迎えに来る方、引き渡し時間・場所等）を伝達する。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104" name="テキスト ボックス 103">
            <a:extLst>
              <a:ext uri="{FF2B5EF4-FFF2-40B4-BE49-F238E27FC236}">
                <a16:creationId xmlns:a16="http://schemas.microsoft.com/office/drawing/2014/main" id="{142574B5-7160-41FE-A1F8-6EA694779AD9}"/>
              </a:ext>
            </a:extLst>
          </p:cNvPr>
          <p:cNvSpPr txBox="1"/>
          <p:nvPr/>
        </p:nvSpPr>
        <p:spPr>
          <a:xfrm>
            <a:off x="4727300" y="722158"/>
            <a:ext cx="2088000" cy="1296000"/>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他班への引き渡し情報の伝達は、作成した</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をコピーして渡してもよい。</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なお、コピーする際は個人情報の保護に充分留意し、訓練終了後には適切な方法で処分すること。</a:t>
            </a:r>
          </a:p>
        </p:txBody>
      </p:sp>
      <p:sp>
        <p:nvSpPr>
          <p:cNvPr id="105" name="角丸四角形吹き出し 135">
            <a:extLst>
              <a:ext uri="{FF2B5EF4-FFF2-40B4-BE49-F238E27FC236}">
                <a16:creationId xmlns:a16="http://schemas.microsoft.com/office/drawing/2014/main" id="{67A4922C-44ED-4858-9618-4F45672B862C}"/>
              </a:ext>
            </a:extLst>
          </p:cNvPr>
          <p:cNvSpPr/>
          <p:nvPr/>
        </p:nvSpPr>
        <p:spPr>
          <a:xfrm>
            <a:off x="352294" y="3399357"/>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106" name="正方形/長方形 105">
            <a:extLst>
              <a:ext uri="{FF2B5EF4-FFF2-40B4-BE49-F238E27FC236}">
                <a16:creationId xmlns:a16="http://schemas.microsoft.com/office/drawing/2014/main" id="{1886F6A2-9298-4B9A-B0A2-48EDC4F97893}"/>
              </a:ext>
            </a:extLst>
          </p:cNvPr>
          <p:cNvSpPr/>
          <p:nvPr/>
        </p:nvSpPr>
        <p:spPr>
          <a:xfrm>
            <a:off x="1066839" y="5791120"/>
            <a:ext cx="3348000" cy="1015663"/>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引き渡し対象の利用者に、家に帰ることを伝える。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利用所の点呼を実施し、一覧表に記録する。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利用者の体調を確認し、一覧表に記録する。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利用者の服装や持ち物を確認する。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必要に応じて、着替えや持ち物の準備を手伝う。</a:t>
            </a:r>
          </a:p>
        </p:txBody>
      </p:sp>
      <p:sp>
        <p:nvSpPr>
          <p:cNvPr id="107" name="テキスト ボックス 106">
            <a:extLst>
              <a:ext uri="{FF2B5EF4-FFF2-40B4-BE49-F238E27FC236}">
                <a16:creationId xmlns:a16="http://schemas.microsoft.com/office/drawing/2014/main" id="{6CD5992D-AA0C-4839-9C08-3E42ADBCAF2B}"/>
              </a:ext>
            </a:extLst>
          </p:cNvPr>
          <p:cNvSpPr txBox="1"/>
          <p:nvPr/>
        </p:nvSpPr>
        <p:spPr>
          <a:xfrm>
            <a:off x="61003" y="4694781"/>
            <a:ext cx="4367079"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➏ 利用者の点呼・服装・持ち物を確認する。</a:t>
            </a:r>
          </a:p>
        </p:txBody>
      </p:sp>
      <p:pic>
        <p:nvPicPr>
          <p:cNvPr id="108" name="Picture 4" descr="オレンジの作業着を着た人のイラスト（女性）">
            <a:extLst>
              <a:ext uri="{FF2B5EF4-FFF2-40B4-BE49-F238E27FC236}">
                <a16:creationId xmlns:a16="http://schemas.microsoft.com/office/drawing/2014/main" id="{839AD5CE-8155-47D8-8998-34DC1E7D8F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88"/>
          <a:stretch/>
        </p:blipFill>
        <p:spPr bwMode="auto">
          <a:xfrm>
            <a:off x="302013" y="5602385"/>
            <a:ext cx="589445" cy="882612"/>
          </a:xfrm>
          <a:prstGeom prst="rect">
            <a:avLst/>
          </a:prstGeom>
          <a:noFill/>
          <a:extLst>
            <a:ext uri="{909E8E84-426E-40DD-AFC4-6F175D3DCCD1}">
              <a14:hiddenFill xmlns:a14="http://schemas.microsoft.com/office/drawing/2010/main">
                <a:solidFill>
                  <a:srgbClr val="FFFFFF"/>
                </a:solidFill>
              </a14:hiddenFill>
            </a:ext>
          </a:extLst>
        </p:spPr>
      </p:pic>
      <p:sp>
        <p:nvSpPr>
          <p:cNvPr id="109" name="正方形/長方形 108">
            <a:extLst>
              <a:ext uri="{FF2B5EF4-FFF2-40B4-BE49-F238E27FC236}">
                <a16:creationId xmlns:a16="http://schemas.microsoft.com/office/drawing/2014/main" id="{9F33A83E-1ABA-4007-B001-E830A5A0D828}"/>
              </a:ext>
            </a:extLst>
          </p:cNvPr>
          <p:cNvSpPr/>
          <p:nvPr/>
        </p:nvSpPr>
        <p:spPr>
          <a:xfrm>
            <a:off x="1015062" y="5584202"/>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chemeClr val="accent2"/>
                </a:solidFill>
                <a:latin typeface="HGPｺﾞｼｯｸM" panose="020B0600000000000000" pitchFamily="50" charset="-128"/>
                <a:ea typeface="HGPｺﾞｼｯｸM" panose="020B0600000000000000" pitchFamily="50" charset="-128"/>
              </a:rPr>
              <a:t>避難誘導班</a:t>
            </a:r>
            <a:endParaRPr kumimoji="1" lang="en-US" altLang="ja-JP" sz="1200" dirty="0">
              <a:solidFill>
                <a:schemeClr val="accent2"/>
              </a:solidFill>
              <a:latin typeface="HGPｺﾞｼｯｸM" panose="020B0600000000000000" pitchFamily="50" charset="-128"/>
              <a:ea typeface="HGPｺﾞｼｯｸM" panose="020B0600000000000000" pitchFamily="50" charset="-128"/>
            </a:endParaRPr>
          </a:p>
        </p:txBody>
      </p:sp>
      <p:sp>
        <p:nvSpPr>
          <p:cNvPr id="110" name="角丸四角形吹き出し 135">
            <a:extLst>
              <a:ext uri="{FF2B5EF4-FFF2-40B4-BE49-F238E27FC236}">
                <a16:creationId xmlns:a16="http://schemas.microsoft.com/office/drawing/2014/main" id="{FF29B71E-8657-4227-BFD4-84BCD27A21A6}"/>
              </a:ext>
            </a:extLst>
          </p:cNvPr>
          <p:cNvSpPr/>
          <p:nvPr/>
        </p:nvSpPr>
        <p:spPr>
          <a:xfrm>
            <a:off x="310904" y="6932739"/>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5" name="テキスト ボックス 4">
            <a:extLst>
              <a:ext uri="{FF2B5EF4-FFF2-40B4-BE49-F238E27FC236}">
                <a16:creationId xmlns:a16="http://schemas.microsoft.com/office/drawing/2014/main" id="{B638EDD4-3286-2648-F70F-18870D0317DC}"/>
              </a:ext>
            </a:extLst>
          </p:cNvPr>
          <p:cNvSpPr txBox="1"/>
          <p:nvPr/>
        </p:nvSpPr>
        <p:spPr>
          <a:xfrm>
            <a:off x="4748663" y="5000397"/>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点呼・体調の記録は、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sp>
        <p:nvSpPr>
          <p:cNvPr id="6" name="正方形/長方形 5">
            <a:extLst>
              <a:ext uri="{FF2B5EF4-FFF2-40B4-BE49-F238E27FC236}">
                <a16:creationId xmlns:a16="http://schemas.microsoft.com/office/drawing/2014/main" id="{D7A2DBA6-E0F3-3766-E688-7BC6D6D9BCD4}"/>
              </a:ext>
            </a:extLst>
          </p:cNvPr>
          <p:cNvSpPr/>
          <p:nvPr/>
        </p:nvSpPr>
        <p:spPr>
          <a:xfrm>
            <a:off x="1451341" y="2737004"/>
            <a:ext cx="2126519" cy="276999"/>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引き渡し情報を受信する。</a:t>
            </a:r>
          </a:p>
        </p:txBody>
      </p:sp>
      <p:sp>
        <p:nvSpPr>
          <p:cNvPr id="4" name="テキスト ボックス 3">
            <a:extLst>
              <a:ext uri="{FF2B5EF4-FFF2-40B4-BE49-F238E27FC236}">
                <a16:creationId xmlns:a16="http://schemas.microsoft.com/office/drawing/2014/main" id="{823150A3-1AE1-E7B8-A1ED-DB65CDB3C4B3}"/>
              </a:ext>
            </a:extLst>
          </p:cNvPr>
          <p:cNvSpPr txBox="1"/>
          <p:nvPr/>
        </p:nvSpPr>
        <p:spPr>
          <a:xfrm>
            <a:off x="193162" y="626462"/>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BB0C0C51-87B2-5FC6-1E49-55021E2AC671}"/>
              </a:ext>
            </a:extLst>
          </p:cNvPr>
          <p:cNvSpPr txBox="1"/>
          <p:nvPr/>
        </p:nvSpPr>
        <p:spPr>
          <a:xfrm>
            <a:off x="193162" y="4987483"/>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58774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矢印: 下 51">
            <a:extLst>
              <a:ext uri="{FF2B5EF4-FFF2-40B4-BE49-F238E27FC236}">
                <a16:creationId xmlns:a16="http://schemas.microsoft.com/office/drawing/2014/main" id="{327C44DF-AD2B-43FA-92EE-F356968C90C7}"/>
              </a:ext>
            </a:extLst>
          </p:cNvPr>
          <p:cNvSpPr/>
          <p:nvPr/>
        </p:nvSpPr>
        <p:spPr>
          <a:xfrm>
            <a:off x="24427" y="130374"/>
            <a:ext cx="252000" cy="7776000"/>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テキスト ボックス 137">
            <a:extLst>
              <a:ext uri="{FF2B5EF4-FFF2-40B4-BE49-F238E27FC236}">
                <a16:creationId xmlns:a16="http://schemas.microsoft.com/office/drawing/2014/main" id="{9C9B199D-A3B5-4811-99AD-841FA958F6B7}"/>
              </a:ext>
            </a:extLst>
          </p:cNvPr>
          <p:cNvSpPr txBox="1"/>
          <p:nvPr/>
        </p:nvSpPr>
        <p:spPr>
          <a:xfrm>
            <a:off x="48811" y="298052"/>
            <a:ext cx="4677900" cy="584775"/>
          </a:xfrm>
          <a:prstGeom prst="rect">
            <a:avLst/>
          </a:prstGeom>
          <a:noFill/>
        </p:spPr>
        <p:txBody>
          <a:bodyPr wrap="square" rtlCol="0">
            <a:spAutoFit/>
          </a:bodyPr>
          <a:lstStyle/>
          <a:p>
            <a:pPr marL="715337" indent="-715337"/>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➐ 引き渡し時間までに利用者を引き渡し場所に誘導する。</a:t>
            </a:r>
          </a:p>
        </p:txBody>
      </p:sp>
      <p:sp>
        <p:nvSpPr>
          <p:cNvPr id="139" name="正方形/長方形 138"/>
          <p:cNvSpPr/>
          <p:nvPr/>
        </p:nvSpPr>
        <p:spPr>
          <a:xfrm>
            <a:off x="865909" y="1440611"/>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chemeClr val="accent2"/>
                </a:solidFill>
                <a:latin typeface="HGPｺﾞｼｯｸM" panose="020B0600000000000000" pitchFamily="50" charset="-128"/>
                <a:ea typeface="HGPｺﾞｼｯｸM" panose="020B0600000000000000" pitchFamily="50" charset="-128"/>
              </a:rPr>
              <a:t>避難誘導班</a:t>
            </a:r>
            <a:endParaRPr kumimoji="1" lang="en-US" altLang="ja-JP" sz="1200" dirty="0">
              <a:solidFill>
                <a:schemeClr val="accent2"/>
              </a:solidFill>
              <a:latin typeface="HGPｺﾞｼｯｸM" panose="020B0600000000000000" pitchFamily="50" charset="-128"/>
              <a:ea typeface="HGPｺﾞｼｯｸM" panose="020B0600000000000000" pitchFamily="50" charset="-128"/>
            </a:endParaRPr>
          </a:p>
        </p:txBody>
      </p:sp>
      <p:sp>
        <p:nvSpPr>
          <p:cNvPr id="140" name="正方形/長方形 139"/>
          <p:cNvSpPr/>
          <p:nvPr/>
        </p:nvSpPr>
        <p:spPr>
          <a:xfrm>
            <a:off x="813075" y="1624777"/>
            <a:ext cx="1942966" cy="1569660"/>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引き渡し時間が近づいてきたら、利用者に声をかけ、引き渡し場所（　　　　　　　　　　）に誘導する。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利用者の体調を確認し、一覧表に記録する。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Arial" panose="020B0604020202020204" pitchFamily="34" charset="0"/>
              <a:buChar char="•"/>
            </a:pPr>
            <a:endParaRPr kumimoji="1" lang="ja-JP" altLang="en-US" sz="1200" dirty="0">
              <a:latin typeface="HGPｺﾞｼｯｸM" panose="020B0600000000000000" pitchFamily="50" charset="-128"/>
              <a:ea typeface="HGPｺﾞｼｯｸM" panose="020B0600000000000000" pitchFamily="50" charset="-128"/>
            </a:endParaRPr>
          </a:p>
        </p:txBody>
      </p:sp>
      <p:pic>
        <p:nvPicPr>
          <p:cNvPr id="145" name="Picture 4" descr="オレンジの作業着を着た人のイラスト（女性）"/>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88"/>
          <a:stretch/>
        </p:blipFill>
        <p:spPr bwMode="auto">
          <a:xfrm>
            <a:off x="267611" y="1419558"/>
            <a:ext cx="565759" cy="864000"/>
          </a:xfrm>
          <a:prstGeom prst="rect">
            <a:avLst/>
          </a:prstGeom>
          <a:noFill/>
          <a:extLst>
            <a:ext uri="{909E8E84-426E-40DD-AFC4-6F175D3DCCD1}">
              <a14:hiddenFill xmlns:a14="http://schemas.microsoft.com/office/drawing/2010/main">
                <a:solidFill>
                  <a:srgbClr val="FFFFFF"/>
                </a:solidFill>
              </a14:hiddenFill>
            </a:ext>
          </a:extLst>
        </p:spPr>
      </p:pic>
      <p:sp>
        <p:nvSpPr>
          <p:cNvPr id="59" name="正方形/長方形 58"/>
          <p:cNvSpPr/>
          <p:nvPr/>
        </p:nvSpPr>
        <p:spPr>
          <a:xfrm>
            <a:off x="3459562" y="1435014"/>
            <a:ext cx="849876"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利用者</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60" name="Picture 2" des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5730" y="1468273"/>
            <a:ext cx="759048" cy="780186"/>
          </a:xfrm>
          <a:prstGeom prst="rect">
            <a:avLst/>
          </a:prstGeom>
          <a:noFill/>
          <a:extLst>
            <a:ext uri="{909E8E84-426E-40DD-AFC4-6F175D3DCCD1}">
              <a14:hiddenFill xmlns:a14="http://schemas.microsoft.com/office/drawing/2010/main">
                <a:solidFill>
                  <a:srgbClr val="FFFFFF"/>
                </a:solidFill>
              </a14:hiddenFill>
            </a:ext>
          </a:extLst>
        </p:spPr>
      </p:pic>
      <p:sp>
        <p:nvSpPr>
          <p:cNvPr id="61" name="正方形/長方形 60"/>
          <p:cNvSpPr/>
          <p:nvPr/>
        </p:nvSpPr>
        <p:spPr>
          <a:xfrm>
            <a:off x="3501840" y="1691139"/>
            <a:ext cx="1102866" cy="646331"/>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避難誘導班に従い、引き渡し場所に移動する。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130" name="テキスト ボックス 129">
            <a:extLst>
              <a:ext uri="{FF2B5EF4-FFF2-40B4-BE49-F238E27FC236}">
                <a16:creationId xmlns:a16="http://schemas.microsoft.com/office/drawing/2014/main" id="{9C9B199D-A3B5-4811-99AD-841FA958F6B7}"/>
              </a:ext>
            </a:extLst>
          </p:cNvPr>
          <p:cNvSpPr txBox="1"/>
          <p:nvPr/>
        </p:nvSpPr>
        <p:spPr>
          <a:xfrm>
            <a:off x="0" y="-6111"/>
            <a:ext cx="6858000" cy="289441"/>
          </a:xfrm>
          <a:prstGeom prst="round2DiagRect">
            <a:avLst/>
          </a:prstGeom>
          <a:solidFill>
            <a:schemeClr val="accent2">
              <a:lumMod val="20000"/>
              <a:lumOff val="80000"/>
            </a:schemeClr>
          </a:solidFill>
        </p:spPr>
        <p:txBody>
          <a:bodyPr wrap="square" rtlCol="0">
            <a:spAutoFit/>
          </a:bodyPr>
          <a:lstStyle/>
          <a:p>
            <a:r>
              <a:rPr kumimoji="1" lang="en-US" altLang="ja-JP" sz="1100" dirty="0">
                <a:latin typeface="HGPｺﾞｼｯｸE" panose="020B0900000000000000" pitchFamily="50" charset="-128"/>
                <a:ea typeface="HGPｺﾞｼｯｸE" panose="020B0900000000000000" pitchFamily="50" charset="-128"/>
              </a:rPr>
              <a:t>【3】</a:t>
            </a:r>
            <a:r>
              <a:rPr kumimoji="1" lang="ja-JP" altLang="en-US" sz="1100" dirty="0">
                <a:latin typeface="HGPｺﾞｼｯｸE" panose="020B0900000000000000" pitchFamily="50" charset="-128"/>
                <a:ea typeface="HGPｺﾞｼｯｸE" panose="020B0900000000000000" pitchFamily="50" charset="-128"/>
              </a:rPr>
              <a:t>引き渡し</a:t>
            </a:r>
            <a:r>
              <a:rPr kumimoji="1" lang="zh-TW" altLang="en-US" sz="1100" dirty="0">
                <a:latin typeface="HGPｺﾞｼｯｸE" panose="020B0900000000000000" pitchFamily="50" charset="-128"/>
                <a:ea typeface="HGPｺﾞｼｯｸE" panose="020B0900000000000000" pitchFamily="50" charset="-128"/>
              </a:rPr>
              <a:t>訓練</a:t>
            </a:r>
            <a:r>
              <a:rPr kumimoji="1" lang="ja-JP" altLang="en-US" sz="1100" dirty="0">
                <a:latin typeface="HGPｺﾞｼｯｸE" panose="020B0900000000000000" pitchFamily="50" charset="-128"/>
                <a:ea typeface="HGPｺﾞｼｯｸE" panose="020B0900000000000000" pitchFamily="50" charset="-128"/>
              </a:rPr>
              <a:t>のシナリオ</a:t>
            </a:r>
          </a:p>
        </p:txBody>
      </p:sp>
      <p:cxnSp>
        <p:nvCxnSpPr>
          <p:cNvPr id="36" name="直線コネクタ 35">
            <a:extLst>
              <a:ext uri="{FF2B5EF4-FFF2-40B4-BE49-F238E27FC236}">
                <a16:creationId xmlns:a16="http://schemas.microsoft.com/office/drawing/2014/main" id="{FA1A3FE7-6002-4B4D-989C-9C245628E34C}"/>
              </a:ext>
            </a:extLst>
          </p:cNvPr>
          <p:cNvCxnSpPr>
            <a:cxnSpLocks/>
          </p:cNvCxnSpPr>
          <p:nvPr/>
        </p:nvCxnSpPr>
        <p:spPr>
          <a:xfrm>
            <a:off x="4691152" y="447254"/>
            <a:ext cx="0" cy="7416000"/>
          </a:xfrm>
          <a:prstGeom prst="line">
            <a:avLst/>
          </a:prstGeom>
          <a:ln w="28575">
            <a:solidFill>
              <a:schemeClr val="accent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124D424C-C53E-423F-84DF-8BAF61F243FB}"/>
              </a:ext>
            </a:extLst>
          </p:cNvPr>
          <p:cNvSpPr txBox="1"/>
          <p:nvPr/>
        </p:nvSpPr>
        <p:spPr>
          <a:xfrm>
            <a:off x="4702952" y="446160"/>
            <a:ext cx="2160000" cy="252000"/>
          </a:xfrm>
          <a:prstGeom prst="rect">
            <a:avLst/>
          </a:prstGeom>
          <a:solidFill>
            <a:schemeClr val="accent2">
              <a:lumMod val="20000"/>
              <a:lumOff val="80000"/>
            </a:schemeClr>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sp>
        <p:nvSpPr>
          <p:cNvPr id="39" name="テキスト ボックス 38">
            <a:extLst>
              <a:ext uri="{FF2B5EF4-FFF2-40B4-BE49-F238E27FC236}">
                <a16:creationId xmlns:a16="http://schemas.microsoft.com/office/drawing/2014/main" id="{B5374AC1-01F1-4E74-816E-BB6CDB428CD3}"/>
              </a:ext>
            </a:extLst>
          </p:cNvPr>
          <p:cNvSpPr txBox="1"/>
          <p:nvPr/>
        </p:nvSpPr>
        <p:spPr>
          <a:xfrm>
            <a:off x="4753883" y="5457275"/>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引き渡し完了時間の記録は、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sp>
        <p:nvSpPr>
          <p:cNvPr id="47" name="正方形/長方形 46">
            <a:extLst>
              <a:ext uri="{FF2B5EF4-FFF2-40B4-BE49-F238E27FC236}">
                <a16:creationId xmlns:a16="http://schemas.microsoft.com/office/drawing/2014/main" id="{AE4E2234-BB26-46F6-9E28-17F86D979CE2}"/>
              </a:ext>
            </a:extLst>
          </p:cNvPr>
          <p:cNvSpPr/>
          <p:nvPr/>
        </p:nvSpPr>
        <p:spPr>
          <a:xfrm>
            <a:off x="882888" y="4965414"/>
            <a:ext cx="876781" cy="184665"/>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48" name="正方形/長方形 47">
            <a:extLst>
              <a:ext uri="{FF2B5EF4-FFF2-40B4-BE49-F238E27FC236}">
                <a16:creationId xmlns:a16="http://schemas.microsoft.com/office/drawing/2014/main" id="{64C8BA73-2DB8-4FA7-8227-A622E6937746}"/>
              </a:ext>
            </a:extLst>
          </p:cNvPr>
          <p:cNvSpPr/>
          <p:nvPr/>
        </p:nvSpPr>
        <p:spPr>
          <a:xfrm>
            <a:off x="860434" y="5222178"/>
            <a:ext cx="2276585" cy="1015663"/>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利用所の点呼を実施し、一覧表に記録する。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避難誘導班が保護者に引き渡したのを確認したら、引き渡し完了時間を記録する。</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49" name="Picture 2" descr="青の作業着を着た人のイラスト（男性）">
            <a:extLst>
              <a:ext uri="{FF2B5EF4-FFF2-40B4-BE49-F238E27FC236}">
                <a16:creationId xmlns:a16="http://schemas.microsoft.com/office/drawing/2014/main" id="{7744E7BB-A58E-4CB2-A0D8-48AE8DB845C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88"/>
          <a:stretch/>
        </p:blipFill>
        <p:spPr bwMode="auto">
          <a:xfrm>
            <a:off x="283920" y="5108862"/>
            <a:ext cx="596471" cy="8640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4" descr="通院介助をする人のイラスト（男性）">
            <a:extLst>
              <a:ext uri="{FF2B5EF4-FFF2-40B4-BE49-F238E27FC236}">
                <a16:creationId xmlns:a16="http://schemas.microsoft.com/office/drawing/2014/main" id="{99B9C9BE-A04B-4C62-B528-8D3375179F1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76917" y="5541326"/>
            <a:ext cx="570879" cy="68688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バンに乗る人達のイラスト">
            <a:extLst>
              <a:ext uri="{FF2B5EF4-FFF2-40B4-BE49-F238E27FC236}">
                <a16:creationId xmlns:a16="http://schemas.microsoft.com/office/drawing/2014/main" id="{D6552D3C-8D09-4DE2-A323-923BDD6B536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283310" y="5571789"/>
            <a:ext cx="788918" cy="733695"/>
          </a:xfrm>
          <a:prstGeom prst="rect">
            <a:avLst/>
          </a:prstGeom>
          <a:noFill/>
          <a:extLst>
            <a:ext uri="{909E8E84-426E-40DD-AFC4-6F175D3DCCD1}">
              <a14:hiddenFill xmlns:a14="http://schemas.microsoft.com/office/drawing/2010/main">
                <a:solidFill>
                  <a:srgbClr val="FFFFFF"/>
                </a:solidFill>
              </a14:hiddenFill>
            </a:ext>
          </a:extLst>
        </p:spPr>
      </p:pic>
      <p:sp>
        <p:nvSpPr>
          <p:cNvPr id="46" name="テキスト ボックス 45">
            <a:extLst>
              <a:ext uri="{FF2B5EF4-FFF2-40B4-BE49-F238E27FC236}">
                <a16:creationId xmlns:a16="http://schemas.microsoft.com/office/drawing/2014/main" id="{1391112E-79ED-4C69-99FC-962ABBF92A69}"/>
              </a:ext>
            </a:extLst>
          </p:cNvPr>
          <p:cNvSpPr txBox="1"/>
          <p:nvPr/>
        </p:nvSpPr>
        <p:spPr>
          <a:xfrm>
            <a:off x="73195" y="4249253"/>
            <a:ext cx="4704404"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❽ 保護者への引き渡しを確認する。</a:t>
            </a:r>
          </a:p>
        </p:txBody>
      </p:sp>
      <p:sp>
        <p:nvSpPr>
          <p:cNvPr id="55" name="テキスト ボックス 54">
            <a:extLst>
              <a:ext uri="{FF2B5EF4-FFF2-40B4-BE49-F238E27FC236}">
                <a16:creationId xmlns:a16="http://schemas.microsoft.com/office/drawing/2014/main" id="{9B2DD0DD-FEB1-418C-A80B-22DC0844772A}"/>
              </a:ext>
            </a:extLst>
          </p:cNvPr>
          <p:cNvSpPr txBox="1"/>
          <p:nvPr/>
        </p:nvSpPr>
        <p:spPr>
          <a:xfrm>
            <a:off x="244220" y="8102110"/>
            <a:ext cx="2772000" cy="252000"/>
          </a:xfrm>
          <a:prstGeom prst="round2DiagRect">
            <a:avLst/>
          </a:prstGeom>
          <a:solidFill>
            <a:srgbClr val="FFCCFF"/>
          </a:solidFill>
        </p:spPr>
        <p:txBody>
          <a:bodyPr wrap="square" lIns="0" tIns="0" rIns="0" bIns="0" rtlCol="0">
            <a:noAutofit/>
          </a:bodyPr>
          <a:lstStyle/>
          <a:p>
            <a:r>
              <a:rPr kumimoji="1" lang="en-US" altLang="ja-JP" sz="1400" dirty="0">
                <a:latin typeface="HGPｺﾞｼｯｸE" panose="020B0900000000000000" pitchFamily="50" charset="-128"/>
                <a:ea typeface="HGPｺﾞｼｯｸE" panose="020B0900000000000000" pitchFamily="50" charset="-128"/>
              </a:rPr>
              <a:t>【4-1】</a:t>
            </a:r>
            <a:r>
              <a:rPr kumimoji="1" lang="zh-TW" altLang="en-US" sz="1400" dirty="0">
                <a:latin typeface="HGPｺﾞｼｯｸE" panose="020B0900000000000000" pitchFamily="50" charset="-128"/>
                <a:ea typeface="HGPｺﾞｼｯｸE" panose="020B0900000000000000" pitchFamily="50" charset="-128"/>
              </a:rPr>
              <a:t>屋内安全確保</a:t>
            </a:r>
            <a:r>
              <a:rPr kumimoji="1" lang="en-US" altLang="ja-JP" sz="1400" dirty="0">
                <a:latin typeface="HGPｺﾞｼｯｸE" panose="020B0900000000000000" pitchFamily="50" charset="-128"/>
                <a:ea typeface="HGPｺﾞｼｯｸE" panose="020B0900000000000000" pitchFamily="50" charset="-128"/>
              </a:rPr>
              <a:t>(</a:t>
            </a:r>
            <a:r>
              <a:rPr kumimoji="1" lang="zh-TW" altLang="en-US" sz="1400" dirty="0">
                <a:latin typeface="HGPｺﾞｼｯｸE" panose="020B0900000000000000" pitchFamily="50" charset="-128"/>
                <a:ea typeface="HGPｺﾞｼｯｸE" panose="020B0900000000000000" pitchFamily="50" charset="-128"/>
              </a:rPr>
              <a:t>垂直避難</a:t>
            </a:r>
            <a:r>
              <a:rPr kumimoji="1" lang="en-US" altLang="ja-JP" sz="1400" dirty="0">
                <a:latin typeface="HGPｺﾞｼｯｸE" panose="020B0900000000000000" pitchFamily="50" charset="-128"/>
                <a:ea typeface="HGPｺﾞｼｯｸE" panose="020B0900000000000000" pitchFamily="50" charset="-128"/>
              </a:rPr>
              <a:t>)</a:t>
            </a:r>
            <a:r>
              <a:rPr kumimoji="1" lang="ja-JP" altLang="en-US" sz="1400" dirty="0">
                <a:latin typeface="HGPｺﾞｼｯｸE" panose="020B0900000000000000" pitchFamily="50" charset="-128"/>
                <a:ea typeface="HGPｺﾞｼｯｸE" panose="020B0900000000000000" pitchFamily="50" charset="-128"/>
              </a:rPr>
              <a:t>訓練</a:t>
            </a:r>
          </a:p>
        </p:txBody>
      </p:sp>
      <p:sp>
        <p:nvSpPr>
          <p:cNvPr id="56" name="テキスト ボックス 55">
            <a:extLst>
              <a:ext uri="{FF2B5EF4-FFF2-40B4-BE49-F238E27FC236}">
                <a16:creationId xmlns:a16="http://schemas.microsoft.com/office/drawing/2014/main" id="{ADDFD464-2CC5-4ADA-BF9B-246B45F09793}"/>
              </a:ext>
            </a:extLst>
          </p:cNvPr>
          <p:cNvSpPr txBox="1"/>
          <p:nvPr/>
        </p:nvSpPr>
        <p:spPr>
          <a:xfrm>
            <a:off x="3759008" y="8102110"/>
            <a:ext cx="2700000" cy="252000"/>
          </a:xfrm>
          <a:prstGeom prst="round2DiagRect">
            <a:avLst/>
          </a:prstGeom>
          <a:solidFill>
            <a:srgbClr val="CC99FF"/>
          </a:solidFill>
        </p:spPr>
        <p:txBody>
          <a:bodyPr wrap="square" lIns="0" tIns="0" rIns="0" bIns="0" rtlCol="0">
            <a:noAutofit/>
          </a:bodyPr>
          <a:lstStyle/>
          <a:p>
            <a:r>
              <a:rPr kumimoji="1" lang="en-US" altLang="ja-JP" sz="1400" dirty="0">
                <a:latin typeface="HGPｺﾞｼｯｸE" panose="020B0900000000000000" pitchFamily="50" charset="-128"/>
                <a:ea typeface="HGPｺﾞｼｯｸE" panose="020B0900000000000000" pitchFamily="50" charset="-128"/>
              </a:rPr>
              <a:t>【4-2】</a:t>
            </a:r>
            <a:r>
              <a:rPr kumimoji="1" lang="ja-JP" altLang="en-US" sz="1400" dirty="0">
                <a:latin typeface="HGPｺﾞｼｯｸE" panose="020B0900000000000000" pitchFamily="50" charset="-128"/>
                <a:ea typeface="HGPｺﾞｼｯｸE" panose="020B0900000000000000" pitchFamily="50" charset="-128"/>
              </a:rPr>
              <a:t>立ち退き避難</a:t>
            </a:r>
            <a:r>
              <a:rPr kumimoji="1" lang="en-US" altLang="ja-JP" sz="1400" dirty="0">
                <a:latin typeface="HGPｺﾞｼｯｸE" panose="020B0900000000000000" pitchFamily="50" charset="-128"/>
                <a:ea typeface="HGPｺﾞｼｯｸE" panose="020B0900000000000000" pitchFamily="50" charset="-128"/>
              </a:rPr>
              <a:t>(</a:t>
            </a:r>
            <a:r>
              <a:rPr kumimoji="1" lang="zh-TW" altLang="en-US" sz="1400" dirty="0">
                <a:latin typeface="HGPｺﾞｼｯｸE" panose="020B0900000000000000" pitchFamily="50" charset="-128"/>
                <a:ea typeface="HGPｺﾞｼｯｸE" panose="020B0900000000000000" pitchFamily="50" charset="-128"/>
              </a:rPr>
              <a:t>水平避難</a:t>
            </a:r>
            <a:r>
              <a:rPr kumimoji="1" lang="en-US" altLang="ja-JP" sz="1400" dirty="0">
                <a:latin typeface="HGPｺﾞｼｯｸE" panose="020B0900000000000000" pitchFamily="50" charset="-128"/>
                <a:ea typeface="HGPｺﾞｼｯｸE" panose="020B0900000000000000" pitchFamily="50" charset="-128"/>
              </a:rPr>
              <a:t>)</a:t>
            </a:r>
            <a:r>
              <a:rPr kumimoji="1" lang="zh-TW" altLang="en-US" sz="1400" dirty="0">
                <a:latin typeface="HGPｺﾞｼｯｸE" panose="020B0900000000000000" pitchFamily="50" charset="-128"/>
                <a:ea typeface="HGPｺﾞｼｯｸE" panose="020B0900000000000000" pitchFamily="50" charset="-128"/>
              </a:rPr>
              <a:t>訓練</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67" name="テキスト ボックス 66">
            <a:extLst>
              <a:ext uri="{FF2B5EF4-FFF2-40B4-BE49-F238E27FC236}">
                <a16:creationId xmlns:a16="http://schemas.microsoft.com/office/drawing/2014/main" id="{44B99102-72FF-4FAF-B80C-E20EC27FC357}"/>
              </a:ext>
            </a:extLst>
          </p:cNvPr>
          <p:cNvSpPr txBox="1"/>
          <p:nvPr/>
        </p:nvSpPr>
        <p:spPr>
          <a:xfrm>
            <a:off x="3009109" y="8074222"/>
            <a:ext cx="747699" cy="307777"/>
          </a:xfrm>
          <a:prstGeom prst="rect">
            <a:avLst/>
          </a:prstGeom>
          <a:noFill/>
        </p:spPr>
        <p:txBody>
          <a:bodyPr wrap="square" rtlCol="0">
            <a:spAutoFit/>
          </a:bodyPr>
          <a:lstStyle/>
          <a:p>
            <a:pPr algn="ctr"/>
            <a:r>
              <a:rPr kumimoji="1" lang="ja-JP" altLang="en-US" sz="1400" dirty="0">
                <a:latin typeface="HGPｺﾞｼｯｸE" panose="020B0900000000000000" pitchFamily="50" charset="-128"/>
                <a:ea typeface="HGPｺﾞｼｯｸE" panose="020B0900000000000000" pitchFamily="50" charset="-128"/>
              </a:rPr>
              <a:t>もしくは</a:t>
            </a:r>
          </a:p>
        </p:txBody>
      </p:sp>
      <p:sp>
        <p:nvSpPr>
          <p:cNvPr id="68" name="テキスト ボックス 67">
            <a:extLst>
              <a:ext uri="{FF2B5EF4-FFF2-40B4-BE49-F238E27FC236}">
                <a16:creationId xmlns:a16="http://schemas.microsoft.com/office/drawing/2014/main" id="{BD59BC1A-5465-4331-B801-C1B6EAA63462}"/>
              </a:ext>
            </a:extLst>
          </p:cNvPr>
          <p:cNvSpPr txBox="1"/>
          <p:nvPr/>
        </p:nvSpPr>
        <p:spPr>
          <a:xfrm>
            <a:off x="6416507" y="8074222"/>
            <a:ext cx="471517" cy="307777"/>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へ</a:t>
            </a:r>
          </a:p>
        </p:txBody>
      </p:sp>
      <p:sp>
        <p:nvSpPr>
          <p:cNvPr id="69" name="テキスト ボックス 68">
            <a:extLst>
              <a:ext uri="{FF2B5EF4-FFF2-40B4-BE49-F238E27FC236}">
                <a16:creationId xmlns:a16="http://schemas.microsoft.com/office/drawing/2014/main" id="{5F49E762-2480-4D0C-825B-A6DF6DA1309D}"/>
              </a:ext>
            </a:extLst>
          </p:cNvPr>
          <p:cNvSpPr txBox="1"/>
          <p:nvPr/>
        </p:nvSpPr>
        <p:spPr>
          <a:xfrm>
            <a:off x="161549" y="7816968"/>
            <a:ext cx="3022768" cy="307777"/>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＞＞＞つづいて、</a:t>
            </a:r>
          </a:p>
        </p:txBody>
      </p:sp>
      <p:grpSp>
        <p:nvGrpSpPr>
          <p:cNvPr id="62" name="グループ化 61">
            <a:extLst>
              <a:ext uri="{FF2B5EF4-FFF2-40B4-BE49-F238E27FC236}">
                <a16:creationId xmlns:a16="http://schemas.microsoft.com/office/drawing/2014/main" id="{9F4D94CA-6785-40A5-8784-5DD5FFF21994}"/>
              </a:ext>
            </a:extLst>
          </p:cNvPr>
          <p:cNvGrpSpPr/>
          <p:nvPr/>
        </p:nvGrpSpPr>
        <p:grpSpPr>
          <a:xfrm>
            <a:off x="137122" y="8359364"/>
            <a:ext cx="4133694" cy="307777"/>
            <a:chOff x="2536500" y="3076442"/>
            <a:chExt cx="4133694" cy="307777"/>
          </a:xfrm>
        </p:grpSpPr>
        <p:sp>
          <p:nvSpPr>
            <p:cNvPr id="63" name="テキスト ボックス 62">
              <a:extLst>
                <a:ext uri="{FF2B5EF4-FFF2-40B4-BE49-F238E27FC236}">
                  <a16:creationId xmlns:a16="http://schemas.microsoft.com/office/drawing/2014/main" id="{698015C6-2EF4-4032-A79C-AAABF91D9D08}"/>
                </a:ext>
              </a:extLst>
            </p:cNvPr>
            <p:cNvSpPr txBox="1"/>
            <p:nvPr/>
          </p:nvSpPr>
          <p:spPr>
            <a:xfrm>
              <a:off x="2536500" y="3076442"/>
              <a:ext cx="4133694" cy="307777"/>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＞＞＞訓練終了の場合、　　　　　　　　　　　　　　 へ</a:t>
              </a:r>
              <a:endParaRPr kumimoji="1" lang="en-US" altLang="ja-JP" sz="1400" dirty="0">
                <a:latin typeface="HGPｺﾞｼｯｸE" panose="020B0900000000000000" pitchFamily="50" charset="-128"/>
                <a:ea typeface="HGPｺﾞｼｯｸE" panose="020B0900000000000000" pitchFamily="50" charset="-128"/>
              </a:endParaRPr>
            </a:p>
          </p:txBody>
        </p:sp>
        <p:sp>
          <p:nvSpPr>
            <p:cNvPr id="64" name="テキスト ボックス 63">
              <a:extLst>
                <a:ext uri="{FF2B5EF4-FFF2-40B4-BE49-F238E27FC236}">
                  <a16:creationId xmlns:a16="http://schemas.microsoft.com/office/drawing/2014/main" id="{D182C8B0-3CD4-4BBA-91C9-B9CB47AFF042}"/>
                </a:ext>
              </a:extLst>
            </p:cNvPr>
            <p:cNvSpPr txBox="1"/>
            <p:nvPr/>
          </p:nvSpPr>
          <p:spPr>
            <a:xfrm>
              <a:off x="4551618" y="3100316"/>
              <a:ext cx="1656000" cy="252000"/>
            </a:xfrm>
            <a:prstGeom prst="round2DiagRect">
              <a:avLst/>
            </a:prstGeom>
            <a:solidFill>
              <a:schemeClr val="bg1">
                <a:lumMod val="85000"/>
              </a:schemeClr>
            </a:solidFill>
          </p:spPr>
          <p:txBody>
            <a:bodyPr wrap="square" lIns="0" tIns="0" rIns="0" bIns="0" rtlCol="0">
              <a:noAutofit/>
            </a:bodyPr>
            <a:lstStyle/>
            <a:p>
              <a:r>
                <a:rPr kumimoji="1" lang="en-US" altLang="ja-JP" sz="1400" dirty="0">
                  <a:latin typeface="HGPｺﾞｼｯｸE" panose="020B0900000000000000" pitchFamily="50" charset="-128"/>
                  <a:ea typeface="HGPｺﾞｼｯｸE" panose="020B0900000000000000" pitchFamily="50" charset="-128"/>
                </a:rPr>
                <a:t>【5】</a:t>
              </a:r>
              <a:r>
                <a:rPr kumimoji="1" lang="ja-JP" altLang="en-US" sz="1400" dirty="0">
                  <a:latin typeface="HGPｺﾞｼｯｸE" panose="020B0900000000000000" pitchFamily="50" charset="-128"/>
                  <a:ea typeface="HGPｺﾞｼｯｸE" panose="020B0900000000000000" pitchFamily="50" charset="-128"/>
                </a:rPr>
                <a:t>訓練後の振り返り</a:t>
              </a:r>
            </a:p>
          </p:txBody>
        </p:sp>
      </p:grpSp>
      <p:sp>
        <p:nvSpPr>
          <p:cNvPr id="44" name="角丸四角形吹き出し 135">
            <a:extLst>
              <a:ext uri="{FF2B5EF4-FFF2-40B4-BE49-F238E27FC236}">
                <a16:creationId xmlns:a16="http://schemas.microsoft.com/office/drawing/2014/main" id="{CB03F942-A64A-4466-84B8-E8F4288F9453}"/>
              </a:ext>
            </a:extLst>
          </p:cNvPr>
          <p:cNvSpPr/>
          <p:nvPr/>
        </p:nvSpPr>
        <p:spPr>
          <a:xfrm>
            <a:off x="267611" y="3076322"/>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45" name="角丸四角形吹き出し 135">
            <a:extLst>
              <a:ext uri="{FF2B5EF4-FFF2-40B4-BE49-F238E27FC236}">
                <a16:creationId xmlns:a16="http://schemas.microsoft.com/office/drawing/2014/main" id="{8A80CBDF-DE15-461B-AA19-1E1AEC4839C2}"/>
              </a:ext>
            </a:extLst>
          </p:cNvPr>
          <p:cNvSpPr/>
          <p:nvPr/>
        </p:nvSpPr>
        <p:spPr>
          <a:xfrm>
            <a:off x="267611" y="6347439"/>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6" name="テキスト ボックス 5">
            <a:extLst>
              <a:ext uri="{FF2B5EF4-FFF2-40B4-BE49-F238E27FC236}">
                <a16:creationId xmlns:a16="http://schemas.microsoft.com/office/drawing/2014/main" id="{3E2A8515-CF17-0A5E-BAAC-A2CB7FDF654B}"/>
              </a:ext>
            </a:extLst>
          </p:cNvPr>
          <p:cNvSpPr txBox="1"/>
          <p:nvPr/>
        </p:nvSpPr>
        <p:spPr>
          <a:xfrm>
            <a:off x="4741023" y="1886766"/>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点呼・体調の記録は、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sp>
        <p:nvSpPr>
          <p:cNvPr id="8" name="テキスト ボックス 7">
            <a:extLst>
              <a:ext uri="{FF2B5EF4-FFF2-40B4-BE49-F238E27FC236}">
                <a16:creationId xmlns:a16="http://schemas.microsoft.com/office/drawing/2014/main" id="{B173CCCD-39F9-8FC0-DC8E-47563EFA8F41}"/>
              </a:ext>
            </a:extLst>
          </p:cNvPr>
          <p:cNvSpPr txBox="1"/>
          <p:nvPr/>
        </p:nvSpPr>
        <p:spPr>
          <a:xfrm>
            <a:off x="193162" y="875353"/>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a:extLst>
              <a:ext uri="{FF2B5EF4-FFF2-40B4-BE49-F238E27FC236}">
                <a16:creationId xmlns:a16="http://schemas.microsoft.com/office/drawing/2014/main" id="{2C91C430-8315-266B-21D0-D73CAE46A497}"/>
              </a:ext>
            </a:extLst>
          </p:cNvPr>
          <p:cNvSpPr txBox="1"/>
          <p:nvPr/>
        </p:nvSpPr>
        <p:spPr>
          <a:xfrm>
            <a:off x="193162" y="4597911"/>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597381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矢印: 下 43">
            <a:extLst>
              <a:ext uri="{FF2B5EF4-FFF2-40B4-BE49-F238E27FC236}">
                <a16:creationId xmlns:a16="http://schemas.microsoft.com/office/drawing/2014/main" id="{59C932EC-7C8E-48E0-BB7C-066F51F99D31}"/>
              </a:ext>
            </a:extLst>
          </p:cNvPr>
          <p:cNvSpPr/>
          <p:nvPr/>
        </p:nvSpPr>
        <p:spPr>
          <a:xfrm>
            <a:off x="24427" y="130374"/>
            <a:ext cx="216470" cy="8753782"/>
          </a:xfrm>
          <a:prstGeom prst="downArrow">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9C9B199D-A3B5-4811-99AD-841FA958F6B7}"/>
              </a:ext>
            </a:extLst>
          </p:cNvPr>
          <p:cNvSpPr txBox="1"/>
          <p:nvPr/>
        </p:nvSpPr>
        <p:spPr>
          <a:xfrm>
            <a:off x="0" y="-6112"/>
            <a:ext cx="6858000" cy="374571"/>
          </a:xfrm>
          <a:prstGeom prst="round2DiagRect">
            <a:avLst/>
          </a:prstGeom>
          <a:solidFill>
            <a:srgbClr val="FFCCFF"/>
          </a:solid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【4-1】</a:t>
            </a:r>
            <a:r>
              <a:rPr kumimoji="1" lang="zh-TW" altLang="en-US" sz="1600" dirty="0">
                <a:latin typeface="HGPｺﾞｼｯｸE" panose="020B0900000000000000" pitchFamily="50" charset="-128"/>
                <a:ea typeface="HGPｺﾞｼｯｸE" panose="020B0900000000000000" pitchFamily="50" charset="-128"/>
              </a:rPr>
              <a:t>屋内安全確保（垂直避難）</a:t>
            </a:r>
            <a:r>
              <a:rPr kumimoji="1" lang="ja-JP" altLang="en-US" sz="1600" dirty="0">
                <a:latin typeface="HGPｺﾞｼｯｸE" panose="020B0900000000000000" pitchFamily="50" charset="-128"/>
                <a:ea typeface="HGPｺﾞｼｯｸE" panose="020B0900000000000000" pitchFamily="50" charset="-128"/>
              </a:rPr>
              <a:t>訓練のシナリオ</a:t>
            </a:r>
          </a:p>
        </p:txBody>
      </p:sp>
      <p:sp>
        <p:nvSpPr>
          <p:cNvPr id="111" name="テキスト ボックス 110">
            <a:extLst>
              <a:ext uri="{FF2B5EF4-FFF2-40B4-BE49-F238E27FC236}">
                <a16:creationId xmlns:a16="http://schemas.microsoft.com/office/drawing/2014/main" id="{1E8B686C-1946-4B7A-834A-D8A3786AEFCC}"/>
              </a:ext>
            </a:extLst>
          </p:cNvPr>
          <p:cNvSpPr txBox="1"/>
          <p:nvPr/>
        </p:nvSpPr>
        <p:spPr>
          <a:xfrm>
            <a:off x="4702952" y="446160"/>
            <a:ext cx="2160000" cy="252000"/>
          </a:xfrm>
          <a:prstGeom prst="rect">
            <a:avLst/>
          </a:prstGeom>
          <a:solidFill>
            <a:srgbClr val="FFCCFF"/>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cxnSp>
        <p:nvCxnSpPr>
          <p:cNvPr id="122" name="直線コネクタ 121">
            <a:extLst>
              <a:ext uri="{FF2B5EF4-FFF2-40B4-BE49-F238E27FC236}">
                <a16:creationId xmlns:a16="http://schemas.microsoft.com/office/drawing/2014/main" id="{5C9D20B8-D4DD-425A-A38C-B19150D2FBB8}"/>
              </a:ext>
            </a:extLst>
          </p:cNvPr>
          <p:cNvCxnSpPr>
            <a:cxnSpLocks/>
          </p:cNvCxnSpPr>
          <p:nvPr/>
        </p:nvCxnSpPr>
        <p:spPr>
          <a:xfrm>
            <a:off x="4713594" y="471304"/>
            <a:ext cx="0" cy="8568000"/>
          </a:xfrm>
          <a:prstGeom prst="line">
            <a:avLst/>
          </a:prstGeom>
          <a:ln w="28575">
            <a:solidFill>
              <a:srgbClr val="FFCCFF"/>
            </a:solidFill>
            <a:prstDash val="sysDot"/>
          </a:ln>
        </p:spPr>
        <p:style>
          <a:lnRef idx="1">
            <a:schemeClr val="accent1"/>
          </a:lnRef>
          <a:fillRef idx="0">
            <a:schemeClr val="accent1"/>
          </a:fillRef>
          <a:effectRef idx="0">
            <a:schemeClr val="accent1"/>
          </a:effectRef>
          <a:fontRef idx="minor">
            <a:schemeClr val="tx1"/>
          </a:fontRef>
        </p:style>
      </p:cxnSp>
      <p:pic>
        <p:nvPicPr>
          <p:cNvPr id="64" name="Picture 10" descr="一眼レフカメラを持っている人のイラスト（男性）">
            <a:extLst>
              <a:ext uri="{FF2B5EF4-FFF2-40B4-BE49-F238E27FC236}">
                <a16:creationId xmlns:a16="http://schemas.microsoft.com/office/drawing/2014/main" id="{6E586A0D-1C88-4A7A-96D4-4286B963E12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8149"/>
          <a:stretch/>
        </p:blipFill>
        <p:spPr bwMode="auto">
          <a:xfrm>
            <a:off x="2694978" y="1411893"/>
            <a:ext cx="687297" cy="648325"/>
          </a:xfrm>
          <a:prstGeom prst="rect">
            <a:avLst/>
          </a:prstGeom>
          <a:noFill/>
          <a:extLst>
            <a:ext uri="{909E8E84-426E-40DD-AFC4-6F175D3DCCD1}">
              <a14:hiddenFill xmlns:a14="http://schemas.microsoft.com/office/drawing/2010/main">
                <a:solidFill>
                  <a:srgbClr val="FFFFFF"/>
                </a:solidFill>
              </a14:hiddenFill>
            </a:ext>
          </a:extLst>
        </p:spPr>
      </p:pic>
      <p:sp>
        <p:nvSpPr>
          <p:cNvPr id="65" name="正方形/長方形 64">
            <a:extLst>
              <a:ext uri="{FF2B5EF4-FFF2-40B4-BE49-F238E27FC236}">
                <a16:creationId xmlns:a16="http://schemas.microsoft.com/office/drawing/2014/main" id="{7424087C-18B6-4D28-962C-D38E14EC49F8}"/>
              </a:ext>
            </a:extLst>
          </p:cNvPr>
          <p:cNvSpPr/>
          <p:nvPr/>
        </p:nvSpPr>
        <p:spPr>
          <a:xfrm>
            <a:off x="3418795" y="1557504"/>
            <a:ext cx="849876"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記録係</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66" name="正方形/長方形 65">
            <a:extLst>
              <a:ext uri="{FF2B5EF4-FFF2-40B4-BE49-F238E27FC236}">
                <a16:creationId xmlns:a16="http://schemas.microsoft.com/office/drawing/2014/main" id="{BA52B9B9-7177-408D-969D-87AD8770AE33}"/>
              </a:ext>
            </a:extLst>
          </p:cNvPr>
          <p:cNvSpPr/>
          <p:nvPr/>
        </p:nvSpPr>
        <p:spPr>
          <a:xfrm>
            <a:off x="3409535" y="1726473"/>
            <a:ext cx="1177116"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訓練中の記録や写真撮影を行う。</a:t>
            </a:r>
          </a:p>
        </p:txBody>
      </p:sp>
      <p:pic>
        <p:nvPicPr>
          <p:cNvPr id="67" name="図 66">
            <a:extLst>
              <a:ext uri="{FF2B5EF4-FFF2-40B4-BE49-F238E27FC236}">
                <a16:creationId xmlns:a16="http://schemas.microsoft.com/office/drawing/2014/main" id="{7B19F4DF-1105-4C3E-967D-51B92A6FD031}"/>
              </a:ext>
            </a:extLst>
          </p:cNvPr>
          <p:cNvPicPr>
            <a:picLocks noChangeAspect="1"/>
          </p:cNvPicPr>
          <p:nvPr/>
        </p:nvPicPr>
        <p:blipFill rotWithShape="1">
          <a:blip r:embed="rId3"/>
          <a:srcRect b="50088"/>
          <a:stretch/>
        </p:blipFill>
        <p:spPr>
          <a:xfrm>
            <a:off x="256435" y="2755040"/>
            <a:ext cx="491574" cy="756227"/>
          </a:xfrm>
          <a:prstGeom prst="rect">
            <a:avLst/>
          </a:prstGeom>
        </p:spPr>
      </p:pic>
      <p:sp>
        <p:nvSpPr>
          <p:cNvPr id="68" name="正方形/長方形 67">
            <a:extLst>
              <a:ext uri="{FF2B5EF4-FFF2-40B4-BE49-F238E27FC236}">
                <a16:creationId xmlns:a16="http://schemas.microsoft.com/office/drawing/2014/main" id="{4F7B8CC0-F2B5-4199-9940-D901468D4DEC}"/>
              </a:ext>
            </a:extLst>
          </p:cNvPr>
          <p:cNvSpPr/>
          <p:nvPr/>
        </p:nvSpPr>
        <p:spPr>
          <a:xfrm>
            <a:off x="821135" y="2868266"/>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69" name="正方形/長方形 68">
            <a:extLst>
              <a:ext uri="{FF2B5EF4-FFF2-40B4-BE49-F238E27FC236}">
                <a16:creationId xmlns:a16="http://schemas.microsoft.com/office/drawing/2014/main" id="{9C6DFAB6-7810-4E1A-9EEA-B47C92B13A7E}"/>
              </a:ext>
            </a:extLst>
          </p:cNvPr>
          <p:cNvSpPr/>
          <p:nvPr/>
        </p:nvSpPr>
        <p:spPr>
          <a:xfrm>
            <a:off x="795320" y="3059617"/>
            <a:ext cx="3543572" cy="461665"/>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屋内安全確保を判断する情報（　　　　　　　　　　　）が確認できるサイトにアクセスして、情報を調べる。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70" name="正方形/長方形 69">
            <a:extLst>
              <a:ext uri="{FF2B5EF4-FFF2-40B4-BE49-F238E27FC236}">
                <a16:creationId xmlns:a16="http://schemas.microsoft.com/office/drawing/2014/main" id="{740EA5C9-E022-4A14-909C-44BF9855E2FB}"/>
              </a:ext>
            </a:extLst>
          </p:cNvPr>
          <p:cNvSpPr/>
          <p:nvPr/>
        </p:nvSpPr>
        <p:spPr>
          <a:xfrm>
            <a:off x="824884" y="1741871"/>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71" name="Picture 8" descr="マイクを持っている女性会社員のイラスト">
            <a:extLst>
              <a:ext uri="{FF2B5EF4-FFF2-40B4-BE49-F238E27FC236}">
                <a16:creationId xmlns:a16="http://schemas.microsoft.com/office/drawing/2014/main" id="{50EF282A-12FD-4D26-BF30-041FDE17C2E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954"/>
          <a:stretch/>
        </p:blipFill>
        <p:spPr bwMode="auto">
          <a:xfrm>
            <a:off x="202194" y="1540084"/>
            <a:ext cx="549982" cy="768722"/>
          </a:xfrm>
          <a:prstGeom prst="rect">
            <a:avLst/>
          </a:prstGeom>
          <a:noFill/>
          <a:extLst>
            <a:ext uri="{909E8E84-426E-40DD-AFC4-6F175D3DCCD1}">
              <a14:hiddenFill xmlns:a14="http://schemas.microsoft.com/office/drawing/2010/main">
                <a:solidFill>
                  <a:srgbClr val="FFFFFF"/>
                </a:solidFill>
              </a14:hiddenFill>
            </a:ext>
          </a:extLst>
        </p:spPr>
      </p:pic>
      <p:sp>
        <p:nvSpPr>
          <p:cNvPr id="72" name="下矢印 26">
            <a:extLst>
              <a:ext uri="{FF2B5EF4-FFF2-40B4-BE49-F238E27FC236}">
                <a16:creationId xmlns:a16="http://schemas.microsoft.com/office/drawing/2014/main" id="{13C0F3A8-F9E0-45EB-BE2B-C3BAB6788A71}"/>
              </a:ext>
            </a:extLst>
          </p:cNvPr>
          <p:cNvSpPr/>
          <p:nvPr/>
        </p:nvSpPr>
        <p:spPr>
          <a:xfrm>
            <a:off x="353012" y="2438222"/>
            <a:ext cx="305023" cy="21366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73" name="Picture 4" descr="ノートパソコンのイラスト">
            <a:extLst>
              <a:ext uri="{FF2B5EF4-FFF2-40B4-BE49-F238E27FC236}">
                <a16:creationId xmlns:a16="http://schemas.microsoft.com/office/drawing/2014/main" id="{F5333495-28E3-40AE-84B7-8B08DCD7F2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6991" y="2584353"/>
            <a:ext cx="636619" cy="50611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パソコンのモニタのイラスト">
            <a:extLst>
              <a:ext uri="{FF2B5EF4-FFF2-40B4-BE49-F238E27FC236}">
                <a16:creationId xmlns:a16="http://schemas.microsoft.com/office/drawing/2014/main" id="{D0644973-A9C0-4937-960F-E1C9CAD0FD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76184" y="2576850"/>
            <a:ext cx="546837" cy="490787"/>
          </a:xfrm>
          <a:prstGeom prst="rect">
            <a:avLst/>
          </a:prstGeom>
          <a:noFill/>
          <a:extLst>
            <a:ext uri="{909E8E84-426E-40DD-AFC4-6F175D3DCCD1}">
              <a14:hiddenFill xmlns:a14="http://schemas.microsoft.com/office/drawing/2010/main">
                <a:solidFill>
                  <a:srgbClr val="FFFFFF"/>
                </a:solidFill>
              </a14:hiddenFill>
            </a:ext>
          </a:extLst>
        </p:spPr>
      </p:pic>
      <p:sp>
        <p:nvSpPr>
          <p:cNvPr id="75" name="正方形/長方形 74">
            <a:extLst>
              <a:ext uri="{FF2B5EF4-FFF2-40B4-BE49-F238E27FC236}">
                <a16:creationId xmlns:a16="http://schemas.microsoft.com/office/drawing/2014/main" id="{5DB67F27-729F-4E30-8E9E-0575571BDECF}"/>
              </a:ext>
            </a:extLst>
          </p:cNvPr>
          <p:cNvSpPr/>
          <p:nvPr/>
        </p:nvSpPr>
        <p:spPr>
          <a:xfrm>
            <a:off x="735856" y="1932027"/>
            <a:ext cx="2937857" cy="830997"/>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訓練参加者を確認する。</a:t>
            </a: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職員に屋内安全確保訓練の開始を告げる。</a:t>
            </a: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屋内安全確保を判断する情報の確認作業の開始を告げる。</a:t>
            </a:r>
          </a:p>
        </p:txBody>
      </p:sp>
      <p:sp>
        <p:nvSpPr>
          <p:cNvPr id="86" name="テキスト ボックス 85">
            <a:extLst>
              <a:ext uri="{FF2B5EF4-FFF2-40B4-BE49-F238E27FC236}">
                <a16:creationId xmlns:a16="http://schemas.microsoft.com/office/drawing/2014/main" id="{C2DEBD7B-14E4-43E7-87CA-ED235B6FABA4}"/>
              </a:ext>
            </a:extLst>
          </p:cNvPr>
          <p:cNvSpPr txBox="1"/>
          <p:nvPr/>
        </p:nvSpPr>
        <p:spPr>
          <a:xfrm>
            <a:off x="24427" y="372637"/>
            <a:ext cx="4826000" cy="58477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➊</a:t>
            </a:r>
            <a:r>
              <a:rPr kumimoji="1" lang="en-US" altLang="ja-JP" sz="1600" dirty="0">
                <a:latin typeface="HGPｺﾞｼｯｸE" panose="020B0900000000000000" pitchFamily="50" charset="-128"/>
                <a:ea typeface="HGPｺﾞｼｯｸE" panose="020B0900000000000000" pitchFamily="50" charset="-128"/>
              </a:rPr>
              <a:t> </a:t>
            </a:r>
            <a:r>
              <a:rPr kumimoji="1" lang="ja-JP" altLang="en-US" sz="1600" dirty="0">
                <a:latin typeface="HGPｺﾞｼｯｸE" panose="020B0900000000000000" pitchFamily="50" charset="-128"/>
                <a:ea typeface="HGPｺﾞｼｯｸE" panose="020B0900000000000000" pitchFamily="50" charset="-128"/>
              </a:rPr>
              <a:t>屋内安全確保を判断する情報の入手方法を</a:t>
            </a:r>
            <a:endParaRPr kumimoji="1" lang="en-US" altLang="ja-JP" sz="1600" dirty="0">
              <a:latin typeface="HGPｺﾞｼｯｸE" panose="020B0900000000000000" pitchFamily="50" charset="-128"/>
              <a:ea typeface="HGPｺﾞｼｯｸE" panose="020B0900000000000000" pitchFamily="50" charset="-128"/>
            </a:endParaRPr>
          </a:p>
          <a:p>
            <a:r>
              <a:rPr kumimoji="1" lang="ja-JP" altLang="en-US" sz="1600" dirty="0">
                <a:latin typeface="HGPｺﾞｼｯｸE" panose="020B0900000000000000" pitchFamily="50" charset="-128"/>
                <a:ea typeface="HGPｺﾞｼｯｸE" panose="020B0900000000000000" pitchFamily="50" charset="-128"/>
              </a:rPr>
              <a:t>　　　　　 確認する。</a:t>
            </a:r>
          </a:p>
        </p:txBody>
      </p:sp>
      <p:sp>
        <p:nvSpPr>
          <p:cNvPr id="99" name="角丸四角形吹き出し 135">
            <a:extLst>
              <a:ext uri="{FF2B5EF4-FFF2-40B4-BE49-F238E27FC236}">
                <a16:creationId xmlns:a16="http://schemas.microsoft.com/office/drawing/2014/main" id="{1CFDE899-93D2-4BF5-93B5-572B21DFB85F}"/>
              </a:ext>
            </a:extLst>
          </p:cNvPr>
          <p:cNvSpPr/>
          <p:nvPr/>
        </p:nvSpPr>
        <p:spPr>
          <a:xfrm>
            <a:off x="4815197" y="2385015"/>
            <a:ext cx="2015167" cy="1794424"/>
          </a:xfrm>
          <a:prstGeom prst="foldedCorner">
            <a:avLst>
              <a:gd name="adj" fmla="val 1095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p>
            <a:r>
              <a:rPr kumimoji="1" lang="ja-JP" altLang="en-US" sz="1000" dirty="0">
                <a:solidFill>
                  <a:schemeClr val="tx1"/>
                </a:solidFill>
                <a:latin typeface="HGPｺﾞｼｯｸM" panose="020B0600000000000000" pitchFamily="50" charset="-128"/>
                <a:ea typeface="HGPｺﾞｼｯｸM" panose="020B0600000000000000" pitchFamily="50" charset="-128"/>
              </a:rPr>
              <a:t>★周知例★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r>
              <a:rPr kumimoji="1" lang="en-US" altLang="ja-JP" sz="1000" dirty="0">
                <a:solidFill>
                  <a:schemeClr val="tx1"/>
                </a:solidFill>
                <a:latin typeface="HGPｺﾞｼｯｸM" panose="020B0600000000000000" pitchFamily="50" charset="-128"/>
                <a:ea typeface="HGPｺﾞｼｯｸM" panose="020B0600000000000000" pitchFamily="50" charset="-128"/>
              </a:rPr>
              <a:t>※</a:t>
            </a:r>
            <a:r>
              <a:rPr kumimoji="1" lang="ja-JP" altLang="en-US" sz="1000" dirty="0">
                <a:solidFill>
                  <a:schemeClr val="tx1"/>
                </a:solidFill>
                <a:latin typeface="HGPｺﾞｼｯｸM" panose="020B0600000000000000" pitchFamily="50" charset="-128"/>
                <a:ea typeface="HGPｺﾞｼｯｸM" panose="020B0600000000000000" pitchFamily="50" charset="-128"/>
              </a:rPr>
              <a:t>警戒レベル</a:t>
            </a:r>
            <a:r>
              <a:rPr kumimoji="1" lang="en-US" altLang="ja-JP" sz="1000" dirty="0">
                <a:solidFill>
                  <a:schemeClr val="tx1"/>
                </a:solidFill>
                <a:latin typeface="HGPｺﾞｼｯｸM" panose="020B0600000000000000" pitchFamily="50" charset="-128"/>
                <a:ea typeface="HGPｺﾞｼｯｸM" panose="020B0600000000000000" pitchFamily="50" charset="-128"/>
              </a:rPr>
              <a:t>3</a:t>
            </a:r>
            <a:r>
              <a:rPr kumimoji="1" lang="ja-JP" altLang="en-US" sz="1000" dirty="0">
                <a:solidFill>
                  <a:schemeClr val="tx1"/>
                </a:solidFill>
                <a:latin typeface="HGPｺﾞｼｯｸM" panose="020B0600000000000000" pitchFamily="50" charset="-128"/>
                <a:ea typeface="HGPｺﾞｼｯｸM" panose="020B0600000000000000" pitchFamily="50" charset="-128"/>
              </a:rPr>
              <a:t>相当の場合</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r>
              <a:rPr kumimoji="1" lang="ja-JP" altLang="en-US" sz="1000" dirty="0">
                <a:solidFill>
                  <a:schemeClr val="tx1"/>
                </a:solidFill>
                <a:latin typeface="HGPｺﾞｼｯｸM" panose="020B0600000000000000" pitchFamily="50" charset="-128"/>
                <a:ea typeface="HGPｺﾞｼｯｸM" panose="020B0600000000000000" pitchFamily="50" charset="-128"/>
              </a:rPr>
              <a:t>統括班「訓練です。現在○○市内に大雨・洪水警報が発表されているため、当施設は○○体制に移行します。避難誘導班は利用者の方を○○○（施設内の避難場所）に避難誘導してください。利用者の方は職員の案内に従って移動してください。その他の職員は、各自防災体制を確認し、必要な対応にあたってください。 」</a:t>
            </a:r>
          </a:p>
        </p:txBody>
      </p:sp>
      <p:sp>
        <p:nvSpPr>
          <p:cNvPr id="101" name="テキスト ボックス 100">
            <a:extLst>
              <a:ext uri="{FF2B5EF4-FFF2-40B4-BE49-F238E27FC236}">
                <a16:creationId xmlns:a16="http://schemas.microsoft.com/office/drawing/2014/main" id="{A86A35F3-9A36-48DB-9A66-B48F1BBD0780}"/>
              </a:ext>
            </a:extLst>
          </p:cNvPr>
          <p:cNvSpPr txBox="1"/>
          <p:nvPr/>
        </p:nvSpPr>
        <p:spPr>
          <a:xfrm>
            <a:off x="4712476" y="771267"/>
            <a:ext cx="2088000" cy="1546577"/>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訓練前に作成する参加者名簿の記録は、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職員</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集合場所をあらかじめ決めておくこと。</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情報を調べる方法については、</a:t>
            </a:r>
            <a:r>
              <a:rPr kumimoji="1" lang="en-US" altLang="ja-JP" sz="1050" dirty="0">
                <a:latin typeface="HGPｺﾞｼｯｸM" panose="020B0600000000000000" pitchFamily="50" charset="-128"/>
                <a:ea typeface="HGPｺﾞｼｯｸM" panose="020B0600000000000000" pitchFamily="50" charset="-128"/>
              </a:rPr>
              <a:t>【2】</a:t>
            </a:r>
            <a:r>
              <a:rPr kumimoji="1" lang="ja-JP" altLang="en-US" sz="1050" dirty="0">
                <a:latin typeface="HGPｺﾞｼｯｸM" panose="020B0600000000000000" pitchFamily="50" charset="-128"/>
                <a:ea typeface="HGPｺﾞｼｯｸM" panose="020B0600000000000000" pitchFamily="50" charset="-128"/>
              </a:rPr>
              <a:t>情報収集・伝達訓練シナリオを確認する。</a:t>
            </a:r>
          </a:p>
        </p:txBody>
      </p:sp>
      <p:sp>
        <p:nvSpPr>
          <p:cNvPr id="48" name="角丸四角形吹き出し 135">
            <a:extLst>
              <a:ext uri="{FF2B5EF4-FFF2-40B4-BE49-F238E27FC236}">
                <a16:creationId xmlns:a16="http://schemas.microsoft.com/office/drawing/2014/main" id="{5348EC7A-0E74-4640-A7E3-6F8BF2791492}"/>
              </a:ext>
            </a:extLst>
          </p:cNvPr>
          <p:cNvSpPr/>
          <p:nvPr/>
        </p:nvSpPr>
        <p:spPr>
          <a:xfrm>
            <a:off x="292711" y="3708693"/>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49" name="テキスト ボックス 48">
            <a:extLst>
              <a:ext uri="{FF2B5EF4-FFF2-40B4-BE49-F238E27FC236}">
                <a16:creationId xmlns:a16="http://schemas.microsoft.com/office/drawing/2014/main" id="{CEF01C37-81B0-4054-8D6B-F7C697AC0642}"/>
              </a:ext>
            </a:extLst>
          </p:cNvPr>
          <p:cNvSpPr txBox="1"/>
          <p:nvPr/>
        </p:nvSpPr>
        <p:spPr>
          <a:xfrm>
            <a:off x="22934" y="4928659"/>
            <a:ext cx="4694880" cy="33855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➋ 統括班に伝達事項を伝達する。</a:t>
            </a:r>
          </a:p>
        </p:txBody>
      </p:sp>
      <p:pic>
        <p:nvPicPr>
          <p:cNvPr id="50" name="図 49">
            <a:extLst>
              <a:ext uri="{FF2B5EF4-FFF2-40B4-BE49-F238E27FC236}">
                <a16:creationId xmlns:a16="http://schemas.microsoft.com/office/drawing/2014/main" id="{CF5B5574-E35B-4990-AE81-2101E8684E4C}"/>
              </a:ext>
            </a:extLst>
          </p:cNvPr>
          <p:cNvPicPr>
            <a:picLocks noChangeAspect="1"/>
          </p:cNvPicPr>
          <p:nvPr/>
        </p:nvPicPr>
        <p:blipFill rotWithShape="1">
          <a:blip r:embed="rId3"/>
          <a:srcRect b="50088"/>
          <a:stretch/>
        </p:blipFill>
        <p:spPr>
          <a:xfrm>
            <a:off x="209714" y="5933567"/>
            <a:ext cx="490666" cy="770031"/>
          </a:xfrm>
          <a:prstGeom prst="rect">
            <a:avLst/>
          </a:prstGeom>
        </p:spPr>
      </p:pic>
      <p:sp>
        <p:nvSpPr>
          <p:cNvPr id="52" name="正方形/長方形 51">
            <a:extLst>
              <a:ext uri="{FF2B5EF4-FFF2-40B4-BE49-F238E27FC236}">
                <a16:creationId xmlns:a16="http://schemas.microsoft.com/office/drawing/2014/main" id="{0F956FA6-B57C-4ED3-BA72-C2480F964333}"/>
              </a:ext>
            </a:extLst>
          </p:cNvPr>
          <p:cNvSpPr/>
          <p:nvPr/>
        </p:nvSpPr>
        <p:spPr>
          <a:xfrm>
            <a:off x="691995" y="5892153"/>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53" name="正方形/長方形 52">
            <a:extLst>
              <a:ext uri="{FF2B5EF4-FFF2-40B4-BE49-F238E27FC236}">
                <a16:creationId xmlns:a16="http://schemas.microsoft.com/office/drawing/2014/main" id="{3D29C9EA-A847-4D3D-B849-5D66E19CCA4B}"/>
              </a:ext>
            </a:extLst>
          </p:cNvPr>
          <p:cNvSpPr/>
          <p:nvPr/>
        </p:nvSpPr>
        <p:spPr>
          <a:xfrm>
            <a:off x="672586" y="6115515"/>
            <a:ext cx="1463752" cy="646331"/>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統括班の班長に、伝達事項を電話もしくは口頭で伝達する。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54" name="正方形/長方形 53">
            <a:extLst>
              <a:ext uri="{FF2B5EF4-FFF2-40B4-BE49-F238E27FC236}">
                <a16:creationId xmlns:a16="http://schemas.microsoft.com/office/drawing/2014/main" id="{37FA8566-BE6F-496B-97AC-57EF4F69EF90}"/>
              </a:ext>
            </a:extLst>
          </p:cNvPr>
          <p:cNvSpPr/>
          <p:nvPr/>
        </p:nvSpPr>
        <p:spPr>
          <a:xfrm>
            <a:off x="3092693" y="5904498"/>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55" name="正方形/長方形 54">
            <a:extLst>
              <a:ext uri="{FF2B5EF4-FFF2-40B4-BE49-F238E27FC236}">
                <a16:creationId xmlns:a16="http://schemas.microsoft.com/office/drawing/2014/main" id="{11B54B3C-5CCD-46FC-9EA4-153BF21C300E}"/>
              </a:ext>
            </a:extLst>
          </p:cNvPr>
          <p:cNvSpPr/>
          <p:nvPr/>
        </p:nvSpPr>
        <p:spPr>
          <a:xfrm>
            <a:off x="3075010" y="6108243"/>
            <a:ext cx="1548011" cy="646331"/>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　</a:t>
            </a:r>
            <a:r>
              <a:rPr kumimoji="1" lang="ja-JP" altLang="en-US" sz="1200" dirty="0">
                <a:solidFill>
                  <a:srgbClr val="FF0000"/>
                </a:solidFill>
                <a:latin typeface="HGPｺﾞｼｯｸM" panose="020B0600000000000000" pitchFamily="50" charset="-128"/>
                <a:ea typeface="HGPｺﾞｼｯｸM" panose="020B0600000000000000" pitchFamily="50" charset="-128"/>
              </a:rPr>
              <a:t>　　　　　</a:t>
            </a:r>
            <a:r>
              <a:rPr kumimoji="1" lang="ja-JP" altLang="en-US" sz="1200" dirty="0">
                <a:latin typeface="HGPｺﾞｼｯｸM" panose="020B0600000000000000" pitchFamily="50" charset="-128"/>
                <a:ea typeface="HGPｺﾞｼｯｸM" panose="020B0600000000000000" pitchFamily="50" charset="-128"/>
              </a:rPr>
              <a:t>　）体制への移行等、必要な意思決定を行う。</a:t>
            </a:r>
          </a:p>
        </p:txBody>
      </p:sp>
      <p:pic>
        <p:nvPicPr>
          <p:cNvPr id="56" name="Picture 2" descr="青の作業着を着た人のイラスト（男性）">
            <a:extLst>
              <a:ext uri="{FF2B5EF4-FFF2-40B4-BE49-F238E27FC236}">
                <a16:creationId xmlns:a16="http://schemas.microsoft.com/office/drawing/2014/main" id="{250D7545-08A3-4B2F-B55F-18C507F9F53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50088"/>
          <a:stretch/>
        </p:blipFill>
        <p:spPr bwMode="auto">
          <a:xfrm>
            <a:off x="2581026" y="5962157"/>
            <a:ext cx="462517" cy="712939"/>
          </a:xfrm>
          <a:prstGeom prst="rect">
            <a:avLst/>
          </a:prstGeom>
          <a:noFill/>
          <a:extLst>
            <a:ext uri="{909E8E84-426E-40DD-AFC4-6F175D3DCCD1}">
              <a14:hiddenFill xmlns:a14="http://schemas.microsoft.com/office/drawing/2010/main">
                <a:solidFill>
                  <a:srgbClr val="FFFFFF"/>
                </a:solidFill>
              </a14:hiddenFill>
            </a:ext>
          </a:extLst>
        </p:spPr>
      </p:pic>
      <p:sp>
        <p:nvSpPr>
          <p:cNvPr id="57" name="下矢印 110">
            <a:extLst>
              <a:ext uri="{FF2B5EF4-FFF2-40B4-BE49-F238E27FC236}">
                <a16:creationId xmlns:a16="http://schemas.microsoft.com/office/drawing/2014/main" id="{72B6F679-130C-4E93-AB4B-0B523EBAF1BE}"/>
              </a:ext>
            </a:extLst>
          </p:cNvPr>
          <p:cNvSpPr/>
          <p:nvPr/>
        </p:nvSpPr>
        <p:spPr>
          <a:xfrm rot="16200000">
            <a:off x="2039141" y="6308059"/>
            <a:ext cx="556176" cy="2400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58" name="テキスト ボックス 57">
            <a:extLst>
              <a:ext uri="{FF2B5EF4-FFF2-40B4-BE49-F238E27FC236}">
                <a16:creationId xmlns:a16="http://schemas.microsoft.com/office/drawing/2014/main" id="{F375CFFB-B6FC-4A43-9BBA-AC4319649AF7}"/>
              </a:ext>
            </a:extLst>
          </p:cNvPr>
          <p:cNvSpPr txBox="1"/>
          <p:nvPr/>
        </p:nvSpPr>
        <p:spPr>
          <a:xfrm>
            <a:off x="2702789" y="6556364"/>
            <a:ext cx="251936" cy="147234"/>
          </a:xfrm>
          <a:prstGeom prst="rect">
            <a:avLst/>
          </a:prstGeom>
          <a:solidFill>
            <a:srgbClr val="FF0000"/>
          </a:solidFill>
        </p:spPr>
        <p:txBody>
          <a:bodyPr wrap="none" lIns="0" tIns="0" rIns="0" bIns="0" rtlCol="0">
            <a:noAutofit/>
          </a:bodyPr>
          <a:lstStyle/>
          <a:p>
            <a:pPr algn="ctr"/>
            <a:r>
              <a:rPr kumimoji="1" lang="ja-JP" altLang="en-US" sz="935" dirty="0">
                <a:solidFill>
                  <a:schemeClr val="bg1"/>
                </a:solidFill>
                <a:latin typeface="BIZ UDPゴシック" panose="020B0400000000000000" pitchFamily="50" charset="-128"/>
                <a:ea typeface="BIZ UDPゴシック" panose="020B0400000000000000" pitchFamily="50" charset="-128"/>
              </a:rPr>
              <a:t>班長</a:t>
            </a:r>
          </a:p>
        </p:txBody>
      </p:sp>
      <p:sp>
        <p:nvSpPr>
          <p:cNvPr id="60" name="角丸四角形吹き出し 135">
            <a:extLst>
              <a:ext uri="{FF2B5EF4-FFF2-40B4-BE49-F238E27FC236}">
                <a16:creationId xmlns:a16="http://schemas.microsoft.com/office/drawing/2014/main" id="{6F511BF4-EAD4-40EC-856E-9EE382B31172}"/>
              </a:ext>
            </a:extLst>
          </p:cNvPr>
          <p:cNvSpPr/>
          <p:nvPr/>
        </p:nvSpPr>
        <p:spPr>
          <a:xfrm>
            <a:off x="275793" y="6878415"/>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4" name="テキスト ボックス 3">
            <a:extLst>
              <a:ext uri="{FF2B5EF4-FFF2-40B4-BE49-F238E27FC236}">
                <a16:creationId xmlns:a16="http://schemas.microsoft.com/office/drawing/2014/main" id="{4C0DFDAD-47FD-7301-9C0D-1C1B2456E000}"/>
              </a:ext>
            </a:extLst>
          </p:cNvPr>
          <p:cNvSpPr txBox="1"/>
          <p:nvPr/>
        </p:nvSpPr>
        <p:spPr>
          <a:xfrm>
            <a:off x="193162" y="907819"/>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D91888EC-3C1A-7478-EC75-DEEFF2F53085}"/>
              </a:ext>
            </a:extLst>
          </p:cNvPr>
          <p:cNvSpPr txBox="1"/>
          <p:nvPr/>
        </p:nvSpPr>
        <p:spPr>
          <a:xfrm>
            <a:off x="345562" y="5269735"/>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071933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矢印: 下 43">
            <a:extLst>
              <a:ext uri="{FF2B5EF4-FFF2-40B4-BE49-F238E27FC236}">
                <a16:creationId xmlns:a16="http://schemas.microsoft.com/office/drawing/2014/main" id="{59C932EC-7C8E-48E0-BB7C-066F51F99D31}"/>
              </a:ext>
            </a:extLst>
          </p:cNvPr>
          <p:cNvSpPr/>
          <p:nvPr/>
        </p:nvSpPr>
        <p:spPr>
          <a:xfrm>
            <a:off x="24427" y="130374"/>
            <a:ext cx="216470" cy="8753782"/>
          </a:xfrm>
          <a:prstGeom prst="downArrow">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9C9B199D-A3B5-4811-99AD-841FA958F6B7}"/>
              </a:ext>
            </a:extLst>
          </p:cNvPr>
          <p:cNvSpPr txBox="1"/>
          <p:nvPr/>
        </p:nvSpPr>
        <p:spPr>
          <a:xfrm>
            <a:off x="0" y="-6112"/>
            <a:ext cx="6858000" cy="374571"/>
          </a:xfrm>
          <a:prstGeom prst="round2DiagRect">
            <a:avLst/>
          </a:prstGeom>
          <a:solidFill>
            <a:srgbClr val="FFCCFF"/>
          </a:solid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【4-1】</a:t>
            </a:r>
            <a:r>
              <a:rPr kumimoji="1" lang="zh-TW" altLang="en-US" sz="1600" dirty="0">
                <a:latin typeface="HGPｺﾞｼｯｸE" panose="020B0900000000000000" pitchFamily="50" charset="-128"/>
                <a:ea typeface="HGPｺﾞｼｯｸE" panose="020B0900000000000000" pitchFamily="50" charset="-128"/>
              </a:rPr>
              <a:t>屋内安全確保（垂直避難）</a:t>
            </a:r>
            <a:r>
              <a:rPr kumimoji="1" lang="ja-JP" altLang="en-US" sz="1600" dirty="0">
                <a:latin typeface="HGPｺﾞｼｯｸE" panose="020B0900000000000000" pitchFamily="50" charset="-128"/>
                <a:ea typeface="HGPｺﾞｼｯｸE" panose="020B0900000000000000" pitchFamily="50" charset="-128"/>
              </a:rPr>
              <a:t>訓練のシナリオ</a:t>
            </a:r>
          </a:p>
        </p:txBody>
      </p:sp>
      <p:sp>
        <p:nvSpPr>
          <p:cNvPr id="111" name="テキスト ボックス 110">
            <a:extLst>
              <a:ext uri="{FF2B5EF4-FFF2-40B4-BE49-F238E27FC236}">
                <a16:creationId xmlns:a16="http://schemas.microsoft.com/office/drawing/2014/main" id="{1E8B686C-1946-4B7A-834A-D8A3786AEFCC}"/>
              </a:ext>
            </a:extLst>
          </p:cNvPr>
          <p:cNvSpPr txBox="1"/>
          <p:nvPr/>
        </p:nvSpPr>
        <p:spPr>
          <a:xfrm>
            <a:off x="4702952" y="446160"/>
            <a:ext cx="2160000" cy="252000"/>
          </a:xfrm>
          <a:prstGeom prst="rect">
            <a:avLst/>
          </a:prstGeom>
          <a:solidFill>
            <a:srgbClr val="FFCCFF"/>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cxnSp>
        <p:nvCxnSpPr>
          <p:cNvPr id="122" name="直線コネクタ 121">
            <a:extLst>
              <a:ext uri="{FF2B5EF4-FFF2-40B4-BE49-F238E27FC236}">
                <a16:creationId xmlns:a16="http://schemas.microsoft.com/office/drawing/2014/main" id="{5C9D20B8-D4DD-425A-A38C-B19150D2FBB8}"/>
              </a:ext>
            </a:extLst>
          </p:cNvPr>
          <p:cNvCxnSpPr>
            <a:cxnSpLocks/>
          </p:cNvCxnSpPr>
          <p:nvPr/>
        </p:nvCxnSpPr>
        <p:spPr>
          <a:xfrm>
            <a:off x="4713594" y="471304"/>
            <a:ext cx="0" cy="8568000"/>
          </a:xfrm>
          <a:prstGeom prst="line">
            <a:avLst/>
          </a:prstGeom>
          <a:ln w="28575">
            <a:solidFill>
              <a:srgbClr val="FFCCFF"/>
            </a:solidFill>
            <a:prstDash val="sysDot"/>
          </a:ln>
        </p:spPr>
        <p:style>
          <a:lnRef idx="1">
            <a:schemeClr val="accent1"/>
          </a:lnRef>
          <a:fillRef idx="0">
            <a:schemeClr val="accent1"/>
          </a:fillRef>
          <a:effectRef idx="0">
            <a:schemeClr val="accent1"/>
          </a:effectRef>
          <a:fontRef idx="minor">
            <a:schemeClr val="tx1"/>
          </a:fontRef>
        </p:style>
      </p:cxnSp>
      <p:sp>
        <p:nvSpPr>
          <p:cNvPr id="100" name="テキスト ボックス 99">
            <a:extLst>
              <a:ext uri="{FF2B5EF4-FFF2-40B4-BE49-F238E27FC236}">
                <a16:creationId xmlns:a16="http://schemas.microsoft.com/office/drawing/2014/main" id="{1AECC646-1BDB-4E21-A764-5D8B22E42913}"/>
              </a:ext>
            </a:extLst>
          </p:cNvPr>
          <p:cNvSpPr txBox="1"/>
          <p:nvPr/>
        </p:nvSpPr>
        <p:spPr>
          <a:xfrm>
            <a:off x="4712477" y="2809541"/>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避難開始時刻の記録は、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職員</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sp>
        <p:nvSpPr>
          <p:cNvPr id="61" name="テキスト ボックス 60">
            <a:extLst>
              <a:ext uri="{FF2B5EF4-FFF2-40B4-BE49-F238E27FC236}">
                <a16:creationId xmlns:a16="http://schemas.microsoft.com/office/drawing/2014/main" id="{E2F12A44-9265-45BB-B971-6A132F7F04C3}"/>
              </a:ext>
            </a:extLst>
          </p:cNvPr>
          <p:cNvSpPr txBox="1"/>
          <p:nvPr/>
        </p:nvSpPr>
        <p:spPr>
          <a:xfrm>
            <a:off x="24384" y="373509"/>
            <a:ext cx="4730514" cy="58477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➌ 職員及び関係者に必要な情報と屋内安全</a:t>
            </a:r>
            <a:endParaRPr kumimoji="1" lang="en-US" altLang="ja-JP" sz="1600" dirty="0">
              <a:latin typeface="HGPｺﾞｼｯｸE" panose="020B0900000000000000" pitchFamily="50" charset="-128"/>
              <a:ea typeface="HGPｺﾞｼｯｸE" panose="020B0900000000000000" pitchFamily="50" charset="-128"/>
            </a:endParaRPr>
          </a:p>
          <a:p>
            <a:r>
              <a:rPr kumimoji="1" lang="ja-JP" altLang="en-US" sz="1600" dirty="0">
                <a:latin typeface="HGPｺﾞｼｯｸE" panose="020B0900000000000000" pitchFamily="50" charset="-128"/>
                <a:ea typeface="HGPｺﾞｼｯｸE" panose="020B0900000000000000" pitchFamily="50" charset="-128"/>
              </a:rPr>
              <a:t>　　　　　 確保を周知する。</a:t>
            </a:r>
          </a:p>
        </p:txBody>
      </p:sp>
      <p:sp>
        <p:nvSpPr>
          <p:cNvPr id="62" name="正方形/長方形 61">
            <a:extLst>
              <a:ext uri="{FF2B5EF4-FFF2-40B4-BE49-F238E27FC236}">
                <a16:creationId xmlns:a16="http://schemas.microsoft.com/office/drawing/2014/main" id="{9DB4B7DD-4BED-4CEB-8C04-208D87A16A75}"/>
              </a:ext>
            </a:extLst>
          </p:cNvPr>
          <p:cNvSpPr/>
          <p:nvPr/>
        </p:nvSpPr>
        <p:spPr>
          <a:xfrm>
            <a:off x="728074" y="1305591"/>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63" name="正方形/長方形 62">
            <a:extLst>
              <a:ext uri="{FF2B5EF4-FFF2-40B4-BE49-F238E27FC236}">
                <a16:creationId xmlns:a16="http://schemas.microsoft.com/office/drawing/2014/main" id="{C67928D2-A436-42C4-9E7B-316446250BB4}"/>
              </a:ext>
            </a:extLst>
          </p:cNvPr>
          <p:cNvSpPr/>
          <p:nvPr/>
        </p:nvSpPr>
        <p:spPr>
          <a:xfrm>
            <a:off x="728074" y="1518177"/>
            <a:ext cx="3816000" cy="830997"/>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　</a:t>
            </a:r>
            <a:r>
              <a:rPr kumimoji="1" lang="ja-JP" altLang="en-US" sz="1200" dirty="0">
                <a:solidFill>
                  <a:srgbClr val="FF0000"/>
                </a:solidFill>
                <a:latin typeface="HGPｺﾞｼｯｸM" panose="020B0600000000000000" pitchFamily="50" charset="-128"/>
                <a:ea typeface="HGPｺﾞｼｯｸM" panose="020B0600000000000000" pitchFamily="50" charset="-128"/>
              </a:rPr>
              <a:t>　　　　　　</a:t>
            </a:r>
            <a:r>
              <a:rPr kumimoji="1" lang="ja-JP" altLang="en-US" sz="1200" dirty="0">
                <a:latin typeface="HGPｺﾞｼｯｸM" panose="020B0600000000000000" pitchFamily="50" charset="-128"/>
                <a:ea typeface="HGPｺﾞｼｯｸM" panose="020B0600000000000000" pitchFamily="50" charset="-128"/>
              </a:rPr>
              <a:t>）体制への移行等により、屋内安全確保の実施を職員に周知する。</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施設内の避難場所（　　　　　　　　　　　　）に避難するこを周知する。</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85" name="Picture 2" descr="青の作業着を着た人のイラスト（男性）">
            <a:extLst>
              <a:ext uri="{FF2B5EF4-FFF2-40B4-BE49-F238E27FC236}">
                <a16:creationId xmlns:a16="http://schemas.microsoft.com/office/drawing/2014/main" id="{BD46D022-C7D7-49E6-838D-84BCA062028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88"/>
          <a:stretch/>
        </p:blipFill>
        <p:spPr bwMode="auto">
          <a:xfrm>
            <a:off x="157008" y="1311046"/>
            <a:ext cx="496235" cy="763399"/>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8" descr="マイクロフォンのマーク">
            <a:extLst>
              <a:ext uri="{FF2B5EF4-FFF2-40B4-BE49-F238E27FC236}">
                <a16:creationId xmlns:a16="http://schemas.microsoft.com/office/drawing/2014/main" id="{6A379DA3-4C0F-4699-A890-F4B061AE0E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469" y="1839796"/>
            <a:ext cx="278124" cy="343364"/>
          </a:xfrm>
          <a:prstGeom prst="rect">
            <a:avLst/>
          </a:prstGeom>
          <a:noFill/>
          <a:extLst>
            <a:ext uri="{909E8E84-426E-40DD-AFC4-6F175D3DCCD1}">
              <a14:hiddenFill xmlns:a14="http://schemas.microsoft.com/office/drawing/2010/main">
                <a:solidFill>
                  <a:srgbClr val="FFFFFF"/>
                </a:solidFill>
              </a14:hiddenFill>
            </a:ext>
          </a:extLst>
        </p:spPr>
      </p:pic>
      <p:sp>
        <p:nvSpPr>
          <p:cNvPr id="103" name="下矢印 132">
            <a:extLst>
              <a:ext uri="{FF2B5EF4-FFF2-40B4-BE49-F238E27FC236}">
                <a16:creationId xmlns:a16="http://schemas.microsoft.com/office/drawing/2014/main" id="{BA39A112-AF7F-4786-BAAB-DA4A6C31EECA}"/>
              </a:ext>
            </a:extLst>
          </p:cNvPr>
          <p:cNvSpPr/>
          <p:nvPr/>
        </p:nvSpPr>
        <p:spPr>
          <a:xfrm>
            <a:off x="305567" y="2236601"/>
            <a:ext cx="278124" cy="17004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04" name="正方形/長方形 103">
            <a:extLst>
              <a:ext uri="{FF2B5EF4-FFF2-40B4-BE49-F238E27FC236}">
                <a16:creationId xmlns:a16="http://schemas.microsoft.com/office/drawing/2014/main" id="{99C59D1B-32E0-4AE1-82BF-69326117A406}"/>
              </a:ext>
            </a:extLst>
          </p:cNvPr>
          <p:cNvSpPr/>
          <p:nvPr/>
        </p:nvSpPr>
        <p:spPr>
          <a:xfrm>
            <a:off x="709825" y="2410434"/>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105" name="正方形/長方形 104">
            <a:extLst>
              <a:ext uri="{FF2B5EF4-FFF2-40B4-BE49-F238E27FC236}">
                <a16:creationId xmlns:a16="http://schemas.microsoft.com/office/drawing/2014/main" id="{0DEA2C2A-3F01-48C2-B878-2BB2D683D3EB}"/>
              </a:ext>
            </a:extLst>
          </p:cNvPr>
          <p:cNvSpPr/>
          <p:nvPr/>
        </p:nvSpPr>
        <p:spPr>
          <a:xfrm>
            <a:off x="636672" y="2616786"/>
            <a:ext cx="2466151" cy="646331"/>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市町村、保護者に屋内安全確保を行うことを報告する。代わりに、情報班に避難開始時刻を報告する。</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106" name="Picture 2" descr="青の作業着を着た人のイラスト（男性）">
            <a:extLst>
              <a:ext uri="{FF2B5EF4-FFF2-40B4-BE49-F238E27FC236}">
                <a16:creationId xmlns:a16="http://schemas.microsoft.com/office/drawing/2014/main" id="{968ECCFE-0E54-46B5-B0F9-B494E686418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88"/>
          <a:stretch/>
        </p:blipFill>
        <p:spPr bwMode="auto">
          <a:xfrm>
            <a:off x="171376" y="2447010"/>
            <a:ext cx="496235" cy="763399"/>
          </a:xfrm>
          <a:prstGeom prst="rect">
            <a:avLst/>
          </a:prstGeom>
          <a:noFill/>
          <a:extLst>
            <a:ext uri="{909E8E84-426E-40DD-AFC4-6F175D3DCCD1}">
              <a14:hiddenFill xmlns:a14="http://schemas.microsoft.com/office/drawing/2010/main">
                <a:solidFill>
                  <a:srgbClr val="FFFFFF"/>
                </a:solidFill>
              </a14:hiddenFill>
            </a:ext>
          </a:extLst>
        </p:spPr>
      </p:pic>
      <p:pic>
        <p:nvPicPr>
          <p:cNvPr id="112" name="図 111">
            <a:extLst>
              <a:ext uri="{FF2B5EF4-FFF2-40B4-BE49-F238E27FC236}">
                <a16:creationId xmlns:a16="http://schemas.microsoft.com/office/drawing/2014/main" id="{F36EC3C0-DA6C-496E-A44E-7922CDB91E21}"/>
              </a:ext>
            </a:extLst>
          </p:cNvPr>
          <p:cNvPicPr>
            <a:picLocks noChangeAspect="1"/>
          </p:cNvPicPr>
          <p:nvPr/>
        </p:nvPicPr>
        <p:blipFill rotWithShape="1">
          <a:blip r:embed="rId4"/>
          <a:srcRect b="50088"/>
          <a:stretch/>
        </p:blipFill>
        <p:spPr>
          <a:xfrm>
            <a:off x="3142385" y="2432670"/>
            <a:ext cx="496236" cy="766957"/>
          </a:xfrm>
          <a:prstGeom prst="rect">
            <a:avLst/>
          </a:prstGeom>
        </p:spPr>
      </p:pic>
      <p:sp>
        <p:nvSpPr>
          <p:cNvPr id="113" name="正方形/長方形 112">
            <a:extLst>
              <a:ext uri="{FF2B5EF4-FFF2-40B4-BE49-F238E27FC236}">
                <a16:creationId xmlns:a16="http://schemas.microsoft.com/office/drawing/2014/main" id="{58397A79-5DA9-4526-96AC-F6F74632FD60}"/>
              </a:ext>
            </a:extLst>
          </p:cNvPr>
          <p:cNvSpPr/>
          <p:nvPr/>
        </p:nvSpPr>
        <p:spPr>
          <a:xfrm>
            <a:off x="3632150" y="2414605"/>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114" name="正方形/長方形 113">
            <a:extLst>
              <a:ext uri="{FF2B5EF4-FFF2-40B4-BE49-F238E27FC236}">
                <a16:creationId xmlns:a16="http://schemas.microsoft.com/office/drawing/2014/main" id="{98EA8556-CAEC-4324-8B54-620BAD75BCCA}"/>
              </a:ext>
            </a:extLst>
          </p:cNvPr>
          <p:cNvSpPr/>
          <p:nvPr/>
        </p:nvSpPr>
        <p:spPr>
          <a:xfrm>
            <a:off x="3627605" y="2610463"/>
            <a:ext cx="1087459"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避難開始時刻を記録する。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117" name="角丸四角形吹き出し 135">
            <a:extLst>
              <a:ext uri="{FF2B5EF4-FFF2-40B4-BE49-F238E27FC236}">
                <a16:creationId xmlns:a16="http://schemas.microsoft.com/office/drawing/2014/main" id="{C0BAE714-6226-44A9-A480-5C666F7F54ED}"/>
              </a:ext>
            </a:extLst>
          </p:cNvPr>
          <p:cNvSpPr/>
          <p:nvPr/>
        </p:nvSpPr>
        <p:spPr>
          <a:xfrm>
            <a:off x="263601" y="3301852"/>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5" name="正方形/長方形 4">
            <a:extLst>
              <a:ext uri="{FF2B5EF4-FFF2-40B4-BE49-F238E27FC236}">
                <a16:creationId xmlns:a16="http://schemas.microsoft.com/office/drawing/2014/main" id="{AF544D9F-8C2B-2925-AA2A-BBD062F3399A}"/>
              </a:ext>
            </a:extLst>
          </p:cNvPr>
          <p:cNvSpPr/>
          <p:nvPr/>
        </p:nvSpPr>
        <p:spPr>
          <a:xfrm>
            <a:off x="742529" y="5217081"/>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chemeClr val="accent2"/>
                </a:solidFill>
                <a:latin typeface="HGPｺﾞｼｯｸM" panose="020B0600000000000000" pitchFamily="50" charset="-128"/>
                <a:ea typeface="HGPｺﾞｼｯｸM" panose="020B0600000000000000" pitchFamily="50" charset="-128"/>
              </a:rPr>
              <a:t>避難誘導班</a:t>
            </a:r>
            <a:endParaRPr kumimoji="1" lang="en-US" altLang="ja-JP" sz="1200" dirty="0">
              <a:solidFill>
                <a:schemeClr val="accent2"/>
              </a:solidFill>
              <a:latin typeface="HGPｺﾞｼｯｸM" panose="020B0600000000000000" pitchFamily="50" charset="-128"/>
              <a:ea typeface="HGPｺﾞｼｯｸM" panose="020B0600000000000000" pitchFamily="50" charset="-128"/>
            </a:endParaRPr>
          </a:p>
        </p:txBody>
      </p:sp>
      <p:sp>
        <p:nvSpPr>
          <p:cNvPr id="6" name="正方形/長方形 5">
            <a:extLst>
              <a:ext uri="{FF2B5EF4-FFF2-40B4-BE49-F238E27FC236}">
                <a16:creationId xmlns:a16="http://schemas.microsoft.com/office/drawing/2014/main" id="{8DCDCD58-E1CD-97A7-84A1-5B7193605BA3}"/>
              </a:ext>
            </a:extLst>
          </p:cNvPr>
          <p:cNvSpPr/>
          <p:nvPr/>
        </p:nvSpPr>
        <p:spPr>
          <a:xfrm>
            <a:off x="618842" y="5424696"/>
            <a:ext cx="3948633" cy="1754326"/>
          </a:xfrm>
          <a:prstGeom prst="rect">
            <a:avLst/>
          </a:prstGeom>
          <a:noFill/>
        </p:spPr>
        <p:txBody>
          <a:bodyPr wrap="square" lIns="48000" rIns="48000">
            <a:spAutoFit/>
          </a:bodyPr>
          <a:lstStyle/>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利用者の移動に必要な資器材を準備する。</a:t>
            </a:r>
            <a:endParaRPr kumimoji="1" lang="en-US" altLang="ja-JP" sz="1200" dirty="0">
              <a:latin typeface="HGPｺﾞｼｯｸM" panose="020B0600000000000000" pitchFamily="50" charset="-128"/>
              <a:ea typeface="HGPｺﾞｼｯｸM" panose="020B0600000000000000" pitchFamily="50" charset="-128"/>
            </a:endParaRP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利用者に、施設内の別の部屋に避難することを伝える。</a:t>
            </a:r>
            <a:endParaRPr kumimoji="1" lang="en-US" altLang="ja-JP" sz="1200" dirty="0">
              <a:latin typeface="HGPｺﾞｼｯｸM" panose="020B0600000000000000" pitchFamily="50" charset="-128"/>
              <a:ea typeface="HGPｺﾞｼｯｸM" panose="020B0600000000000000" pitchFamily="50" charset="-128"/>
            </a:endParaRP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誘導前後に、利用所の点呼を実施し、一覧表に記録する。</a:t>
            </a: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誘導前後に、利用者の体調を確認し、一覧表に記録する。</a:t>
            </a: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利用者の服装や持ち物を確認する。</a:t>
            </a: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必要に応じて、着替えや持ち物の準備を手伝う。</a:t>
            </a:r>
            <a:endParaRPr kumimoji="1" lang="en-US" altLang="ja-JP" sz="1200" dirty="0">
              <a:latin typeface="HGPｺﾞｼｯｸM" panose="020B0600000000000000" pitchFamily="50" charset="-128"/>
              <a:ea typeface="HGPｺﾞｼｯｸM" panose="020B0600000000000000" pitchFamily="50" charset="-128"/>
            </a:endParaRP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誘導担当の利用者に声をかけ、施設内の避難場所（　　　　　　　　　　　　　）に誘導する。</a:t>
            </a:r>
            <a:endParaRPr kumimoji="1" lang="en-US" altLang="ja-JP" sz="1200" dirty="0">
              <a:latin typeface="HGPｺﾞｼｯｸM" panose="020B0600000000000000" pitchFamily="50" charset="-128"/>
              <a:ea typeface="HGPｺﾞｼｯｸM" panose="020B0600000000000000" pitchFamily="50" charset="-128"/>
            </a:endParaRP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時間があれば、避難後に必要な備蓄品を移動する。</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7" name="Picture 4" descr="オレンジの作業着を着た人のイラスト（女性）">
            <a:extLst>
              <a:ext uri="{FF2B5EF4-FFF2-40B4-BE49-F238E27FC236}">
                <a16:creationId xmlns:a16="http://schemas.microsoft.com/office/drawing/2014/main" id="{E187413B-ECB8-85BB-6C56-FA803428B1A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88"/>
          <a:stretch/>
        </p:blipFill>
        <p:spPr bwMode="auto">
          <a:xfrm>
            <a:off x="157324" y="5228986"/>
            <a:ext cx="568077" cy="830998"/>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64F7DEE7-6EBF-5029-0228-C9BCE6BBBCBB}"/>
              </a:ext>
            </a:extLst>
          </p:cNvPr>
          <p:cNvSpPr/>
          <p:nvPr/>
        </p:nvSpPr>
        <p:spPr>
          <a:xfrm>
            <a:off x="3652424" y="7157659"/>
            <a:ext cx="878400"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利用者</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9" name="正方形/長方形 8">
            <a:extLst>
              <a:ext uri="{FF2B5EF4-FFF2-40B4-BE49-F238E27FC236}">
                <a16:creationId xmlns:a16="http://schemas.microsoft.com/office/drawing/2014/main" id="{981F797D-2314-383B-3BB3-FAD7D7A4F5F2}"/>
              </a:ext>
            </a:extLst>
          </p:cNvPr>
          <p:cNvSpPr/>
          <p:nvPr/>
        </p:nvSpPr>
        <p:spPr>
          <a:xfrm>
            <a:off x="3600760" y="7320962"/>
            <a:ext cx="1113928" cy="646331"/>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避難誘導班に従い、避難を開始する。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10" name="テキスト ボックス 9">
            <a:extLst>
              <a:ext uri="{FF2B5EF4-FFF2-40B4-BE49-F238E27FC236}">
                <a16:creationId xmlns:a16="http://schemas.microsoft.com/office/drawing/2014/main" id="{7072405A-E2A8-A5DA-B1F9-90033E13A388}"/>
              </a:ext>
            </a:extLst>
          </p:cNvPr>
          <p:cNvSpPr txBox="1"/>
          <p:nvPr/>
        </p:nvSpPr>
        <p:spPr>
          <a:xfrm>
            <a:off x="33955" y="4464349"/>
            <a:ext cx="4694229" cy="33855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❹ 利用者を施設内の避難場所に誘導する。</a:t>
            </a:r>
          </a:p>
        </p:txBody>
      </p:sp>
      <p:pic>
        <p:nvPicPr>
          <p:cNvPr id="11" name="Picture 2" descr="■">
            <a:extLst>
              <a:ext uri="{FF2B5EF4-FFF2-40B4-BE49-F238E27FC236}">
                <a16:creationId xmlns:a16="http://schemas.microsoft.com/office/drawing/2014/main" id="{66B3D81D-F0A3-D47A-D03D-F4D66DC1298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0571" y="7171658"/>
            <a:ext cx="744986" cy="751603"/>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吹き出し 135">
            <a:extLst>
              <a:ext uri="{FF2B5EF4-FFF2-40B4-BE49-F238E27FC236}">
                <a16:creationId xmlns:a16="http://schemas.microsoft.com/office/drawing/2014/main" id="{F8A0D91D-FAF1-CD1B-612D-F161DA7C4BA1}"/>
              </a:ext>
            </a:extLst>
          </p:cNvPr>
          <p:cNvSpPr/>
          <p:nvPr/>
        </p:nvSpPr>
        <p:spPr>
          <a:xfrm>
            <a:off x="301641" y="7958041"/>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17" name="テキスト ボックス 16">
            <a:extLst>
              <a:ext uri="{FF2B5EF4-FFF2-40B4-BE49-F238E27FC236}">
                <a16:creationId xmlns:a16="http://schemas.microsoft.com/office/drawing/2014/main" id="{19378B38-8B65-97C9-88CA-1C66428802EF}"/>
              </a:ext>
            </a:extLst>
          </p:cNvPr>
          <p:cNvSpPr txBox="1"/>
          <p:nvPr/>
        </p:nvSpPr>
        <p:spPr>
          <a:xfrm>
            <a:off x="4751720" y="5914610"/>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点呼・体調の記録は、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sp>
        <p:nvSpPr>
          <p:cNvPr id="18" name="テキスト ボックス 17">
            <a:extLst>
              <a:ext uri="{FF2B5EF4-FFF2-40B4-BE49-F238E27FC236}">
                <a16:creationId xmlns:a16="http://schemas.microsoft.com/office/drawing/2014/main" id="{D9EC81EA-D1D3-4DEF-E931-4779D12116DC}"/>
              </a:ext>
            </a:extLst>
          </p:cNvPr>
          <p:cNvSpPr txBox="1"/>
          <p:nvPr/>
        </p:nvSpPr>
        <p:spPr>
          <a:xfrm>
            <a:off x="4765278" y="6420715"/>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備蓄する場所があれば、備蓄品等は屋内安全確保で避難する階層で備蓄することが望ましい。</a:t>
            </a:r>
          </a:p>
        </p:txBody>
      </p:sp>
      <p:sp>
        <p:nvSpPr>
          <p:cNvPr id="19" name="テキスト ボックス 18">
            <a:extLst>
              <a:ext uri="{FF2B5EF4-FFF2-40B4-BE49-F238E27FC236}">
                <a16:creationId xmlns:a16="http://schemas.microsoft.com/office/drawing/2014/main" id="{3D572FD2-97A4-82F2-B802-921FD3407DE9}"/>
              </a:ext>
            </a:extLst>
          </p:cNvPr>
          <p:cNvSpPr txBox="1"/>
          <p:nvPr/>
        </p:nvSpPr>
        <p:spPr>
          <a:xfrm>
            <a:off x="193162" y="907819"/>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a:extLst>
              <a:ext uri="{FF2B5EF4-FFF2-40B4-BE49-F238E27FC236}">
                <a16:creationId xmlns:a16="http://schemas.microsoft.com/office/drawing/2014/main" id="{E2F0D598-6CBB-8AB4-7C29-E9FF965E3E14}"/>
              </a:ext>
            </a:extLst>
          </p:cNvPr>
          <p:cNvSpPr txBox="1"/>
          <p:nvPr/>
        </p:nvSpPr>
        <p:spPr>
          <a:xfrm>
            <a:off x="345562" y="4777363"/>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450701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矢印: 下 43">
            <a:extLst>
              <a:ext uri="{FF2B5EF4-FFF2-40B4-BE49-F238E27FC236}">
                <a16:creationId xmlns:a16="http://schemas.microsoft.com/office/drawing/2014/main" id="{59C932EC-7C8E-48E0-BB7C-066F51F99D31}"/>
              </a:ext>
            </a:extLst>
          </p:cNvPr>
          <p:cNvSpPr/>
          <p:nvPr/>
        </p:nvSpPr>
        <p:spPr>
          <a:xfrm>
            <a:off x="24427" y="130373"/>
            <a:ext cx="216470" cy="8604000"/>
          </a:xfrm>
          <a:prstGeom prst="downArrow">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9C9B199D-A3B5-4811-99AD-841FA958F6B7}"/>
              </a:ext>
            </a:extLst>
          </p:cNvPr>
          <p:cNvSpPr txBox="1"/>
          <p:nvPr/>
        </p:nvSpPr>
        <p:spPr>
          <a:xfrm>
            <a:off x="0" y="-6112"/>
            <a:ext cx="6858000" cy="289441"/>
          </a:xfrm>
          <a:prstGeom prst="round2DiagRect">
            <a:avLst/>
          </a:prstGeom>
          <a:solidFill>
            <a:srgbClr val="FFCCFF"/>
          </a:solidFill>
        </p:spPr>
        <p:txBody>
          <a:bodyPr wrap="square" rtlCol="0">
            <a:spAutoFit/>
          </a:bodyPr>
          <a:lstStyle/>
          <a:p>
            <a:r>
              <a:rPr kumimoji="1" lang="en-US" altLang="ja-JP" sz="1100" dirty="0">
                <a:latin typeface="HGPｺﾞｼｯｸE" panose="020B0900000000000000" pitchFamily="50" charset="-128"/>
                <a:ea typeface="HGPｺﾞｼｯｸE" panose="020B0900000000000000" pitchFamily="50" charset="-128"/>
              </a:rPr>
              <a:t>【4-1】</a:t>
            </a:r>
            <a:r>
              <a:rPr kumimoji="1" lang="zh-TW" altLang="en-US" sz="1100" dirty="0">
                <a:latin typeface="HGPｺﾞｼｯｸE" panose="020B0900000000000000" pitchFamily="50" charset="-128"/>
                <a:ea typeface="HGPｺﾞｼｯｸE" panose="020B0900000000000000" pitchFamily="50" charset="-128"/>
              </a:rPr>
              <a:t>屋内安全確保（垂直避難）</a:t>
            </a:r>
            <a:r>
              <a:rPr kumimoji="1" lang="ja-JP" altLang="en-US" sz="1100" dirty="0">
                <a:latin typeface="HGPｺﾞｼｯｸE" panose="020B0900000000000000" pitchFamily="50" charset="-128"/>
                <a:ea typeface="HGPｺﾞｼｯｸE" panose="020B0900000000000000" pitchFamily="50" charset="-128"/>
              </a:rPr>
              <a:t>訓練のシナリオ</a:t>
            </a:r>
          </a:p>
        </p:txBody>
      </p:sp>
      <p:sp>
        <p:nvSpPr>
          <p:cNvPr id="111" name="テキスト ボックス 110">
            <a:extLst>
              <a:ext uri="{FF2B5EF4-FFF2-40B4-BE49-F238E27FC236}">
                <a16:creationId xmlns:a16="http://schemas.microsoft.com/office/drawing/2014/main" id="{1E8B686C-1946-4B7A-834A-D8A3786AEFCC}"/>
              </a:ext>
            </a:extLst>
          </p:cNvPr>
          <p:cNvSpPr txBox="1"/>
          <p:nvPr/>
        </p:nvSpPr>
        <p:spPr>
          <a:xfrm>
            <a:off x="4702952" y="446160"/>
            <a:ext cx="2160000" cy="252000"/>
          </a:xfrm>
          <a:prstGeom prst="rect">
            <a:avLst/>
          </a:prstGeom>
          <a:solidFill>
            <a:srgbClr val="FFCCFF"/>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cxnSp>
        <p:nvCxnSpPr>
          <p:cNvPr id="122" name="直線コネクタ 121">
            <a:extLst>
              <a:ext uri="{FF2B5EF4-FFF2-40B4-BE49-F238E27FC236}">
                <a16:creationId xmlns:a16="http://schemas.microsoft.com/office/drawing/2014/main" id="{5C9D20B8-D4DD-425A-A38C-B19150D2FBB8}"/>
              </a:ext>
            </a:extLst>
          </p:cNvPr>
          <p:cNvCxnSpPr>
            <a:cxnSpLocks/>
          </p:cNvCxnSpPr>
          <p:nvPr/>
        </p:nvCxnSpPr>
        <p:spPr>
          <a:xfrm>
            <a:off x="4713594" y="470769"/>
            <a:ext cx="0" cy="8244000"/>
          </a:xfrm>
          <a:prstGeom prst="line">
            <a:avLst/>
          </a:prstGeom>
          <a:ln w="28575">
            <a:solidFill>
              <a:srgbClr val="FFCCFF"/>
            </a:solidFill>
            <a:prstDash val="sysDot"/>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F2BC577A-5ADA-478F-9A71-C6E8C0B368AF}"/>
              </a:ext>
            </a:extLst>
          </p:cNvPr>
          <p:cNvSpPr txBox="1"/>
          <p:nvPr/>
        </p:nvSpPr>
        <p:spPr>
          <a:xfrm>
            <a:off x="4685252" y="1437586"/>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避難完了時刻の記録は、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職員</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pic>
        <p:nvPicPr>
          <p:cNvPr id="40" name="図 39">
            <a:extLst>
              <a:ext uri="{FF2B5EF4-FFF2-40B4-BE49-F238E27FC236}">
                <a16:creationId xmlns:a16="http://schemas.microsoft.com/office/drawing/2014/main" id="{A85F81E2-A152-44FA-9AB3-9EC2372939F8}"/>
              </a:ext>
            </a:extLst>
          </p:cNvPr>
          <p:cNvPicPr>
            <a:picLocks noChangeAspect="1"/>
          </p:cNvPicPr>
          <p:nvPr/>
        </p:nvPicPr>
        <p:blipFill rotWithShape="1">
          <a:blip r:embed="rId2"/>
          <a:srcRect b="50088"/>
          <a:stretch/>
        </p:blipFill>
        <p:spPr>
          <a:xfrm>
            <a:off x="3031049" y="1169438"/>
            <a:ext cx="524036" cy="806166"/>
          </a:xfrm>
          <a:prstGeom prst="rect">
            <a:avLst/>
          </a:prstGeom>
        </p:spPr>
      </p:pic>
      <p:sp>
        <p:nvSpPr>
          <p:cNvPr id="41" name="正方形/長方形 40">
            <a:extLst>
              <a:ext uri="{FF2B5EF4-FFF2-40B4-BE49-F238E27FC236}">
                <a16:creationId xmlns:a16="http://schemas.microsoft.com/office/drawing/2014/main" id="{34E7C136-D1D9-4DFF-8384-881745D9FFE8}"/>
              </a:ext>
            </a:extLst>
          </p:cNvPr>
          <p:cNvSpPr/>
          <p:nvPr/>
        </p:nvSpPr>
        <p:spPr>
          <a:xfrm>
            <a:off x="3623332" y="1162909"/>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42" name="テキスト ボックス 41">
            <a:extLst>
              <a:ext uri="{FF2B5EF4-FFF2-40B4-BE49-F238E27FC236}">
                <a16:creationId xmlns:a16="http://schemas.microsoft.com/office/drawing/2014/main" id="{A8CD0A90-3C23-47CF-B8E4-ED0F61AC7687}"/>
              </a:ext>
            </a:extLst>
          </p:cNvPr>
          <p:cNvSpPr txBox="1"/>
          <p:nvPr/>
        </p:nvSpPr>
        <p:spPr>
          <a:xfrm>
            <a:off x="22934" y="283042"/>
            <a:ext cx="4838465"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➎ 避難完了後、利用者の安否を確認する。</a:t>
            </a:r>
          </a:p>
        </p:txBody>
      </p:sp>
      <p:sp>
        <p:nvSpPr>
          <p:cNvPr id="43" name="正方形/長方形 42">
            <a:extLst>
              <a:ext uri="{FF2B5EF4-FFF2-40B4-BE49-F238E27FC236}">
                <a16:creationId xmlns:a16="http://schemas.microsoft.com/office/drawing/2014/main" id="{149BF92E-7AAD-4FC8-A015-0597DBA16E8D}"/>
              </a:ext>
            </a:extLst>
          </p:cNvPr>
          <p:cNvSpPr/>
          <p:nvPr/>
        </p:nvSpPr>
        <p:spPr>
          <a:xfrm>
            <a:off x="845033" y="2300003"/>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45" name="Picture 8" descr="マイクを持っている女性会社員のイラスト">
            <a:extLst>
              <a:ext uri="{FF2B5EF4-FFF2-40B4-BE49-F238E27FC236}">
                <a16:creationId xmlns:a16="http://schemas.microsoft.com/office/drawing/2014/main" id="{B2546F7A-F8DD-4CC6-9865-238918C1C8A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54"/>
          <a:stretch/>
        </p:blipFill>
        <p:spPr bwMode="auto">
          <a:xfrm>
            <a:off x="199272" y="2330544"/>
            <a:ext cx="594537" cy="830997"/>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a:extLst>
              <a:ext uri="{FF2B5EF4-FFF2-40B4-BE49-F238E27FC236}">
                <a16:creationId xmlns:a16="http://schemas.microsoft.com/office/drawing/2014/main" id="{A8C300BC-24E5-4F5D-A971-1336354D995A}"/>
              </a:ext>
            </a:extLst>
          </p:cNvPr>
          <p:cNvSpPr/>
          <p:nvPr/>
        </p:nvSpPr>
        <p:spPr>
          <a:xfrm>
            <a:off x="797569" y="1176466"/>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pic>
        <p:nvPicPr>
          <p:cNvPr id="47" name="Picture 2" descr="青の作業着を着た人のイラスト（男性）">
            <a:extLst>
              <a:ext uri="{FF2B5EF4-FFF2-40B4-BE49-F238E27FC236}">
                <a16:creationId xmlns:a16="http://schemas.microsoft.com/office/drawing/2014/main" id="{53FDAD59-0E2C-4AE2-82DD-7E5659C6E28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88"/>
          <a:stretch/>
        </p:blipFill>
        <p:spPr bwMode="auto">
          <a:xfrm>
            <a:off x="197416" y="1105556"/>
            <a:ext cx="540177" cy="830997"/>
          </a:xfrm>
          <a:prstGeom prst="rect">
            <a:avLst/>
          </a:prstGeom>
          <a:noFill/>
          <a:extLst>
            <a:ext uri="{909E8E84-426E-40DD-AFC4-6F175D3DCCD1}">
              <a14:hiddenFill xmlns:a14="http://schemas.microsoft.com/office/drawing/2010/main">
                <a:solidFill>
                  <a:srgbClr val="FFFFFF"/>
                </a:solidFill>
              </a14:hiddenFill>
            </a:ext>
          </a:extLst>
        </p:spPr>
      </p:pic>
      <p:sp>
        <p:nvSpPr>
          <p:cNvPr id="48" name="下矢印 207">
            <a:extLst>
              <a:ext uri="{FF2B5EF4-FFF2-40B4-BE49-F238E27FC236}">
                <a16:creationId xmlns:a16="http://schemas.microsoft.com/office/drawing/2014/main" id="{EB5FD313-8F77-42E5-8AD3-26DAF41CFDB5}"/>
              </a:ext>
            </a:extLst>
          </p:cNvPr>
          <p:cNvSpPr/>
          <p:nvPr/>
        </p:nvSpPr>
        <p:spPr>
          <a:xfrm>
            <a:off x="292121" y="2076446"/>
            <a:ext cx="384000" cy="223557"/>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49" name="正方形/長方形 48">
            <a:extLst>
              <a:ext uri="{FF2B5EF4-FFF2-40B4-BE49-F238E27FC236}">
                <a16:creationId xmlns:a16="http://schemas.microsoft.com/office/drawing/2014/main" id="{271F5063-3B3E-41B4-BCDA-6F982A9A094A}"/>
              </a:ext>
            </a:extLst>
          </p:cNvPr>
          <p:cNvSpPr/>
          <p:nvPr/>
        </p:nvSpPr>
        <p:spPr>
          <a:xfrm>
            <a:off x="3617178" y="1380349"/>
            <a:ext cx="1093891"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避難完了時刻を記録する。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50" name="正方形/長方形 49">
            <a:extLst>
              <a:ext uri="{FF2B5EF4-FFF2-40B4-BE49-F238E27FC236}">
                <a16:creationId xmlns:a16="http://schemas.microsoft.com/office/drawing/2014/main" id="{5AAFDC2E-BDAC-47F5-9617-9879E49714DF}"/>
              </a:ext>
            </a:extLst>
          </p:cNvPr>
          <p:cNvSpPr/>
          <p:nvPr/>
        </p:nvSpPr>
        <p:spPr>
          <a:xfrm>
            <a:off x="756599" y="1359287"/>
            <a:ext cx="2274450" cy="830997"/>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全員の避難を確認したあと、市町村と保護者に避難完了報告を行う⇒代わりに、情報班に避難完了時刻を報告する。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53" name="正方形/長方形 52">
            <a:extLst>
              <a:ext uri="{FF2B5EF4-FFF2-40B4-BE49-F238E27FC236}">
                <a16:creationId xmlns:a16="http://schemas.microsoft.com/office/drawing/2014/main" id="{29571D0C-ECDB-44BB-8CAB-0D2924591A2E}"/>
              </a:ext>
            </a:extLst>
          </p:cNvPr>
          <p:cNvSpPr/>
          <p:nvPr/>
        </p:nvSpPr>
        <p:spPr>
          <a:xfrm>
            <a:off x="806864" y="2531597"/>
            <a:ext cx="3819404" cy="276999"/>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避難完了時刻の記録を確認した後、訓練終了の合図を行う。</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54" name="角丸四角形吹き出し 135">
            <a:extLst>
              <a:ext uri="{FF2B5EF4-FFF2-40B4-BE49-F238E27FC236}">
                <a16:creationId xmlns:a16="http://schemas.microsoft.com/office/drawing/2014/main" id="{2956CE45-13A4-4F6A-93B4-0874861903A2}"/>
              </a:ext>
            </a:extLst>
          </p:cNvPr>
          <p:cNvSpPr/>
          <p:nvPr/>
        </p:nvSpPr>
        <p:spPr>
          <a:xfrm>
            <a:off x="246740" y="3260651"/>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pic>
        <p:nvPicPr>
          <p:cNvPr id="55" name="Picture 2" descr="青の作業着を着た人のイラスト（男性）">
            <a:extLst>
              <a:ext uri="{FF2B5EF4-FFF2-40B4-BE49-F238E27FC236}">
                <a16:creationId xmlns:a16="http://schemas.microsoft.com/office/drawing/2014/main" id="{745681DF-16CB-4477-ADFD-46FB2E7AC61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88"/>
          <a:stretch/>
        </p:blipFill>
        <p:spPr bwMode="auto">
          <a:xfrm>
            <a:off x="644172" y="5577675"/>
            <a:ext cx="460860" cy="708977"/>
          </a:xfrm>
          <a:prstGeom prst="rect">
            <a:avLst/>
          </a:prstGeom>
          <a:noFill/>
          <a:extLst>
            <a:ext uri="{909E8E84-426E-40DD-AFC4-6F175D3DCCD1}">
              <a14:hiddenFill xmlns:a14="http://schemas.microsoft.com/office/drawing/2010/main">
                <a:solidFill>
                  <a:srgbClr val="FFFFFF"/>
                </a:solidFill>
              </a14:hiddenFill>
            </a:ext>
          </a:extLst>
        </p:spPr>
      </p:pic>
      <p:pic>
        <p:nvPicPr>
          <p:cNvPr id="56" name="図 55">
            <a:extLst>
              <a:ext uri="{FF2B5EF4-FFF2-40B4-BE49-F238E27FC236}">
                <a16:creationId xmlns:a16="http://schemas.microsoft.com/office/drawing/2014/main" id="{D577BB20-7AD3-4384-BBD5-FB448211C3DA}"/>
              </a:ext>
            </a:extLst>
          </p:cNvPr>
          <p:cNvPicPr>
            <a:picLocks noChangeAspect="1"/>
          </p:cNvPicPr>
          <p:nvPr/>
        </p:nvPicPr>
        <p:blipFill rotWithShape="1">
          <a:blip r:embed="rId2"/>
          <a:srcRect b="50088"/>
          <a:stretch/>
        </p:blipFill>
        <p:spPr>
          <a:xfrm>
            <a:off x="180785" y="5577675"/>
            <a:ext cx="460860" cy="708977"/>
          </a:xfrm>
          <a:prstGeom prst="rect">
            <a:avLst/>
          </a:prstGeom>
        </p:spPr>
      </p:pic>
      <p:pic>
        <p:nvPicPr>
          <p:cNvPr id="57" name="Picture 4" descr="オレンジの作業着を着た人のイラスト（女性）">
            <a:extLst>
              <a:ext uri="{FF2B5EF4-FFF2-40B4-BE49-F238E27FC236}">
                <a16:creationId xmlns:a16="http://schemas.microsoft.com/office/drawing/2014/main" id="{AEACD8F3-3856-4FED-B5E7-3586FD07590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88"/>
          <a:stretch/>
        </p:blipFill>
        <p:spPr bwMode="auto">
          <a:xfrm>
            <a:off x="1085370" y="5577675"/>
            <a:ext cx="473486" cy="708977"/>
          </a:xfrm>
          <a:prstGeom prst="rect">
            <a:avLst/>
          </a:prstGeom>
          <a:noFill/>
          <a:extLst>
            <a:ext uri="{909E8E84-426E-40DD-AFC4-6F175D3DCCD1}">
              <a14:hiddenFill xmlns:a14="http://schemas.microsoft.com/office/drawing/2010/main">
                <a:solidFill>
                  <a:srgbClr val="FFFFFF"/>
                </a:solidFill>
              </a14:hiddenFill>
            </a:ext>
          </a:extLst>
        </p:spPr>
      </p:pic>
      <p:sp>
        <p:nvSpPr>
          <p:cNvPr id="58" name="正方形/長方形 57">
            <a:extLst>
              <a:ext uri="{FF2B5EF4-FFF2-40B4-BE49-F238E27FC236}">
                <a16:creationId xmlns:a16="http://schemas.microsoft.com/office/drawing/2014/main" id="{67F1096F-5783-4474-AD43-DF8D9C0669B0}"/>
              </a:ext>
            </a:extLst>
          </p:cNvPr>
          <p:cNvSpPr/>
          <p:nvPr/>
        </p:nvSpPr>
        <p:spPr>
          <a:xfrm>
            <a:off x="3546446" y="6600544"/>
            <a:ext cx="886234"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利用者</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59" name="Picture 2" descr="■">
            <a:extLst>
              <a:ext uri="{FF2B5EF4-FFF2-40B4-BE49-F238E27FC236}">
                <a16:creationId xmlns:a16="http://schemas.microsoft.com/office/drawing/2014/main" id="{F84CB797-560A-47E8-B585-4B68452F37B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0742" y="6651487"/>
            <a:ext cx="933031" cy="858389"/>
          </a:xfrm>
          <a:prstGeom prst="rect">
            <a:avLst/>
          </a:prstGeom>
          <a:noFill/>
          <a:extLst>
            <a:ext uri="{909E8E84-426E-40DD-AFC4-6F175D3DCCD1}">
              <a14:hiddenFill xmlns:a14="http://schemas.microsoft.com/office/drawing/2010/main">
                <a:solidFill>
                  <a:srgbClr val="FFFFFF"/>
                </a:solidFill>
              </a14:hiddenFill>
            </a:ext>
          </a:extLst>
        </p:spPr>
      </p:pic>
      <p:sp>
        <p:nvSpPr>
          <p:cNvPr id="74" name="正方形/長方形 73">
            <a:extLst>
              <a:ext uri="{FF2B5EF4-FFF2-40B4-BE49-F238E27FC236}">
                <a16:creationId xmlns:a16="http://schemas.microsoft.com/office/drawing/2014/main" id="{EC45A10A-F3E6-4231-9908-25EE199BBA1F}"/>
              </a:ext>
            </a:extLst>
          </p:cNvPr>
          <p:cNvSpPr/>
          <p:nvPr/>
        </p:nvSpPr>
        <p:spPr>
          <a:xfrm>
            <a:off x="3540031" y="6774562"/>
            <a:ext cx="1133476"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職員の指示に従い、移動する。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75" name="正方形/長方形 74">
            <a:extLst>
              <a:ext uri="{FF2B5EF4-FFF2-40B4-BE49-F238E27FC236}">
                <a16:creationId xmlns:a16="http://schemas.microsoft.com/office/drawing/2014/main" id="{EEA57743-8DC6-4342-90F4-A6CA47015A3A}"/>
              </a:ext>
            </a:extLst>
          </p:cNvPr>
          <p:cNvSpPr/>
          <p:nvPr/>
        </p:nvSpPr>
        <p:spPr>
          <a:xfrm>
            <a:off x="1582883" y="5518978"/>
            <a:ext cx="117315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職員</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76" name="正方形/長方形 75">
            <a:extLst>
              <a:ext uri="{FF2B5EF4-FFF2-40B4-BE49-F238E27FC236}">
                <a16:creationId xmlns:a16="http://schemas.microsoft.com/office/drawing/2014/main" id="{45C47F92-0349-4FC4-8251-32C16C841E5C}"/>
              </a:ext>
            </a:extLst>
          </p:cNvPr>
          <p:cNvSpPr/>
          <p:nvPr/>
        </p:nvSpPr>
        <p:spPr>
          <a:xfrm>
            <a:off x="1460125" y="5692967"/>
            <a:ext cx="3185026" cy="1015663"/>
          </a:xfrm>
          <a:prstGeom prst="rect">
            <a:avLst/>
          </a:prstGeom>
          <a:noFill/>
        </p:spPr>
        <p:txBody>
          <a:bodyPr wrap="square" lIns="48000" rIns="48000">
            <a:spAutoFit/>
          </a:bodyPr>
          <a:lstStyle/>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利用者を避難開始前いた部屋へ誘導する。</a:t>
            </a:r>
            <a:endParaRPr kumimoji="1" lang="en-US" altLang="ja-JP" sz="1200" dirty="0">
              <a:latin typeface="HGPｺﾞｼｯｸM" panose="020B0600000000000000" pitchFamily="50" charset="-128"/>
              <a:ea typeface="HGPｺﾞｼｯｸM" panose="020B0600000000000000" pitchFamily="50" charset="-128"/>
            </a:endParaRP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再誘導後に、利用所の点呼を実施し、一覧表に記録する。</a:t>
            </a:r>
            <a:endParaRPr kumimoji="1" lang="en-US" altLang="ja-JP" sz="1200" dirty="0">
              <a:latin typeface="HGPｺﾞｼｯｸM" panose="020B0600000000000000" pitchFamily="50" charset="-128"/>
              <a:ea typeface="HGPｺﾞｼｯｸM" panose="020B0600000000000000" pitchFamily="50" charset="-128"/>
            </a:endParaRP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再誘導後に、利用者の体調を確認し、一覧表に記録する。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77" name="テキスト ボックス 76">
            <a:extLst>
              <a:ext uri="{FF2B5EF4-FFF2-40B4-BE49-F238E27FC236}">
                <a16:creationId xmlns:a16="http://schemas.microsoft.com/office/drawing/2014/main" id="{82FA7DE2-B4CA-4D59-A29C-AE989B010E25}"/>
              </a:ext>
            </a:extLst>
          </p:cNvPr>
          <p:cNvSpPr txBox="1"/>
          <p:nvPr/>
        </p:nvSpPr>
        <p:spPr>
          <a:xfrm>
            <a:off x="15095" y="4435322"/>
            <a:ext cx="4646139" cy="58477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➏ 避難完了後、利用者を元の部屋に再誘導</a:t>
            </a:r>
            <a:endParaRPr kumimoji="1" lang="en-US" altLang="ja-JP" sz="1600" dirty="0">
              <a:latin typeface="HGPｺﾞｼｯｸE" panose="020B0900000000000000" pitchFamily="50" charset="-128"/>
              <a:ea typeface="HGPｺﾞｼｯｸE" panose="020B0900000000000000" pitchFamily="50" charset="-128"/>
            </a:endParaRPr>
          </a:p>
          <a:p>
            <a:r>
              <a:rPr kumimoji="1" lang="en-US" altLang="ja-JP" sz="1600" dirty="0">
                <a:latin typeface="HGPｺﾞｼｯｸE" panose="020B0900000000000000" pitchFamily="50" charset="-128"/>
                <a:ea typeface="HGPｺﾞｼｯｸE" panose="020B0900000000000000" pitchFamily="50" charset="-128"/>
              </a:rPr>
              <a:t>           </a:t>
            </a:r>
            <a:r>
              <a:rPr kumimoji="1" lang="ja-JP" altLang="en-US" sz="1600" dirty="0">
                <a:latin typeface="HGPｺﾞｼｯｸE" panose="020B0900000000000000" pitchFamily="50" charset="-128"/>
                <a:ea typeface="HGPｺﾞｼｯｸE" panose="020B0900000000000000" pitchFamily="50" charset="-128"/>
              </a:rPr>
              <a:t>する。</a:t>
            </a:r>
          </a:p>
        </p:txBody>
      </p:sp>
      <p:sp>
        <p:nvSpPr>
          <p:cNvPr id="78" name="角丸四角形吹き出し 135">
            <a:extLst>
              <a:ext uri="{FF2B5EF4-FFF2-40B4-BE49-F238E27FC236}">
                <a16:creationId xmlns:a16="http://schemas.microsoft.com/office/drawing/2014/main" id="{1B468699-249E-4617-9CA0-5CD3A986C976}"/>
              </a:ext>
            </a:extLst>
          </p:cNvPr>
          <p:cNvSpPr/>
          <p:nvPr/>
        </p:nvSpPr>
        <p:spPr>
          <a:xfrm>
            <a:off x="246740" y="7557471"/>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grpSp>
        <p:nvGrpSpPr>
          <p:cNvPr id="79" name="グループ化 78">
            <a:extLst>
              <a:ext uri="{FF2B5EF4-FFF2-40B4-BE49-F238E27FC236}">
                <a16:creationId xmlns:a16="http://schemas.microsoft.com/office/drawing/2014/main" id="{143B8EF6-3A82-4357-9600-08A2B72BFA5D}"/>
              </a:ext>
            </a:extLst>
          </p:cNvPr>
          <p:cNvGrpSpPr/>
          <p:nvPr/>
        </p:nvGrpSpPr>
        <p:grpSpPr>
          <a:xfrm>
            <a:off x="197416" y="8712765"/>
            <a:ext cx="4133694" cy="307777"/>
            <a:chOff x="2565421" y="3064646"/>
            <a:chExt cx="4133694" cy="307777"/>
          </a:xfrm>
        </p:grpSpPr>
        <p:sp>
          <p:nvSpPr>
            <p:cNvPr id="80" name="テキスト ボックス 79">
              <a:extLst>
                <a:ext uri="{FF2B5EF4-FFF2-40B4-BE49-F238E27FC236}">
                  <a16:creationId xmlns:a16="http://schemas.microsoft.com/office/drawing/2014/main" id="{6EE72054-E292-4319-9C4B-4BCA078A2833}"/>
                </a:ext>
              </a:extLst>
            </p:cNvPr>
            <p:cNvSpPr txBox="1"/>
            <p:nvPr/>
          </p:nvSpPr>
          <p:spPr>
            <a:xfrm>
              <a:off x="2565421" y="3064646"/>
              <a:ext cx="4133694" cy="307777"/>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　　　　　　　　　　　　　　 へ</a:t>
              </a:r>
              <a:endParaRPr kumimoji="1" lang="en-US" altLang="ja-JP" sz="1400" dirty="0">
                <a:latin typeface="HGPｺﾞｼｯｸE" panose="020B0900000000000000" pitchFamily="50" charset="-128"/>
                <a:ea typeface="HGPｺﾞｼｯｸE" panose="020B0900000000000000" pitchFamily="50" charset="-128"/>
              </a:endParaRPr>
            </a:p>
          </p:txBody>
        </p:sp>
        <p:sp>
          <p:nvSpPr>
            <p:cNvPr id="81" name="テキスト ボックス 80">
              <a:extLst>
                <a:ext uri="{FF2B5EF4-FFF2-40B4-BE49-F238E27FC236}">
                  <a16:creationId xmlns:a16="http://schemas.microsoft.com/office/drawing/2014/main" id="{9FBDDBAA-C3CC-4C18-971F-25649CD2B8ED}"/>
                </a:ext>
              </a:extLst>
            </p:cNvPr>
            <p:cNvSpPr txBox="1"/>
            <p:nvPr/>
          </p:nvSpPr>
          <p:spPr>
            <a:xfrm>
              <a:off x="3205419" y="3100316"/>
              <a:ext cx="1656000" cy="252000"/>
            </a:xfrm>
            <a:prstGeom prst="round2DiagRect">
              <a:avLst/>
            </a:prstGeom>
            <a:solidFill>
              <a:schemeClr val="bg1">
                <a:lumMod val="85000"/>
              </a:schemeClr>
            </a:solidFill>
          </p:spPr>
          <p:txBody>
            <a:bodyPr wrap="square" lIns="0" tIns="0" rIns="0" bIns="0" rtlCol="0">
              <a:noAutofit/>
            </a:bodyPr>
            <a:lstStyle/>
            <a:p>
              <a:r>
                <a:rPr kumimoji="1" lang="en-US" altLang="ja-JP" sz="1400" dirty="0">
                  <a:latin typeface="HGPｺﾞｼｯｸE" panose="020B0900000000000000" pitchFamily="50" charset="-128"/>
                  <a:ea typeface="HGPｺﾞｼｯｸE" panose="020B0900000000000000" pitchFamily="50" charset="-128"/>
                </a:rPr>
                <a:t>【5】</a:t>
              </a:r>
              <a:r>
                <a:rPr kumimoji="1" lang="ja-JP" altLang="en-US" sz="1400" dirty="0">
                  <a:latin typeface="HGPｺﾞｼｯｸE" panose="020B0900000000000000" pitchFamily="50" charset="-128"/>
                  <a:ea typeface="HGPｺﾞｼｯｸE" panose="020B0900000000000000" pitchFamily="50" charset="-128"/>
                </a:rPr>
                <a:t>訓練後の振り返り</a:t>
              </a:r>
            </a:p>
          </p:txBody>
        </p:sp>
      </p:grpSp>
      <p:sp>
        <p:nvSpPr>
          <p:cNvPr id="4" name="テキスト ボックス 3">
            <a:extLst>
              <a:ext uri="{FF2B5EF4-FFF2-40B4-BE49-F238E27FC236}">
                <a16:creationId xmlns:a16="http://schemas.microsoft.com/office/drawing/2014/main" id="{AB11C16A-4272-039F-88BE-3250DAC0CAA5}"/>
              </a:ext>
            </a:extLst>
          </p:cNvPr>
          <p:cNvSpPr txBox="1"/>
          <p:nvPr/>
        </p:nvSpPr>
        <p:spPr>
          <a:xfrm>
            <a:off x="4760384" y="4694980"/>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点呼・体調の記録は、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sp>
        <p:nvSpPr>
          <p:cNvPr id="5" name="テキスト ボックス 4">
            <a:extLst>
              <a:ext uri="{FF2B5EF4-FFF2-40B4-BE49-F238E27FC236}">
                <a16:creationId xmlns:a16="http://schemas.microsoft.com/office/drawing/2014/main" id="{5506422E-A0BF-D074-71CC-D4EF2B43DA7F}"/>
              </a:ext>
            </a:extLst>
          </p:cNvPr>
          <p:cNvSpPr txBox="1"/>
          <p:nvPr/>
        </p:nvSpPr>
        <p:spPr>
          <a:xfrm>
            <a:off x="193162" y="604822"/>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a:extLst>
              <a:ext uri="{FF2B5EF4-FFF2-40B4-BE49-F238E27FC236}">
                <a16:creationId xmlns:a16="http://schemas.microsoft.com/office/drawing/2014/main" id="{D79CA718-2FAC-29A9-DD12-35DBE10F61F9}"/>
              </a:ext>
            </a:extLst>
          </p:cNvPr>
          <p:cNvSpPr txBox="1"/>
          <p:nvPr/>
        </p:nvSpPr>
        <p:spPr>
          <a:xfrm>
            <a:off x="193162" y="4998305"/>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275055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矢印: 下 43">
            <a:extLst>
              <a:ext uri="{FF2B5EF4-FFF2-40B4-BE49-F238E27FC236}">
                <a16:creationId xmlns:a16="http://schemas.microsoft.com/office/drawing/2014/main" id="{59C932EC-7C8E-48E0-BB7C-066F51F99D31}"/>
              </a:ext>
            </a:extLst>
          </p:cNvPr>
          <p:cNvSpPr/>
          <p:nvPr/>
        </p:nvSpPr>
        <p:spPr>
          <a:xfrm>
            <a:off x="24427" y="130374"/>
            <a:ext cx="216470" cy="8748000"/>
          </a:xfrm>
          <a:prstGeom prst="downArrow">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a:extLst>
              <a:ext uri="{FF2B5EF4-FFF2-40B4-BE49-F238E27FC236}">
                <a16:creationId xmlns:a16="http://schemas.microsoft.com/office/drawing/2014/main" id="{1E8B686C-1946-4B7A-834A-D8A3786AEFCC}"/>
              </a:ext>
            </a:extLst>
          </p:cNvPr>
          <p:cNvSpPr txBox="1"/>
          <p:nvPr/>
        </p:nvSpPr>
        <p:spPr>
          <a:xfrm>
            <a:off x="4702284" y="446160"/>
            <a:ext cx="2160000" cy="252000"/>
          </a:xfrm>
          <a:prstGeom prst="rect">
            <a:avLst/>
          </a:prstGeom>
          <a:solidFill>
            <a:srgbClr val="CC99FF"/>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cxnSp>
        <p:nvCxnSpPr>
          <p:cNvPr id="122" name="直線コネクタ 121">
            <a:extLst>
              <a:ext uri="{FF2B5EF4-FFF2-40B4-BE49-F238E27FC236}">
                <a16:creationId xmlns:a16="http://schemas.microsoft.com/office/drawing/2014/main" id="{5C9D20B8-D4DD-425A-A38C-B19150D2FBB8}"/>
              </a:ext>
            </a:extLst>
          </p:cNvPr>
          <p:cNvCxnSpPr>
            <a:cxnSpLocks/>
          </p:cNvCxnSpPr>
          <p:nvPr/>
        </p:nvCxnSpPr>
        <p:spPr>
          <a:xfrm>
            <a:off x="4712926" y="459948"/>
            <a:ext cx="0" cy="8679334"/>
          </a:xfrm>
          <a:prstGeom prst="line">
            <a:avLst/>
          </a:prstGeom>
          <a:ln w="28575">
            <a:solidFill>
              <a:srgbClr val="CC99FF"/>
            </a:solidFill>
            <a:prstDash val="sysDot"/>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28383E47-1BD6-46DA-972D-986C62B24E69}"/>
              </a:ext>
            </a:extLst>
          </p:cNvPr>
          <p:cNvSpPr txBox="1"/>
          <p:nvPr/>
        </p:nvSpPr>
        <p:spPr>
          <a:xfrm>
            <a:off x="0" y="-6112"/>
            <a:ext cx="6858000" cy="374571"/>
          </a:xfrm>
          <a:prstGeom prst="round2DiagRect">
            <a:avLst/>
          </a:prstGeom>
          <a:solidFill>
            <a:srgbClr val="CC99FF"/>
          </a:solid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【4-2】</a:t>
            </a:r>
            <a:r>
              <a:rPr kumimoji="1" lang="ja-JP" altLang="en-US" sz="1600" dirty="0">
                <a:latin typeface="HGPｺﾞｼｯｸE" panose="020B0900000000000000" pitchFamily="50" charset="-128"/>
                <a:ea typeface="HGPｺﾞｼｯｸE" panose="020B0900000000000000" pitchFamily="50" charset="-128"/>
              </a:rPr>
              <a:t>立ち退き避難（</a:t>
            </a:r>
            <a:r>
              <a:rPr kumimoji="1" lang="zh-TW" altLang="en-US" sz="1600" dirty="0">
                <a:latin typeface="HGPｺﾞｼｯｸE" panose="020B0900000000000000" pitchFamily="50" charset="-128"/>
                <a:ea typeface="HGPｺﾞｼｯｸE" panose="020B0900000000000000" pitchFamily="50" charset="-128"/>
              </a:rPr>
              <a:t>水平避難</a:t>
            </a:r>
            <a:r>
              <a:rPr kumimoji="1" lang="ja-JP" altLang="en-US" sz="1600" dirty="0">
                <a:latin typeface="HGPｺﾞｼｯｸE" panose="020B0900000000000000" pitchFamily="50" charset="-128"/>
                <a:ea typeface="HGPｺﾞｼｯｸE" panose="020B0900000000000000" pitchFamily="50" charset="-128"/>
              </a:rPr>
              <a:t>）</a:t>
            </a:r>
            <a:r>
              <a:rPr kumimoji="1" lang="zh-TW" altLang="en-US" sz="1600" dirty="0">
                <a:latin typeface="HGPｺﾞｼｯｸE" panose="020B0900000000000000" pitchFamily="50" charset="-128"/>
                <a:ea typeface="HGPｺﾞｼｯｸE" panose="020B0900000000000000" pitchFamily="50" charset="-128"/>
              </a:rPr>
              <a:t>訓練</a:t>
            </a:r>
            <a:r>
              <a:rPr kumimoji="1" lang="ja-JP" altLang="en-US" sz="1600" dirty="0">
                <a:latin typeface="HGPｺﾞｼｯｸE" panose="020B0900000000000000" pitchFamily="50" charset="-128"/>
                <a:ea typeface="HGPｺﾞｼｯｸE" panose="020B0900000000000000" pitchFamily="50" charset="-128"/>
              </a:rPr>
              <a:t>のシナリオ</a:t>
            </a:r>
          </a:p>
        </p:txBody>
      </p:sp>
      <p:sp>
        <p:nvSpPr>
          <p:cNvPr id="60" name="角丸四角形吹き出し 135">
            <a:extLst>
              <a:ext uri="{FF2B5EF4-FFF2-40B4-BE49-F238E27FC236}">
                <a16:creationId xmlns:a16="http://schemas.microsoft.com/office/drawing/2014/main" id="{FC5B293E-0859-49A5-B379-3BA0CA66C2E4}"/>
              </a:ext>
            </a:extLst>
          </p:cNvPr>
          <p:cNvSpPr/>
          <p:nvPr/>
        </p:nvSpPr>
        <p:spPr>
          <a:xfrm>
            <a:off x="4814529" y="2347064"/>
            <a:ext cx="2015167" cy="1794424"/>
          </a:xfrm>
          <a:prstGeom prst="foldedCorner">
            <a:avLst>
              <a:gd name="adj" fmla="val 1095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p>
            <a:r>
              <a:rPr kumimoji="1" lang="ja-JP" altLang="en-US" sz="1000" dirty="0">
                <a:solidFill>
                  <a:schemeClr val="tx1"/>
                </a:solidFill>
                <a:latin typeface="HGPｺﾞｼｯｸM" panose="020B0600000000000000" pitchFamily="50" charset="-128"/>
                <a:ea typeface="HGPｺﾞｼｯｸM" panose="020B0600000000000000" pitchFamily="50" charset="-128"/>
              </a:rPr>
              <a:t>★周知例★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r>
              <a:rPr kumimoji="1" lang="en-US" altLang="ja-JP" sz="1000" dirty="0">
                <a:solidFill>
                  <a:schemeClr val="tx1"/>
                </a:solidFill>
                <a:latin typeface="HGPｺﾞｼｯｸM" panose="020B0600000000000000" pitchFamily="50" charset="-128"/>
                <a:ea typeface="HGPｺﾞｼｯｸM" panose="020B0600000000000000" pitchFamily="50" charset="-128"/>
              </a:rPr>
              <a:t>※</a:t>
            </a:r>
            <a:r>
              <a:rPr kumimoji="1" lang="ja-JP" altLang="en-US" sz="1000" dirty="0">
                <a:solidFill>
                  <a:schemeClr val="tx1"/>
                </a:solidFill>
                <a:latin typeface="HGPｺﾞｼｯｸM" panose="020B0600000000000000" pitchFamily="50" charset="-128"/>
                <a:ea typeface="HGPｺﾞｼｯｸM" panose="020B0600000000000000" pitchFamily="50" charset="-128"/>
              </a:rPr>
              <a:t>警戒レベル</a:t>
            </a:r>
            <a:r>
              <a:rPr kumimoji="1" lang="en-US" altLang="ja-JP" sz="1000" dirty="0">
                <a:solidFill>
                  <a:schemeClr val="tx1"/>
                </a:solidFill>
                <a:latin typeface="HGPｺﾞｼｯｸM" panose="020B0600000000000000" pitchFamily="50" charset="-128"/>
                <a:ea typeface="HGPｺﾞｼｯｸM" panose="020B0600000000000000" pitchFamily="50" charset="-128"/>
              </a:rPr>
              <a:t>3</a:t>
            </a:r>
            <a:r>
              <a:rPr kumimoji="1" lang="ja-JP" altLang="en-US" sz="1000" dirty="0">
                <a:solidFill>
                  <a:schemeClr val="tx1"/>
                </a:solidFill>
                <a:latin typeface="HGPｺﾞｼｯｸM" panose="020B0600000000000000" pitchFamily="50" charset="-128"/>
                <a:ea typeface="HGPｺﾞｼｯｸM" panose="020B0600000000000000" pitchFamily="50" charset="-128"/>
              </a:rPr>
              <a:t>相当の場合</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r>
              <a:rPr kumimoji="1" lang="ja-JP" altLang="en-US" sz="1000" dirty="0">
                <a:solidFill>
                  <a:schemeClr val="tx1"/>
                </a:solidFill>
                <a:latin typeface="HGPｺﾞｼｯｸM" panose="020B0600000000000000" pitchFamily="50" charset="-128"/>
                <a:ea typeface="HGPｺﾞｼｯｸM" panose="020B0600000000000000" pitchFamily="50" charset="-128"/>
              </a:rPr>
              <a:t>統括班「訓練です。現在○○市内に大雨・洪水警報が発表されているため、当施設は○○体制に移行します。避難誘導班は利用者の方を○○○（施設内の避難場所）に避難誘導してください。利用者の方は職員の案内に従って移動してください。その他の職員は、各自防災体制を確認し、必要な対応にあたってください。 」</a:t>
            </a:r>
          </a:p>
        </p:txBody>
      </p:sp>
      <p:sp>
        <p:nvSpPr>
          <p:cNvPr id="62" name="テキスト ボックス 61">
            <a:extLst>
              <a:ext uri="{FF2B5EF4-FFF2-40B4-BE49-F238E27FC236}">
                <a16:creationId xmlns:a16="http://schemas.microsoft.com/office/drawing/2014/main" id="{E88CCC65-DAAA-47B0-984C-1B743C8767DF}"/>
              </a:ext>
            </a:extLst>
          </p:cNvPr>
          <p:cNvSpPr txBox="1"/>
          <p:nvPr/>
        </p:nvSpPr>
        <p:spPr>
          <a:xfrm>
            <a:off x="4711808" y="771267"/>
            <a:ext cx="2088000" cy="1708160"/>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訓練前に作成する参加者名簿の記録は、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職員</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集合場所をあらかじめ決めておくこと。</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情報を調べる方法については、</a:t>
            </a:r>
            <a:r>
              <a:rPr kumimoji="1" lang="en-US" altLang="ja-JP" sz="1050" dirty="0">
                <a:latin typeface="HGPｺﾞｼｯｸM" panose="020B0600000000000000" pitchFamily="50" charset="-128"/>
                <a:ea typeface="HGPｺﾞｼｯｸM" panose="020B0600000000000000" pitchFamily="50" charset="-128"/>
              </a:rPr>
              <a:t>【2】</a:t>
            </a:r>
            <a:r>
              <a:rPr kumimoji="1" lang="ja-JP" altLang="en-US" sz="1050" dirty="0">
                <a:latin typeface="HGPｺﾞｼｯｸM" panose="020B0600000000000000" pitchFamily="50" charset="-128"/>
                <a:ea typeface="HGPｺﾞｼｯｸM" panose="020B0600000000000000" pitchFamily="50" charset="-128"/>
              </a:rPr>
              <a:t>情報収集・伝達訓練シナリオを確認する。</a:t>
            </a:r>
          </a:p>
          <a:p>
            <a:pPr marL="87313" indent="-87313">
              <a:buFont typeface="Arial" panose="020B0604020202020204" pitchFamily="34" charset="0"/>
              <a:buChar char="•"/>
            </a:pPr>
            <a:endParaRPr kumimoji="1" lang="ja-JP" altLang="en-US" sz="1050" dirty="0">
              <a:latin typeface="HGPｺﾞｼｯｸM" panose="020B0600000000000000" pitchFamily="50" charset="-128"/>
              <a:ea typeface="HGPｺﾞｼｯｸM" panose="020B0600000000000000" pitchFamily="50" charset="-128"/>
            </a:endParaRPr>
          </a:p>
        </p:txBody>
      </p:sp>
      <p:pic>
        <p:nvPicPr>
          <p:cNvPr id="64" name="Picture 10" descr="一眼レフカメラを持っている人のイラスト（男性）">
            <a:extLst>
              <a:ext uri="{FF2B5EF4-FFF2-40B4-BE49-F238E27FC236}">
                <a16:creationId xmlns:a16="http://schemas.microsoft.com/office/drawing/2014/main" id="{63B0C860-5AE3-4956-B32B-1A03FAFC7CE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8149"/>
          <a:stretch/>
        </p:blipFill>
        <p:spPr bwMode="auto">
          <a:xfrm>
            <a:off x="2881705" y="1402353"/>
            <a:ext cx="751398" cy="708791"/>
          </a:xfrm>
          <a:prstGeom prst="rect">
            <a:avLst/>
          </a:prstGeom>
          <a:noFill/>
          <a:extLst>
            <a:ext uri="{909E8E84-426E-40DD-AFC4-6F175D3DCCD1}">
              <a14:hiddenFill xmlns:a14="http://schemas.microsoft.com/office/drawing/2010/main">
                <a:solidFill>
                  <a:srgbClr val="FFFFFF"/>
                </a:solidFill>
              </a14:hiddenFill>
            </a:ext>
          </a:extLst>
        </p:spPr>
      </p:pic>
      <p:sp>
        <p:nvSpPr>
          <p:cNvPr id="65" name="正方形/長方形 64">
            <a:extLst>
              <a:ext uri="{FF2B5EF4-FFF2-40B4-BE49-F238E27FC236}">
                <a16:creationId xmlns:a16="http://schemas.microsoft.com/office/drawing/2014/main" id="{4931E9F0-9909-4D1D-A619-52E573465096}"/>
              </a:ext>
            </a:extLst>
          </p:cNvPr>
          <p:cNvSpPr/>
          <p:nvPr/>
        </p:nvSpPr>
        <p:spPr>
          <a:xfrm>
            <a:off x="3549448" y="1533412"/>
            <a:ext cx="849876"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記録係</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66" name="正方形/長方形 65">
            <a:extLst>
              <a:ext uri="{FF2B5EF4-FFF2-40B4-BE49-F238E27FC236}">
                <a16:creationId xmlns:a16="http://schemas.microsoft.com/office/drawing/2014/main" id="{5FC23EF7-679D-46FB-8FD9-20B2C0A44882}"/>
              </a:ext>
            </a:extLst>
          </p:cNvPr>
          <p:cNvSpPr/>
          <p:nvPr/>
        </p:nvSpPr>
        <p:spPr>
          <a:xfrm>
            <a:off x="3506539" y="1711514"/>
            <a:ext cx="1177116"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訓練中の記録や写真撮影を行う。</a:t>
            </a:r>
          </a:p>
        </p:txBody>
      </p:sp>
      <p:pic>
        <p:nvPicPr>
          <p:cNvPr id="70" name="図 69">
            <a:extLst>
              <a:ext uri="{FF2B5EF4-FFF2-40B4-BE49-F238E27FC236}">
                <a16:creationId xmlns:a16="http://schemas.microsoft.com/office/drawing/2014/main" id="{130E631D-FE26-4E77-A187-FE9AF5AC6756}"/>
              </a:ext>
            </a:extLst>
          </p:cNvPr>
          <p:cNvPicPr>
            <a:picLocks noChangeAspect="1"/>
          </p:cNvPicPr>
          <p:nvPr/>
        </p:nvPicPr>
        <p:blipFill rotWithShape="1">
          <a:blip r:embed="rId3"/>
          <a:srcRect b="50088"/>
          <a:stretch/>
        </p:blipFill>
        <p:spPr>
          <a:xfrm>
            <a:off x="244179" y="2583078"/>
            <a:ext cx="499696" cy="768722"/>
          </a:xfrm>
          <a:prstGeom prst="rect">
            <a:avLst/>
          </a:prstGeom>
        </p:spPr>
      </p:pic>
      <p:sp>
        <p:nvSpPr>
          <p:cNvPr id="71" name="正方形/長方形 70">
            <a:extLst>
              <a:ext uri="{FF2B5EF4-FFF2-40B4-BE49-F238E27FC236}">
                <a16:creationId xmlns:a16="http://schemas.microsoft.com/office/drawing/2014/main" id="{5ED06FC1-38AE-4C40-BF0C-1CC7BC74A110}"/>
              </a:ext>
            </a:extLst>
          </p:cNvPr>
          <p:cNvSpPr/>
          <p:nvPr/>
        </p:nvSpPr>
        <p:spPr>
          <a:xfrm>
            <a:off x="857428" y="2735215"/>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72" name="正方形/長方形 71">
            <a:extLst>
              <a:ext uri="{FF2B5EF4-FFF2-40B4-BE49-F238E27FC236}">
                <a16:creationId xmlns:a16="http://schemas.microsoft.com/office/drawing/2014/main" id="{B1AB281F-6494-4DE3-B98E-7A6ACD4FD5F3}"/>
              </a:ext>
            </a:extLst>
          </p:cNvPr>
          <p:cNvSpPr/>
          <p:nvPr/>
        </p:nvSpPr>
        <p:spPr>
          <a:xfrm>
            <a:off x="787879" y="2940130"/>
            <a:ext cx="3719459" cy="461665"/>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立ち退き避難を判断する情報（　　　　　　　　　　　　　　）が確認できるサイトにアクセスして、情報を調べる。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73" name="正方形/長方形 72">
            <a:extLst>
              <a:ext uri="{FF2B5EF4-FFF2-40B4-BE49-F238E27FC236}">
                <a16:creationId xmlns:a16="http://schemas.microsoft.com/office/drawing/2014/main" id="{558FBEF7-4B34-4F1F-B018-11A7A830C2EE}"/>
              </a:ext>
            </a:extLst>
          </p:cNvPr>
          <p:cNvSpPr/>
          <p:nvPr/>
        </p:nvSpPr>
        <p:spPr>
          <a:xfrm>
            <a:off x="871218" y="1717881"/>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74" name="Picture 8" descr="マイクを持っている女性会社員のイラスト">
            <a:extLst>
              <a:ext uri="{FF2B5EF4-FFF2-40B4-BE49-F238E27FC236}">
                <a16:creationId xmlns:a16="http://schemas.microsoft.com/office/drawing/2014/main" id="{CF45D49B-A688-4437-8178-F0D7DE8DA12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954"/>
          <a:stretch/>
        </p:blipFill>
        <p:spPr bwMode="auto">
          <a:xfrm>
            <a:off x="212381" y="1525842"/>
            <a:ext cx="573498" cy="801590"/>
          </a:xfrm>
          <a:prstGeom prst="rect">
            <a:avLst/>
          </a:prstGeom>
          <a:noFill/>
          <a:extLst>
            <a:ext uri="{909E8E84-426E-40DD-AFC4-6F175D3DCCD1}">
              <a14:hiddenFill xmlns:a14="http://schemas.microsoft.com/office/drawing/2010/main">
                <a:solidFill>
                  <a:srgbClr val="FFFFFF"/>
                </a:solidFill>
              </a14:hiddenFill>
            </a:ext>
          </a:extLst>
        </p:spPr>
      </p:pic>
      <p:sp>
        <p:nvSpPr>
          <p:cNvPr id="75" name="下矢印 26">
            <a:extLst>
              <a:ext uri="{FF2B5EF4-FFF2-40B4-BE49-F238E27FC236}">
                <a16:creationId xmlns:a16="http://schemas.microsoft.com/office/drawing/2014/main" id="{FB734AAE-C83B-4085-9CB6-2B4295DD242F}"/>
              </a:ext>
            </a:extLst>
          </p:cNvPr>
          <p:cNvSpPr/>
          <p:nvPr/>
        </p:nvSpPr>
        <p:spPr>
          <a:xfrm>
            <a:off x="339663" y="2371630"/>
            <a:ext cx="307434" cy="229928"/>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76" name="Picture 4" descr="ノートパソコンのイラスト">
            <a:extLst>
              <a:ext uri="{FF2B5EF4-FFF2-40B4-BE49-F238E27FC236}">
                <a16:creationId xmlns:a16="http://schemas.microsoft.com/office/drawing/2014/main" id="{59FC77F1-B612-43BF-B140-63397A1FF0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9658" y="2481079"/>
            <a:ext cx="665292" cy="52890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6" descr="パソコンのモニタのイラスト">
            <a:extLst>
              <a:ext uri="{FF2B5EF4-FFF2-40B4-BE49-F238E27FC236}">
                <a16:creationId xmlns:a16="http://schemas.microsoft.com/office/drawing/2014/main" id="{5128078C-C58D-4748-95CC-04BEE6B25CF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9059" y="2479873"/>
            <a:ext cx="564785" cy="506895"/>
          </a:xfrm>
          <a:prstGeom prst="rect">
            <a:avLst/>
          </a:prstGeom>
          <a:noFill/>
          <a:extLst>
            <a:ext uri="{909E8E84-426E-40DD-AFC4-6F175D3DCCD1}">
              <a14:hiddenFill xmlns:a14="http://schemas.microsoft.com/office/drawing/2010/main">
                <a:solidFill>
                  <a:srgbClr val="FFFFFF"/>
                </a:solidFill>
              </a14:hiddenFill>
            </a:ext>
          </a:extLst>
        </p:spPr>
      </p:pic>
      <p:sp>
        <p:nvSpPr>
          <p:cNvPr id="78" name="正方形/長方形 77">
            <a:extLst>
              <a:ext uri="{FF2B5EF4-FFF2-40B4-BE49-F238E27FC236}">
                <a16:creationId xmlns:a16="http://schemas.microsoft.com/office/drawing/2014/main" id="{0C5049D5-E48C-4EF8-B9E7-E24F09F1AC31}"/>
              </a:ext>
            </a:extLst>
          </p:cNvPr>
          <p:cNvSpPr/>
          <p:nvPr/>
        </p:nvSpPr>
        <p:spPr>
          <a:xfrm>
            <a:off x="720676" y="1894376"/>
            <a:ext cx="2912427" cy="830997"/>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訓練参加者を確認する。</a:t>
            </a: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職員に立ち退き避難訓練の開始を告げる。</a:t>
            </a: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立ち退き避難を判断する情報の確認作業の開始を告げる。</a:t>
            </a:r>
          </a:p>
        </p:txBody>
      </p:sp>
      <p:sp>
        <p:nvSpPr>
          <p:cNvPr id="89" name="テキスト ボックス 88">
            <a:extLst>
              <a:ext uri="{FF2B5EF4-FFF2-40B4-BE49-F238E27FC236}">
                <a16:creationId xmlns:a16="http://schemas.microsoft.com/office/drawing/2014/main" id="{2A865862-D604-453D-8437-A629126A9BE2}"/>
              </a:ext>
            </a:extLst>
          </p:cNvPr>
          <p:cNvSpPr txBox="1"/>
          <p:nvPr/>
        </p:nvSpPr>
        <p:spPr>
          <a:xfrm>
            <a:off x="25035" y="384078"/>
            <a:ext cx="4826000" cy="58477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➊</a:t>
            </a:r>
            <a:r>
              <a:rPr kumimoji="1" lang="en-US" altLang="ja-JP" sz="1600" dirty="0">
                <a:latin typeface="HGPｺﾞｼｯｸE" panose="020B0900000000000000" pitchFamily="50" charset="-128"/>
                <a:ea typeface="HGPｺﾞｼｯｸE" panose="020B0900000000000000" pitchFamily="50" charset="-128"/>
              </a:rPr>
              <a:t> </a:t>
            </a:r>
            <a:r>
              <a:rPr kumimoji="1" lang="ja-JP" altLang="en-US" sz="1600" dirty="0">
                <a:latin typeface="HGPｺﾞｼｯｸE" panose="020B0900000000000000" pitchFamily="50" charset="-128"/>
                <a:ea typeface="HGPｺﾞｼｯｸE" panose="020B0900000000000000" pitchFamily="50" charset="-128"/>
              </a:rPr>
              <a:t>立ち退き避難を判断する情報の入手方法を</a:t>
            </a:r>
            <a:endParaRPr kumimoji="1" lang="en-US" altLang="ja-JP" sz="1600" dirty="0">
              <a:latin typeface="HGPｺﾞｼｯｸE" panose="020B0900000000000000" pitchFamily="50" charset="-128"/>
              <a:ea typeface="HGPｺﾞｼｯｸE" panose="020B0900000000000000" pitchFamily="50" charset="-128"/>
            </a:endParaRPr>
          </a:p>
          <a:p>
            <a:r>
              <a:rPr kumimoji="1" lang="ja-JP" altLang="en-US" sz="1600" dirty="0">
                <a:latin typeface="HGPｺﾞｼｯｸE" panose="020B0900000000000000" pitchFamily="50" charset="-128"/>
                <a:ea typeface="HGPｺﾞｼｯｸE" panose="020B0900000000000000" pitchFamily="50" charset="-128"/>
              </a:rPr>
              <a:t>　　　　　 確認する。</a:t>
            </a:r>
          </a:p>
        </p:txBody>
      </p:sp>
      <p:sp>
        <p:nvSpPr>
          <p:cNvPr id="49" name="テキスト ボックス 48">
            <a:extLst>
              <a:ext uri="{FF2B5EF4-FFF2-40B4-BE49-F238E27FC236}">
                <a16:creationId xmlns:a16="http://schemas.microsoft.com/office/drawing/2014/main" id="{FFEBD8A6-CBF5-4155-8317-C24588AA0548}"/>
              </a:ext>
            </a:extLst>
          </p:cNvPr>
          <p:cNvSpPr txBox="1"/>
          <p:nvPr/>
        </p:nvSpPr>
        <p:spPr>
          <a:xfrm>
            <a:off x="27740" y="4625759"/>
            <a:ext cx="4694880" cy="33855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➋ 統括班に伝達事項を伝達する。</a:t>
            </a:r>
          </a:p>
        </p:txBody>
      </p:sp>
      <p:pic>
        <p:nvPicPr>
          <p:cNvPr id="51" name="図 50">
            <a:extLst>
              <a:ext uri="{FF2B5EF4-FFF2-40B4-BE49-F238E27FC236}">
                <a16:creationId xmlns:a16="http://schemas.microsoft.com/office/drawing/2014/main" id="{2464E85D-CBBC-40E9-93BC-6C023BF693F6}"/>
              </a:ext>
            </a:extLst>
          </p:cNvPr>
          <p:cNvPicPr>
            <a:picLocks noChangeAspect="1"/>
          </p:cNvPicPr>
          <p:nvPr/>
        </p:nvPicPr>
        <p:blipFill rotWithShape="1">
          <a:blip r:embed="rId3"/>
          <a:srcRect b="50088"/>
          <a:stretch/>
        </p:blipFill>
        <p:spPr>
          <a:xfrm>
            <a:off x="276347" y="5562983"/>
            <a:ext cx="481042" cy="754928"/>
          </a:xfrm>
          <a:prstGeom prst="rect">
            <a:avLst/>
          </a:prstGeom>
        </p:spPr>
      </p:pic>
      <p:sp>
        <p:nvSpPr>
          <p:cNvPr id="52" name="正方形/長方形 51">
            <a:extLst>
              <a:ext uri="{FF2B5EF4-FFF2-40B4-BE49-F238E27FC236}">
                <a16:creationId xmlns:a16="http://schemas.microsoft.com/office/drawing/2014/main" id="{571C6BAA-4CE6-4691-9326-4EAF26B4757D}"/>
              </a:ext>
            </a:extLst>
          </p:cNvPr>
          <p:cNvSpPr/>
          <p:nvPr/>
        </p:nvSpPr>
        <p:spPr>
          <a:xfrm>
            <a:off x="844188" y="5570480"/>
            <a:ext cx="735138"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53" name="正方形/長方形 52">
            <a:extLst>
              <a:ext uri="{FF2B5EF4-FFF2-40B4-BE49-F238E27FC236}">
                <a16:creationId xmlns:a16="http://schemas.microsoft.com/office/drawing/2014/main" id="{FB3411F3-F128-4B19-950F-1DC9B8E01998}"/>
              </a:ext>
            </a:extLst>
          </p:cNvPr>
          <p:cNvSpPr/>
          <p:nvPr/>
        </p:nvSpPr>
        <p:spPr>
          <a:xfrm>
            <a:off x="780601" y="5745374"/>
            <a:ext cx="1386795" cy="646331"/>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統括班の班長に、伝達事項を電話もしくは口頭で伝達する。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54" name="正方形/長方形 53">
            <a:extLst>
              <a:ext uri="{FF2B5EF4-FFF2-40B4-BE49-F238E27FC236}">
                <a16:creationId xmlns:a16="http://schemas.microsoft.com/office/drawing/2014/main" id="{4E617299-9D64-4D5D-8776-C1E4CA5EBF44}"/>
              </a:ext>
            </a:extLst>
          </p:cNvPr>
          <p:cNvSpPr/>
          <p:nvPr/>
        </p:nvSpPr>
        <p:spPr>
          <a:xfrm>
            <a:off x="3229731" y="5570480"/>
            <a:ext cx="735138"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55" name="正方形/長方形 54">
            <a:extLst>
              <a:ext uri="{FF2B5EF4-FFF2-40B4-BE49-F238E27FC236}">
                <a16:creationId xmlns:a16="http://schemas.microsoft.com/office/drawing/2014/main" id="{3EBBF7BA-FF8E-4A4F-9D66-6D265727BA5B}"/>
              </a:ext>
            </a:extLst>
          </p:cNvPr>
          <p:cNvSpPr/>
          <p:nvPr/>
        </p:nvSpPr>
        <p:spPr>
          <a:xfrm>
            <a:off x="3168772" y="5744947"/>
            <a:ext cx="1460874" cy="646331"/>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　</a:t>
            </a:r>
            <a:r>
              <a:rPr kumimoji="1" lang="ja-JP" altLang="en-US" sz="1200" dirty="0">
                <a:solidFill>
                  <a:srgbClr val="FF0000"/>
                </a:solidFill>
                <a:latin typeface="HGPｺﾞｼｯｸM" panose="020B0600000000000000" pitchFamily="50" charset="-128"/>
                <a:ea typeface="HGPｺﾞｼｯｸM" panose="020B0600000000000000" pitchFamily="50" charset="-128"/>
              </a:rPr>
              <a:t>　　　　　</a:t>
            </a:r>
            <a:r>
              <a:rPr kumimoji="1" lang="ja-JP" altLang="en-US" sz="1200" dirty="0">
                <a:latin typeface="HGPｺﾞｼｯｸM" panose="020B0600000000000000" pitchFamily="50" charset="-128"/>
                <a:ea typeface="HGPｺﾞｼｯｸM" panose="020B0600000000000000" pitchFamily="50" charset="-128"/>
              </a:rPr>
              <a:t>　）体制への移行等、必要な意思決定を行う。</a:t>
            </a:r>
          </a:p>
        </p:txBody>
      </p:sp>
      <p:pic>
        <p:nvPicPr>
          <p:cNvPr id="56" name="Picture 2" descr="青の作業着を着た人のイラスト（男性）">
            <a:extLst>
              <a:ext uri="{FF2B5EF4-FFF2-40B4-BE49-F238E27FC236}">
                <a16:creationId xmlns:a16="http://schemas.microsoft.com/office/drawing/2014/main" id="{E2DB440A-0C5C-4BEF-904C-F41B246A0ED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50088"/>
          <a:stretch/>
        </p:blipFill>
        <p:spPr bwMode="auto">
          <a:xfrm>
            <a:off x="2626010" y="5591920"/>
            <a:ext cx="481042" cy="741493"/>
          </a:xfrm>
          <a:prstGeom prst="rect">
            <a:avLst/>
          </a:prstGeom>
          <a:noFill/>
          <a:extLst>
            <a:ext uri="{909E8E84-426E-40DD-AFC4-6F175D3DCCD1}">
              <a14:hiddenFill xmlns:a14="http://schemas.microsoft.com/office/drawing/2010/main">
                <a:solidFill>
                  <a:srgbClr val="FFFFFF"/>
                </a:solidFill>
              </a14:hiddenFill>
            </a:ext>
          </a:extLst>
        </p:spPr>
      </p:pic>
      <p:sp>
        <p:nvSpPr>
          <p:cNvPr id="58" name="下矢印 110">
            <a:extLst>
              <a:ext uri="{FF2B5EF4-FFF2-40B4-BE49-F238E27FC236}">
                <a16:creationId xmlns:a16="http://schemas.microsoft.com/office/drawing/2014/main" id="{8A89F680-CA23-42CD-AF54-6A1C33248683}"/>
              </a:ext>
            </a:extLst>
          </p:cNvPr>
          <p:cNvSpPr/>
          <p:nvPr/>
        </p:nvSpPr>
        <p:spPr>
          <a:xfrm rot="16200000">
            <a:off x="2117727" y="5932485"/>
            <a:ext cx="437583" cy="201228"/>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59" name="テキスト ボックス 58">
            <a:extLst>
              <a:ext uri="{FF2B5EF4-FFF2-40B4-BE49-F238E27FC236}">
                <a16:creationId xmlns:a16="http://schemas.microsoft.com/office/drawing/2014/main" id="{36B85371-3D00-4115-B267-D8B62325A351}"/>
              </a:ext>
            </a:extLst>
          </p:cNvPr>
          <p:cNvSpPr txBox="1"/>
          <p:nvPr/>
        </p:nvSpPr>
        <p:spPr>
          <a:xfrm>
            <a:off x="2755820" y="6205920"/>
            <a:ext cx="236673" cy="139075"/>
          </a:xfrm>
          <a:prstGeom prst="rect">
            <a:avLst/>
          </a:prstGeom>
          <a:solidFill>
            <a:srgbClr val="FF0000"/>
          </a:solidFill>
        </p:spPr>
        <p:txBody>
          <a:bodyPr wrap="none" lIns="0" tIns="0" rIns="0" bIns="0" rtlCol="0">
            <a:noAutofit/>
          </a:bodyPr>
          <a:lstStyle/>
          <a:p>
            <a:pPr algn="ctr"/>
            <a:r>
              <a:rPr kumimoji="1" lang="ja-JP" altLang="en-US" sz="935" dirty="0">
                <a:solidFill>
                  <a:schemeClr val="bg1"/>
                </a:solidFill>
                <a:latin typeface="BIZ UDPゴシック" panose="020B0400000000000000" pitchFamily="50" charset="-128"/>
                <a:ea typeface="BIZ UDPゴシック" panose="020B0400000000000000" pitchFamily="50" charset="-128"/>
              </a:rPr>
              <a:t>班長</a:t>
            </a:r>
          </a:p>
        </p:txBody>
      </p:sp>
      <p:sp>
        <p:nvSpPr>
          <p:cNvPr id="67" name="角丸四角形吹き出し 135">
            <a:extLst>
              <a:ext uri="{FF2B5EF4-FFF2-40B4-BE49-F238E27FC236}">
                <a16:creationId xmlns:a16="http://schemas.microsoft.com/office/drawing/2014/main" id="{A6E19495-DF74-4DC0-A190-E67907B76EEA}"/>
              </a:ext>
            </a:extLst>
          </p:cNvPr>
          <p:cNvSpPr/>
          <p:nvPr/>
        </p:nvSpPr>
        <p:spPr>
          <a:xfrm>
            <a:off x="274752" y="3423094"/>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68" name="角丸四角形吹き出し 135">
            <a:extLst>
              <a:ext uri="{FF2B5EF4-FFF2-40B4-BE49-F238E27FC236}">
                <a16:creationId xmlns:a16="http://schemas.microsoft.com/office/drawing/2014/main" id="{F4D6566D-D0F4-4ED6-A75E-9CB4E15967AA}"/>
              </a:ext>
            </a:extLst>
          </p:cNvPr>
          <p:cNvSpPr/>
          <p:nvPr/>
        </p:nvSpPr>
        <p:spPr>
          <a:xfrm>
            <a:off x="280086" y="6426762"/>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4" name="テキスト ボックス 3">
            <a:extLst>
              <a:ext uri="{FF2B5EF4-FFF2-40B4-BE49-F238E27FC236}">
                <a16:creationId xmlns:a16="http://schemas.microsoft.com/office/drawing/2014/main" id="{1856F93F-429E-6108-F718-87BF0CECC954}"/>
              </a:ext>
            </a:extLst>
          </p:cNvPr>
          <p:cNvSpPr txBox="1"/>
          <p:nvPr/>
        </p:nvSpPr>
        <p:spPr>
          <a:xfrm>
            <a:off x="193162" y="907819"/>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2B0F7DB5-54DE-B831-64F1-0D8248BD242F}"/>
              </a:ext>
            </a:extLst>
          </p:cNvPr>
          <p:cNvSpPr txBox="1"/>
          <p:nvPr/>
        </p:nvSpPr>
        <p:spPr>
          <a:xfrm>
            <a:off x="345562" y="4945099"/>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240440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タイトル 1">
            <a:extLst>
              <a:ext uri="{FF2B5EF4-FFF2-40B4-BE49-F238E27FC236}">
                <a16:creationId xmlns:a16="http://schemas.microsoft.com/office/drawing/2014/main" id="{4309712A-534A-40D7-BC48-FAC4390F00D6}"/>
              </a:ext>
            </a:extLst>
          </p:cNvPr>
          <p:cNvSpPr txBox="1">
            <a:spLocks/>
          </p:cNvSpPr>
          <p:nvPr/>
        </p:nvSpPr>
        <p:spPr>
          <a:xfrm>
            <a:off x="39973" y="1101951"/>
            <a:ext cx="6391840" cy="2308324"/>
          </a:xfrm>
          <a:prstGeom prst="rect">
            <a:avLst/>
          </a:prstGeom>
        </p:spPr>
        <p:txBody>
          <a:bodyPr vert="horz" wrap="square" lIns="91439" tIns="45720" rIns="91439" bIns="45720" rtlCol="0" anchor="t">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265076" indent="-265076" defTabSz="685710">
              <a:lnSpc>
                <a:spcPct val="100000"/>
              </a:lnSpc>
              <a:spcAft>
                <a:spcPts val="601"/>
              </a:spcAft>
            </a:pPr>
            <a:r>
              <a:rPr lang="ja-JP" altLang="en-US" sz="1800" dirty="0">
                <a:solidFill>
                  <a:prstClr val="black"/>
                </a:solidFill>
                <a:latin typeface="UD デジタル 教科書体 NP-B" panose="02020700000000000000" pitchFamily="18" charset="-128"/>
                <a:ea typeface="UD デジタル 教科書体 NP-B" panose="02020700000000000000" pitchFamily="18" charset="-128"/>
              </a:rPr>
              <a:t>■訓練する内容を決定する</a:t>
            </a:r>
            <a:endParaRPr lang="en-US" altLang="ja-JP" sz="1800" dirty="0">
              <a:solidFill>
                <a:prstClr val="black"/>
              </a:solidFill>
              <a:latin typeface="UD デジタル 教科書体 NP-B" panose="02020700000000000000" pitchFamily="18" charset="-128"/>
              <a:ea typeface="UD デジタル 教科書体 NP-B" panose="02020700000000000000" pitchFamily="18" charset="-128"/>
            </a:endParaRPr>
          </a:p>
          <a:p>
            <a:pPr marL="265076" indent="-265076" defTabSz="685710">
              <a:lnSpc>
                <a:spcPct val="100000"/>
              </a:lnSpc>
              <a:spcAft>
                <a:spcPts val="601"/>
              </a:spcAft>
            </a:pPr>
            <a:r>
              <a:rPr lang="ja-JP" altLang="en-US" sz="1800" dirty="0">
                <a:solidFill>
                  <a:prstClr val="black"/>
                </a:solidFill>
                <a:latin typeface="UD デジタル 教科書体 NP-B" panose="02020700000000000000" pitchFamily="18" charset="-128"/>
                <a:ea typeface="UD デジタル 教科書体 NP-B" panose="02020700000000000000" pitchFamily="18" charset="-128"/>
              </a:rPr>
              <a:t>■訓練で想定する時間帯を決定する</a:t>
            </a:r>
            <a:endParaRPr lang="en-US" altLang="ja-JP" sz="1800" dirty="0">
              <a:solidFill>
                <a:prstClr val="black"/>
              </a:solidFill>
              <a:latin typeface="UD デジタル 教科書体 NP-B" panose="02020700000000000000" pitchFamily="18" charset="-128"/>
              <a:ea typeface="UD デジタル 教科書体 NP-B" panose="02020700000000000000" pitchFamily="18" charset="-128"/>
            </a:endParaRPr>
          </a:p>
          <a:p>
            <a:pPr marL="265076" indent="-265076" defTabSz="685710">
              <a:lnSpc>
                <a:spcPct val="100000"/>
              </a:lnSpc>
              <a:spcAft>
                <a:spcPts val="601"/>
              </a:spcAft>
            </a:pPr>
            <a:r>
              <a:rPr lang="ja-JP" altLang="en-US" sz="1200" dirty="0">
                <a:solidFill>
                  <a:prstClr val="black"/>
                </a:solidFill>
                <a:latin typeface="UD デジタル 教科書体 NP-B" panose="02020700000000000000" pitchFamily="18" charset="-128"/>
                <a:ea typeface="UD デジタル 教科書体 NP-B" panose="02020700000000000000" pitchFamily="18" charset="-128"/>
              </a:rPr>
              <a:t>　災害の発生が、昼間と夜間ではとれる対応が違う可能性がある</a:t>
            </a:r>
            <a:endParaRPr lang="en-US" altLang="ja-JP" sz="1200" dirty="0">
              <a:solidFill>
                <a:prstClr val="black"/>
              </a:solidFill>
              <a:latin typeface="UD デジタル 教科書体 NP-B" panose="02020700000000000000" pitchFamily="18" charset="-128"/>
              <a:ea typeface="UD デジタル 教科書体 NP-B" panose="02020700000000000000" pitchFamily="18" charset="-128"/>
            </a:endParaRPr>
          </a:p>
          <a:p>
            <a:pPr marL="265076" indent="-265076" defTabSz="685710">
              <a:lnSpc>
                <a:spcPct val="100000"/>
              </a:lnSpc>
              <a:spcAft>
                <a:spcPts val="601"/>
              </a:spcAft>
            </a:pPr>
            <a:r>
              <a:rPr lang="ja-JP" altLang="en-US" sz="1800" dirty="0">
                <a:solidFill>
                  <a:prstClr val="black"/>
                </a:solidFill>
                <a:latin typeface="UD デジタル 教科書体 NP-B" panose="02020700000000000000" pitchFamily="18" charset="-128"/>
                <a:ea typeface="UD デジタル 教科書体 NP-B" panose="02020700000000000000" pitchFamily="18" charset="-128"/>
              </a:rPr>
              <a:t>■開催する日時を決定する</a:t>
            </a:r>
          </a:p>
          <a:p>
            <a:pPr marL="265076" indent="-265076" defTabSz="685710">
              <a:lnSpc>
                <a:spcPct val="100000"/>
              </a:lnSpc>
              <a:spcAft>
                <a:spcPts val="601"/>
              </a:spcAft>
            </a:pPr>
            <a:r>
              <a:rPr lang="ja-JP" altLang="en-US" sz="1800" dirty="0">
                <a:solidFill>
                  <a:prstClr val="black"/>
                </a:solidFill>
                <a:latin typeface="UD デジタル 教科書体 NP-B" panose="02020700000000000000" pitchFamily="18" charset="-128"/>
                <a:ea typeface="UD デジタル 教科書体 NP-B" panose="02020700000000000000" pitchFamily="18" charset="-128"/>
              </a:rPr>
              <a:t>■訓練参加者を決定する</a:t>
            </a:r>
            <a:endParaRPr lang="en-US" altLang="ja-JP" sz="1800" dirty="0">
              <a:solidFill>
                <a:prstClr val="black"/>
              </a:solidFill>
              <a:latin typeface="UD デジタル 教科書体 NP-B" panose="02020700000000000000" pitchFamily="18" charset="-128"/>
              <a:ea typeface="UD デジタル 教科書体 NP-B" panose="02020700000000000000" pitchFamily="18" charset="-128"/>
            </a:endParaRPr>
          </a:p>
          <a:p>
            <a:pPr marL="265076" indent="-265076" defTabSz="685710">
              <a:lnSpc>
                <a:spcPct val="100000"/>
              </a:lnSpc>
              <a:spcAft>
                <a:spcPts val="601"/>
              </a:spcAft>
            </a:pPr>
            <a:r>
              <a:rPr lang="ja-JP" altLang="en-US" sz="1200" dirty="0">
                <a:solidFill>
                  <a:prstClr val="black"/>
                </a:solidFill>
                <a:latin typeface="UD デジタル 教科書体 NP-B" panose="02020700000000000000" pitchFamily="18" charset="-128"/>
                <a:ea typeface="UD デジタル 教科書体 NP-B" panose="02020700000000000000" pitchFamily="18" charset="-128"/>
              </a:rPr>
              <a:t>　別紙の各種一覧を活用し、名簿を作成する</a:t>
            </a:r>
          </a:p>
          <a:p>
            <a:pPr marL="265076" indent="-265076" defTabSz="685710">
              <a:lnSpc>
                <a:spcPct val="100000"/>
              </a:lnSpc>
              <a:spcAft>
                <a:spcPts val="601"/>
              </a:spcAft>
            </a:pPr>
            <a:r>
              <a:rPr lang="ja-JP" altLang="en-US" sz="1800" dirty="0">
                <a:solidFill>
                  <a:prstClr val="black"/>
                </a:solidFill>
                <a:latin typeface="UD デジタル 教科書体 NP-B" panose="02020700000000000000" pitchFamily="18" charset="-128"/>
                <a:ea typeface="UD デジタル 教科書体 NP-B" panose="02020700000000000000" pitchFamily="18" charset="-128"/>
              </a:rPr>
              <a:t>■進行係と記録係を決定する</a:t>
            </a:r>
          </a:p>
        </p:txBody>
      </p:sp>
      <p:sp>
        <p:nvSpPr>
          <p:cNvPr id="29" name="下矢印 50">
            <a:extLst>
              <a:ext uri="{FF2B5EF4-FFF2-40B4-BE49-F238E27FC236}">
                <a16:creationId xmlns:a16="http://schemas.microsoft.com/office/drawing/2014/main" id="{EBD217DE-5A55-4ACF-998F-A242C325D7A9}"/>
              </a:ext>
            </a:extLst>
          </p:cNvPr>
          <p:cNvSpPr/>
          <p:nvPr/>
        </p:nvSpPr>
        <p:spPr>
          <a:xfrm>
            <a:off x="6525611" y="1081652"/>
            <a:ext cx="328472" cy="6228000"/>
          </a:xfrm>
          <a:prstGeom prst="downArrow">
            <a:avLst/>
          </a:prstGeom>
          <a:solidFill>
            <a:schemeClr val="bg1">
              <a:lumMod val="85000"/>
            </a:schemeClr>
          </a:solidFill>
          <a:ln w="38100">
            <a:noFill/>
          </a:ln>
        </p:spPr>
        <p:style>
          <a:lnRef idx="2">
            <a:schemeClr val="accent4"/>
          </a:lnRef>
          <a:fillRef idx="1">
            <a:schemeClr val="lt1"/>
          </a:fillRef>
          <a:effectRef idx="0">
            <a:schemeClr val="accent4"/>
          </a:effectRef>
          <a:fontRef idx="minor">
            <a:schemeClr val="dk1"/>
          </a:fontRef>
        </p:style>
        <p:txBody>
          <a:bodyPr rtlCol="0" anchor="ctr"/>
          <a:lstStyle/>
          <a:p>
            <a:pPr algn="ctr" defTabSz="457139"/>
            <a:endParaRPr kumimoji="1" lang="ja-JP" altLang="en-US" sz="1801">
              <a:solidFill>
                <a:prstClr val="black"/>
              </a:solidFill>
              <a:latin typeface="Calibri" panose="020F0502020204030204"/>
              <a:ea typeface="游ゴシック" panose="020B0400000000000000" pitchFamily="50" charset="-128"/>
            </a:endParaRPr>
          </a:p>
        </p:txBody>
      </p:sp>
      <p:sp>
        <p:nvSpPr>
          <p:cNvPr id="11" name="正方形/長方形 10">
            <a:extLst>
              <a:ext uri="{FF2B5EF4-FFF2-40B4-BE49-F238E27FC236}">
                <a16:creationId xmlns:a16="http://schemas.microsoft.com/office/drawing/2014/main" id="{B7181AA5-7EE3-4169-811C-A1DADD6E854D}"/>
              </a:ext>
            </a:extLst>
          </p:cNvPr>
          <p:cNvSpPr/>
          <p:nvPr/>
        </p:nvSpPr>
        <p:spPr>
          <a:xfrm>
            <a:off x="6" y="3"/>
            <a:ext cx="6858001" cy="5262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39"/>
            <a:r>
              <a:rPr kumimoji="1" lang="ja-JP" altLang="en-US" sz="2500" dirty="0">
                <a:solidFill>
                  <a:prstClr val="black"/>
                </a:solidFill>
                <a:latin typeface="UD デジタル 教科書体 NP-B" panose="02020700000000000000" pitchFamily="18" charset="-128"/>
                <a:ea typeface="UD デジタル 教科書体 NP-B" panose="02020700000000000000" pitchFamily="18" charset="-128"/>
              </a:rPr>
              <a:t>＊　シナリオ簡易作成ツールの作成手順　＊</a:t>
            </a:r>
          </a:p>
        </p:txBody>
      </p:sp>
      <p:sp>
        <p:nvSpPr>
          <p:cNvPr id="16" name="タイトル 1">
            <a:extLst>
              <a:ext uri="{FF2B5EF4-FFF2-40B4-BE49-F238E27FC236}">
                <a16:creationId xmlns:a16="http://schemas.microsoft.com/office/drawing/2014/main" id="{B7177D85-C1A4-410C-B6D3-E53347A18324}"/>
              </a:ext>
            </a:extLst>
          </p:cNvPr>
          <p:cNvSpPr txBox="1">
            <a:spLocks/>
          </p:cNvSpPr>
          <p:nvPr/>
        </p:nvSpPr>
        <p:spPr>
          <a:xfrm>
            <a:off x="39973" y="5578882"/>
            <a:ext cx="6523002" cy="646331"/>
          </a:xfrm>
          <a:prstGeom prst="rect">
            <a:avLst/>
          </a:prstGeom>
        </p:spPr>
        <p:txBody>
          <a:bodyPr vert="horz" wrap="square" lIns="91439" tIns="45720" rIns="91439" bIns="45720" rtlCol="0" anchor="t">
            <a:spAutoFit/>
          </a:bodyPr>
          <a:lstStyle>
            <a:defPPr>
              <a:defRPr lang="en-US"/>
            </a:defPPr>
            <a:lvl1pPr marL="265076" indent="-265076" defTabSz="685710">
              <a:lnSpc>
                <a:spcPct val="100000"/>
              </a:lnSpc>
              <a:spcBef>
                <a:spcPct val="0"/>
              </a:spcBef>
              <a:spcAft>
                <a:spcPts val="601"/>
              </a:spcAft>
              <a:buNone/>
              <a:defRPr kumimoji="1">
                <a:solidFill>
                  <a:prstClr val="black"/>
                </a:solidFill>
                <a:latin typeface="UD デジタル 教科書体 NP-B" panose="02020700000000000000" pitchFamily="18" charset="-128"/>
                <a:ea typeface="UD デジタル 教科書体 NP-B" panose="02020700000000000000" pitchFamily="18" charset="-128"/>
                <a:cs typeface="+mj-cs"/>
              </a:defRPr>
            </a:lvl1pPr>
          </a:lstStyle>
          <a:p>
            <a:r>
              <a:rPr lang="ja-JP" altLang="en-US" dirty="0"/>
              <a:t>■訓練内容に応じたシナリオを選択し、「避難確保計画」に基づいて、シナリオ内の「（　　　）」に記入する</a:t>
            </a:r>
            <a:endParaRPr lang="en-US" altLang="ja-JP" dirty="0"/>
          </a:p>
        </p:txBody>
      </p:sp>
      <p:sp>
        <p:nvSpPr>
          <p:cNvPr id="17" name="テキスト ボックス 16">
            <a:extLst>
              <a:ext uri="{FF2B5EF4-FFF2-40B4-BE49-F238E27FC236}">
                <a16:creationId xmlns:a16="http://schemas.microsoft.com/office/drawing/2014/main" id="{4087B595-24A1-4AC2-B67B-9320ECF3FA04}"/>
              </a:ext>
            </a:extLst>
          </p:cNvPr>
          <p:cNvSpPr txBox="1"/>
          <p:nvPr/>
        </p:nvSpPr>
        <p:spPr>
          <a:xfrm>
            <a:off x="-3918" y="3391244"/>
            <a:ext cx="6858001" cy="442532"/>
          </a:xfrm>
          <a:prstGeom prst="round2DiagRect">
            <a:avLst/>
          </a:prstGeom>
          <a:solidFill>
            <a:srgbClr val="92D050"/>
          </a:solidFill>
        </p:spPr>
        <p:txBody>
          <a:bodyPr wrap="square" rtlCol="0">
            <a:spAutoFit/>
          </a:bodyPr>
          <a:lstStyle/>
          <a:p>
            <a:pPr defTabSz="457139"/>
            <a:r>
              <a:rPr kumimoji="1" lang="en-US" altLang="ja-JP" sz="1999" dirty="0">
                <a:solidFill>
                  <a:prstClr val="white"/>
                </a:solidFill>
                <a:latin typeface="UD デジタル 教科書体 NP-B" panose="02020700000000000000" pitchFamily="18" charset="-128"/>
                <a:ea typeface="UD デジタル 教科書体 NP-B" panose="02020700000000000000" pitchFamily="18" charset="-128"/>
              </a:rPr>
              <a:t>Step</a:t>
            </a:r>
            <a:r>
              <a:rPr kumimoji="1" lang="ja-JP" altLang="en-US" sz="1999" dirty="0">
                <a:solidFill>
                  <a:prstClr val="white"/>
                </a:solidFill>
                <a:latin typeface="UD デジタル 教科書体 NP-B" panose="02020700000000000000" pitchFamily="18" charset="-128"/>
                <a:ea typeface="UD デジタル 教科書体 NP-B" panose="02020700000000000000" pitchFamily="18" charset="-128"/>
              </a:rPr>
              <a:t>２　訓練準備</a:t>
            </a:r>
          </a:p>
        </p:txBody>
      </p:sp>
      <p:sp>
        <p:nvSpPr>
          <p:cNvPr id="18" name="テキスト ボックス 17">
            <a:extLst>
              <a:ext uri="{FF2B5EF4-FFF2-40B4-BE49-F238E27FC236}">
                <a16:creationId xmlns:a16="http://schemas.microsoft.com/office/drawing/2014/main" id="{FFF17821-856F-4C4C-9189-B97E6DD0DF9E}"/>
              </a:ext>
            </a:extLst>
          </p:cNvPr>
          <p:cNvSpPr txBox="1"/>
          <p:nvPr/>
        </p:nvSpPr>
        <p:spPr>
          <a:xfrm>
            <a:off x="7" y="7403847"/>
            <a:ext cx="6858001" cy="442532"/>
          </a:xfrm>
          <a:prstGeom prst="round2DiagRect">
            <a:avLst/>
          </a:prstGeom>
          <a:solidFill>
            <a:srgbClr val="92D050"/>
          </a:solidFill>
        </p:spPr>
        <p:txBody>
          <a:bodyPr wrap="square" rtlCol="0">
            <a:spAutoFit/>
          </a:bodyPr>
          <a:lstStyle/>
          <a:p>
            <a:pPr defTabSz="457139"/>
            <a:r>
              <a:rPr kumimoji="1" lang="en-US" altLang="ja-JP" sz="1999" dirty="0">
                <a:solidFill>
                  <a:prstClr val="white"/>
                </a:solidFill>
                <a:latin typeface="UD デジタル 教科書体 NP-B" panose="02020700000000000000" pitchFamily="18" charset="-128"/>
                <a:ea typeface="UD デジタル 教科書体 NP-B" panose="02020700000000000000" pitchFamily="18" charset="-128"/>
              </a:rPr>
              <a:t>Step</a:t>
            </a:r>
            <a:r>
              <a:rPr kumimoji="1" lang="ja-JP" altLang="en-US" sz="1999" dirty="0">
                <a:solidFill>
                  <a:prstClr val="white"/>
                </a:solidFill>
                <a:latin typeface="UD デジタル 教科書体 NP-B" panose="02020700000000000000" pitchFamily="18" charset="-128"/>
                <a:ea typeface="UD デジタル 教科書体 NP-B" panose="02020700000000000000" pitchFamily="18" charset="-128"/>
              </a:rPr>
              <a:t>４　訓練の実施・振り返り</a:t>
            </a:r>
          </a:p>
        </p:txBody>
      </p:sp>
      <p:sp>
        <p:nvSpPr>
          <p:cNvPr id="20" name="テキスト ボックス 19">
            <a:extLst>
              <a:ext uri="{FF2B5EF4-FFF2-40B4-BE49-F238E27FC236}">
                <a16:creationId xmlns:a16="http://schemas.microsoft.com/office/drawing/2014/main" id="{4E930C35-5037-4BE3-B579-DAF73B4F2B12}"/>
              </a:ext>
            </a:extLst>
          </p:cNvPr>
          <p:cNvSpPr txBox="1"/>
          <p:nvPr/>
        </p:nvSpPr>
        <p:spPr>
          <a:xfrm>
            <a:off x="3918" y="5066772"/>
            <a:ext cx="6858001" cy="442532"/>
          </a:xfrm>
          <a:prstGeom prst="round2DiagRect">
            <a:avLst/>
          </a:prstGeom>
          <a:solidFill>
            <a:srgbClr val="92D050"/>
          </a:solidFill>
        </p:spPr>
        <p:txBody>
          <a:bodyPr wrap="square" rtlCol="0">
            <a:spAutoFit/>
          </a:bodyPr>
          <a:lstStyle/>
          <a:p>
            <a:pPr defTabSz="457139"/>
            <a:r>
              <a:rPr kumimoji="1" lang="en-US" altLang="ja-JP" sz="1999" dirty="0">
                <a:solidFill>
                  <a:prstClr val="white"/>
                </a:solidFill>
                <a:latin typeface="UD デジタル 教科書体 NP-B" panose="02020700000000000000" pitchFamily="18" charset="-128"/>
                <a:ea typeface="UD デジタル 教科書体 NP-B" panose="02020700000000000000" pitchFamily="18" charset="-128"/>
              </a:rPr>
              <a:t>Step</a:t>
            </a:r>
            <a:r>
              <a:rPr kumimoji="1" lang="ja-JP" altLang="en-US" sz="1999" dirty="0">
                <a:solidFill>
                  <a:prstClr val="white"/>
                </a:solidFill>
                <a:latin typeface="UD デジタル 教科書体 NP-B" panose="02020700000000000000" pitchFamily="18" charset="-128"/>
                <a:ea typeface="UD デジタル 教科書体 NP-B" panose="02020700000000000000" pitchFamily="18" charset="-128"/>
              </a:rPr>
              <a:t>３　シナリオを作成する</a:t>
            </a:r>
            <a:endParaRPr kumimoji="1" lang="en-US" altLang="ja-JP" sz="1999" dirty="0">
              <a:solidFill>
                <a:prstClr val="white"/>
              </a:solidFill>
              <a:latin typeface="UD デジタル 教科書体 NP-B" panose="02020700000000000000" pitchFamily="18" charset="-128"/>
              <a:ea typeface="UD デジタル 教科書体 NP-B" panose="02020700000000000000" pitchFamily="18" charset="-128"/>
            </a:endParaRPr>
          </a:p>
        </p:txBody>
      </p:sp>
      <p:sp>
        <p:nvSpPr>
          <p:cNvPr id="10" name="タイトル 1">
            <a:extLst>
              <a:ext uri="{FF2B5EF4-FFF2-40B4-BE49-F238E27FC236}">
                <a16:creationId xmlns:a16="http://schemas.microsoft.com/office/drawing/2014/main" id="{E800781F-284A-4E34-8158-089EF9967DCC}"/>
              </a:ext>
            </a:extLst>
          </p:cNvPr>
          <p:cNvSpPr txBox="1">
            <a:spLocks/>
          </p:cNvSpPr>
          <p:nvPr/>
        </p:nvSpPr>
        <p:spPr>
          <a:xfrm>
            <a:off x="39973" y="3906285"/>
            <a:ext cx="6391840" cy="1077218"/>
          </a:xfrm>
          <a:prstGeom prst="rect">
            <a:avLst/>
          </a:prstGeom>
        </p:spPr>
        <p:txBody>
          <a:bodyPr vert="horz" wrap="square" lIns="91439" tIns="45720" rIns="91439" bIns="45720" rtlCol="0" anchor="t">
            <a:spAutoFit/>
          </a:bodyPr>
          <a:lstStyle>
            <a:defPPr>
              <a:defRPr lang="en-US"/>
            </a:defPPr>
            <a:lvl1pPr marL="265076" indent="-265076" defTabSz="685710">
              <a:lnSpc>
                <a:spcPct val="100000"/>
              </a:lnSpc>
              <a:spcBef>
                <a:spcPct val="0"/>
              </a:spcBef>
              <a:spcAft>
                <a:spcPts val="601"/>
              </a:spcAft>
              <a:buNone/>
              <a:defRPr kumimoji="1">
                <a:solidFill>
                  <a:prstClr val="black"/>
                </a:solidFill>
                <a:latin typeface="UD デジタル 教科書体 NP-B" panose="02020700000000000000" pitchFamily="18" charset="-128"/>
                <a:ea typeface="UD デジタル 教科書体 NP-B" panose="02020700000000000000" pitchFamily="18" charset="-128"/>
                <a:cs typeface="+mj-cs"/>
              </a:defRPr>
            </a:lvl1pPr>
          </a:lstStyle>
          <a:p>
            <a:r>
              <a:rPr lang="ja-JP" altLang="en-US" dirty="0"/>
              <a:t>■決定した訓練概要を施設職員に連絡する</a:t>
            </a:r>
            <a:endParaRPr lang="en-US" altLang="ja-JP" dirty="0"/>
          </a:p>
          <a:p>
            <a:r>
              <a:rPr lang="ja-JP" altLang="en-US" dirty="0"/>
              <a:t>■訓練に必要な資器材があれば事前に準備する</a:t>
            </a:r>
            <a:endParaRPr lang="en-US" altLang="ja-JP" dirty="0"/>
          </a:p>
          <a:p>
            <a:r>
              <a:rPr lang="ja-JP" altLang="en-US" dirty="0"/>
              <a:t>■引き渡し訓練や立ち退き避難では、関係者との調整を行う</a:t>
            </a:r>
            <a:endParaRPr lang="en-US" altLang="ja-JP" dirty="0"/>
          </a:p>
        </p:txBody>
      </p:sp>
      <p:sp>
        <p:nvSpPr>
          <p:cNvPr id="12" name="タイトル 1">
            <a:extLst>
              <a:ext uri="{FF2B5EF4-FFF2-40B4-BE49-F238E27FC236}">
                <a16:creationId xmlns:a16="http://schemas.microsoft.com/office/drawing/2014/main" id="{4188622D-3FDC-49BA-89F0-1F271FF98FA5}"/>
              </a:ext>
            </a:extLst>
          </p:cNvPr>
          <p:cNvSpPr txBox="1">
            <a:spLocks/>
          </p:cNvSpPr>
          <p:nvPr/>
        </p:nvSpPr>
        <p:spPr>
          <a:xfrm>
            <a:off x="39973" y="7914223"/>
            <a:ext cx="6264000" cy="1077218"/>
          </a:xfrm>
          <a:prstGeom prst="rect">
            <a:avLst/>
          </a:prstGeom>
        </p:spPr>
        <p:txBody>
          <a:bodyPr vert="horz" wrap="square" lIns="91439" tIns="45720" rIns="91439" bIns="45720" rtlCol="0" anchor="t">
            <a:spAutoFit/>
          </a:bodyPr>
          <a:lstStyle>
            <a:defPPr>
              <a:defRPr lang="en-US"/>
            </a:defPPr>
            <a:lvl1pPr marL="265076" indent="-265076" defTabSz="685710">
              <a:lnSpc>
                <a:spcPct val="100000"/>
              </a:lnSpc>
              <a:spcBef>
                <a:spcPct val="0"/>
              </a:spcBef>
              <a:spcAft>
                <a:spcPts val="601"/>
              </a:spcAft>
              <a:buNone/>
              <a:defRPr kumimoji="1">
                <a:solidFill>
                  <a:prstClr val="black"/>
                </a:solidFill>
                <a:latin typeface="UD デジタル 教科書体 NP-B" panose="02020700000000000000" pitchFamily="18" charset="-128"/>
                <a:ea typeface="UD デジタル 教科書体 NP-B" panose="02020700000000000000" pitchFamily="18" charset="-128"/>
                <a:cs typeface="+mj-cs"/>
              </a:defRPr>
            </a:lvl1pPr>
          </a:lstStyle>
          <a:p>
            <a:r>
              <a:rPr lang="ja-JP" altLang="en-US" dirty="0"/>
              <a:t>■記入したシナリオに基づいて、訓練を実施する</a:t>
            </a:r>
            <a:endParaRPr lang="en-US" altLang="ja-JP" dirty="0"/>
          </a:p>
          <a:p>
            <a:r>
              <a:rPr lang="ja-JP" altLang="en-US" dirty="0"/>
              <a:t>■訓練後は良かった点や改善点について振り返りを行う</a:t>
            </a:r>
            <a:endParaRPr lang="en-US" altLang="ja-JP" dirty="0"/>
          </a:p>
          <a:p>
            <a:r>
              <a:rPr lang="ja-JP" altLang="en-US" dirty="0"/>
              <a:t>■全職員や利用者に、訓練の内容・改善点等を共有する</a:t>
            </a:r>
            <a:endParaRPr lang="en-US" altLang="ja-JP" dirty="0"/>
          </a:p>
        </p:txBody>
      </p:sp>
      <p:pic>
        <p:nvPicPr>
          <p:cNvPr id="15" name="図 14">
            <a:extLst>
              <a:ext uri="{FF2B5EF4-FFF2-40B4-BE49-F238E27FC236}">
                <a16:creationId xmlns:a16="http://schemas.microsoft.com/office/drawing/2014/main" id="{D8D09523-379A-4A20-92AE-C8A4F552B95A}"/>
              </a:ext>
            </a:extLst>
          </p:cNvPr>
          <p:cNvPicPr>
            <a:picLocks noChangeAspect="1"/>
          </p:cNvPicPr>
          <p:nvPr/>
        </p:nvPicPr>
        <p:blipFill>
          <a:blip r:embed="rId3"/>
          <a:stretch>
            <a:fillRect/>
          </a:stretch>
        </p:blipFill>
        <p:spPr>
          <a:xfrm rot="793952">
            <a:off x="5745903" y="3559107"/>
            <a:ext cx="929023" cy="644134"/>
          </a:xfrm>
          <a:prstGeom prst="rect">
            <a:avLst/>
          </a:prstGeom>
          <a:ln>
            <a:solidFill>
              <a:schemeClr val="tx1"/>
            </a:solidFill>
          </a:ln>
        </p:spPr>
      </p:pic>
      <p:pic>
        <p:nvPicPr>
          <p:cNvPr id="21" name="Picture 2" descr="Eメールのイラスト">
            <a:extLst>
              <a:ext uri="{FF2B5EF4-FFF2-40B4-BE49-F238E27FC236}">
                <a16:creationId xmlns:a16="http://schemas.microsoft.com/office/drawing/2014/main" id="{DDAB4EF0-9471-4AEB-A3C9-E6561D4E6D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1555" y="3523787"/>
            <a:ext cx="540486" cy="5404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鉛筆のマーク">
            <a:extLst>
              <a:ext uri="{FF2B5EF4-FFF2-40B4-BE49-F238E27FC236}">
                <a16:creationId xmlns:a16="http://schemas.microsoft.com/office/drawing/2014/main" id="{D4BD7107-FB18-4C7E-A466-037F1AD7F0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280754">
            <a:off x="5788638" y="3863933"/>
            <a:ext cx="308056" cy="3080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電話の親機のイラスト">
            <a:extLst>
              <a:ext uri="{FF2B5EF4-FFF2-40B4-BE49-F238E27FC236}">
                <a16:creationId xmlns:a16="http://schemas.microsoft.com/office/drawing/2014/main" id="{CBE928B5-1E31-462E-B821-440F1F3135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6943" y="4041173"/>
            <a:ext cx="668273" cy="604786"/>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4EF99B4E-6D49-447B-9DED-EBCB543E73EC}"/>
              </a:ext>
            </a:extLst>
          </p:cNvPr>
          <p:cNvSpPr txBox="1"/>
          <p:nvPr/>
        </p:nvSpPr>
        <p:spPr>
          <a:xfrm>
            <a:off x="0" y="591724"/>
            <a:ext cx="6858001" cy="442532"/>
          </a:xfrm>
          <a:prstGeom prst="round2DiagRect">
            <a:avLst/>
          </a:prstGeom>
          <a:solidFill>
            <a:srgbClr val="92D050"/>
          </a:solidFill>
        </p:spPr>
        <p:txBody>
          <a:bodyPr wrap="square" rtlCol="0">
            <a:spAutoFit/>
          </a:bodyPr>
          <a:lstStyle/>
          <a:p>
            <a:pPr defTabSz="457139"/>
            <a:r>
              <a:rPr kumimoji="1" lang="en-US" altLang="ja-JP" sz="1999" dirty="0">
                <a:solidFill>
                  <a:prstClr val="white"/>
                </a:solidFill>
                <a:latin typeface="UD デジタル 教科書体 NP-B" panose="02020700000000000000" pitchFamily="18" charset="-128"/>
                <a:ea typeface="UD デジタル 教科書体 NP-B" panose="02020700000000000000" pitchFamily="18" charset="-128"/>
              </a:rPr>
              <a:t>Step</a:t>
            </a:r>
            <a:r>
              <a:rPr kumimoji="1" lang="ja-JP" altLang="en-US" sz="1999" dirty="0">
                <a:solidFill>
                  <a:prstClr val="white"/>
                </a:solidFill>
                <a:latin typeface="UD デジタル 教科書体 NP-B" panose="02020700000000000000" pitchFamily="18" charset="-128"/>
                <a:ea typeface="UD デジタル 教科書体 NP-B" panose="02020700000000000000" pitchFamily="18" charset="-128"/>
              </a:rPr>
              <a:t>１　訓練概要の決定</a:t>
            </a:r>
          </a:p>
        </p:txBody>
      </p:sp>
      <p:sp>
        <p:nvSpPr>
          <p:cNvPr id="32" name="タイトル 1">
            <a:extLst>
              <a:ext uri="{FF2B5EF4-FFF2-40B4-BE49-F238E27FC236}">
                <a16:creationId xmlns:a16="http://schemas.microsoft.com/office/drawing/2014/main" id="{03CE72DF-F757-4A8D-9355-B53C08DA88D8}"/>
              </a:ext>
            </a:extLst>
          </p:cNvPr>
          <p:cNvSpPr txBox="1">
            <a:spLocks/>
          </p:cNvSpPr>
          <p:nvPr/>
        </p:nvSpPr>
        <p:spPr>
          <a:xfrm>
            <a:off x="298975" y="1071433"/>
            <a:ext cx="6264000" cy="1080000"/>
          </a:xfrm>
          <a:prstGeom prst="rect">
            <a:avLst/>
          </a:prstGeom>
        </p:spPr>
        <p:txBody>
          <a:bodyPr vert="horz" lIns="91439" tIns="45720" rIns="91439"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265076" indent="-265076" defTabSz="685710">
              <a:lnSpc>
                <a:spcPct val="100000"/>
              </a:lnSpc>
            </a:pPr>
            <a:endParaRPr lang="en-US" altLang="ja-JP" sz="1800" dirty="0">
              <a:solidFill>
                <a:prstClr val="black"/>
              </a:solidFill>
              <a:latin typeface="UD デジタル 教科書体 NP-B" panose="02020700000000000000" pitchFamily="18" charset="-128"/>
              <a:ea typeface="UD デジタル 教科書体 NP-B" panose="02020700000000000000" pitchFamily="18" charset="-128"/>
            </a:endParaRPr>
          </a:p>
        </p:txBody>
      </p:sp>
      <p:pic>
        <p:nvPicPr>
          <p:cNvPr id="33" name="Picture 2" descr="想像している人のイラスト（男性）">
            <a:extLst>
              <a:ext uri="{FF2B5EF4-FFF2-40B4-BE49-F238E27FC236}">
                <a16:creationId xmlns:a16="http://schemas.microsoft.com/office/drawing/2014/main" id="{6514DDA6-EEBB-4CEB-964C-FAF0444AF5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7537" y="1080040"/>
            <a:ext cx="947737" cy="1137284"/>
          </a:xfrm>
          <a:prstGeom prst="rect">
            <a:avLst/>
          </a:prstGeom>
          <a:noFill/>
          <a:extLst>
            <a:ext uri="{909E8E84-426E-40DD-AFC4-6F175D3DCCD1}">
              <a14:hiddenFill xmlns:a14="http://schemas.microsoft.com/office/drawing/2010/main">
                <a:solidFill>
                  <a:srgbClr val="FFFFFF"/>
                </a:solidFill>
              </a14:hiddenFill>
            </a:ext>
          </a:extLst>
        </p:spPr>
      </p:pic>
      <p:sp>
        <p:nvSpPr>
          <p:cNvPr id="34" name="メモ 189">
            <a:extLst>
              <a:ext uri="{FF2B5EF4-FFF2-40B4-BE49-F238E27FC236}">
                <a16:creationId xmlns:a16="http://schemas.microsoft.com/office/drawing/2014/main" id="{5BA9F384-B01F-4CDA-9D56-F1DF18189697}"/>
              </a:ext>
            </a:extLst>
          </p:cNvPr>
          <p:cNvSpPr/>
          <p:nvPr/>
        </p:nvSpPr>
        <p:spPr>
          <a:xfrm rot="20850456">
            <a:off x="5074714" y="1193097"/>
            <a:ext cx="498944" cy="688647"/>
          </a:xfrm>
          <a:prstGeom prst="foldedCorner">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700" dirty="0">
                <a:solidFill>
                  <a:schemeClr val="tx1">
                    <a:lumMod val="75000"/>
                    <a:lumOff val="25000"/>
                  </a:schemeClr>
                </a:solidFill>
                <a:latin typeface="游ゴシック" panose="020B0400000000000000" pitchFamily="50" charset="-128"/>
                <a:ea typeface="游ゴシック" panose="020B0400000000000000" pitchFamily="50" charset="-128"/>
              </a:rPr>
              <a:t>避難確保</a:t>
            </a:r>
            <a:endParaRPr kumimoji="1" lang="en-US" altLang="ja-JP" sz="7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700" dirty="0">
                <a:solidFill>
                  <a:schemeClr val="tx1">
                    <a:lumMod val="75000"/>
                    <a:lumOff val="25000"/>
                  </a:schemeClr>
                </a:solidFill>
                <a:latin typeface="游ゴシック" panose="020B0400000000000000" pitchFamily="50" charset="-128"/>
                <a:ea typeface="游ゴシック" panose="020B0400000000000000" pitchFamily="50" charset="-128"/>
              </a:rPr>
              <a:t>計画</a:t>
            </a:r>
          </a:p>
        </p:txBody>
      </p:sp>
      <p:pic>
        <p:nvPicPr>
          <p:cNvPr id="35" name="Picture 2" descr="https://1.bp.blogspot.com/-bvhr8OjNEMU/XkZdVMKXOBI/AAAAAAABXWc/g_U8e9jfcEYF9KmjqggRzt3uwQbdTtbRQCNcBGAsYHQ/s1600/yuudou_people.png">
            <a:extLst>
              <a:ext uri="{FF2B5EF4-FFF2-40B4-BE49-F238E27FC236}">
                <a16:creationId xmlns:a16="http://schemas.microsoft.com/office/drawing/2014/main" id="{D7C52939-2D54-4814-9BE0-6CEA7FD5B46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89131" y="1186993"/>
            <a:ext cx="703037" cy="554219"/>
          </a:xfrm>
          <a:prstGeom prst="rect">
            <a:avLst/>
          </a:prstGeom>
          <a:noFill/>
          <a:extLst>
            <a:ext uri="{909E8E84-426E-40DD-AFC4-6F175D3DCCD1}">
              <a14:hiddenFill xmlns:a14="http://schemas.microsoft.com/office/drawing/2010/main">
                <a:solidFill>
                  <a:srgbClr val="FFFFFF"/>
                </a:solidFill>
              </a14:hiddenFill>
            </a:ext>
          </a:extLst>
        </p:spPr>
      </p:pic>
      <p:pic>
        <p:nvPicPr>
          <p:cNvPr id="44" name="図 43">
            <a:extLst>
              <a:ext uri="{FF2B5EF4-FFF2-40B4-BE49-F238E27FC236}">
                <a16:creationId xmlns:a16="http://schemas.microsoft.com/office/drawing/2014/main" id="{41CDFF18-39AC-4174-9320-935C3BE6ED5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72509" y="8245680"/>
            <a:ext cx="865824" cy="865824"/>
          </a:xfrm>
          <a:prstGeom prst="rect">
            <a:avLst/>
          </a:prstGeom>
        </p:spPr>
      </p:pic>
      <p:sp>
        <p:nvSpPr>
          <p:cNvPr id="46" name="正方形/長方形 45">
            <a:extLst>
              <a:ext uri="{FF2B5EF4-FFF2-40B4-BE49-F238E27FC236}">
                <a16:creationId xmlns:a16="http://schemas.microsoft.com/office/drawing/2014/main" id="{7FA4422D-E6CD-4093-AD0B-8FF235965220}"/>
              </a:ext>
            </a:extLst>
          </p:cNvPr>
          <p:cNvSpPr/>
          <p:nvPr/>
        </p:nvSpPr>
        <p:spPr>
          <a:xfrm>
            <a:off x="4414734" y="2382932"/>
            <a:ext cx="602546" cy="161583"/>
          </a:xfrm>
          <a:prstGeom prst="rect">
            <a:avLst/>
          </a:prstGeom>
          <a:noFill/>
          <a:ln>
            <a:solidFill>
              <a:schemeClr val="tx1"/>
            </a:solidFill>
          </a:ln>
        </p:spPr>
        <p:txBody>
          <a:bodyPr wrap="square" lIns="0" tIns="0" rIns="0" bIns="0" rtlCol="0">
            <a:spAutoFit/>
          </a:bodyPr>
          <a:lstStyle/>
          <a:p>
            <a:pPr algn="ctr"/>
            <a:r>
              <a:rPr kumimoji="1" lang="ja-JP" altLang="en-US" sz="1050" dirty="0">
                <a:latin typeface="HGPｺﾞｼｯｸM" panose="020B0600000000000000" pitchFamily="50" charset="-128"/>
                <a:ea typeface="HGPｺﾞｼｯｸM" panose="020B0600000000000000" pitchFamily="50" charset="-128"/>
              </a:rPr>
              <a:t>進行係</a:t>
            </a:r>
            <a:endParaRPr kumimoji="1" lang="en-US" altLang="ja-JP" sz="1050" dirty="0">
              <a:latin typeface="HGPｺﾞｼｯｸM" panose="020B0600000000000000" pitchFamily="50" charset="-128"/>
              <a:ea typeface="HGPｺﾞｼｯｸM" panose="020B0600000000000000" pitchFamily="50" charset="-128"/>
            </a:endParaRPr>
          </a:p>
        </p:txBody>
      </p:sp>
      <p:pic>
        <p:nvPicPr>
          <p:cNvPr id="47" name="Picture 8" descr="マイクを持っている女性会社員のイラスト">
            <a:extLst>
              <a:ext uri="{FF2B5EF4-FFF2-40B4-BE49-F238E27FC236}">
                <a16:creationId xmlns:a16="http://schemas.microsoft.com/office/drawing/2014/main" id="{94B6DD93-DA67-43FC-B1A1-70F4B31659BD}"/>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4954"/>
          <a:stretch/>
        </p:blipFill>
        <p:spPr bwMode="auto">
          <a:xfrm>
            <a:off x="3940193" y="2302696"/>
            <a:ext cx="494631" cy="691364"/>
          </a:xfrm>
          <a:prstGeom prst="rect">
            <a:avLst/>
          </a:prstGeom>
          <a:noFill/>
          <a:extLst>
            <a:ext uri="{909E8E84-426E-40DD-AFC4-6F175D3DCCD1}">
              <a14:hiddenFill xmlns:a14="http://schemas.microsoft.com/office/drawing/2010/main">
                <a:solidFill>
                  <a:srgbClr val="FFFFFF"/>
                </a:solidFill>
              </a14:hiddenFill>
            </a:ext>
          </a:extLst>
        </p:spPr>
      </p:pic>
      <p:sp>
        <p:nvSpPr>
          <p:cNvPr id="48" name="正方形/長方形 47">
            <a:extLst>
              <a:ext uri="{FF2B5EF4-FFF2-40B4-BE49-F238E27FC236}">
                <a16:creationId xmlns:a16="http://schemas.microsoft.com/office/drawing/2014/main" id="{E4D03799-C447-4AF8-BA02-7D1DB36D44A4}"/>
              </a:ext>
            </a:extLst>
          </p:cNvPr>
          <p:cNvSpPr/>
          <p:nvPr/>
        </p:nvSpPr>
        <p:spPr>
          <a:xfrm>
            <a:off x="4414736" y="2569040"/>
            <a:ext cx="861186" cy="430887"/>
          </a:xfrm>
          <a:prstGeom prst="rect">
            <a:avLst/>
          </a:prstGeom>
          <a:noFill/>
        </p:spPr>
        <p:txBody>
          <a:bodyPr wrap="square" lIns="48000" rIns="48000">
            <a:spAutoFit/>
          </a:bodyPr>
          <a:lstStyle/>
          <a:p>
            <a:r>
              <a:rPr kumimoji="1" lang="ja-JP" altLang="en-US" sz="1100" dirty="0">
                <a:latin typeface="HGPｺﾞｼｯｸM" panose="020B0600000000000000" pitchFamily="50" charset="-128"/>
                <a:ea typeface="HGPｺﾞｼｯｸM" panose="020B0600000000000000" pitchFamily="50" charset="-128"/>
              </a:rPr>
              <a:t>訓練中の</a:t>
            </a:r>
            <a:endParaRPr kumimoji="1" lang="en-US" altLang="ja-JP" sz="1100" dirty="0">
              <a:latin typeface="HGPｺﾞｼｯｸM" panose="020B0600000000000000" pitchFamily="50" charset="-128"/>
              <a:ea typeface="HGPｺﾞｼｯｸM" panose="020B0600000000000000" pitchFamily="50" charset="-128"/>
            </a:endParaRPr>
          </a:p>
          <a:p>
            <a:r>
              <a:rPr kumimoji="1" lang="ja-JP" altLang="en-US" sz="1100" dirty="0">
                <a:latin typeface="HGPｺﾞｼｯｸM" panose="020B0600000000000000" pitchFamily="50" charset="-128"/>
                <a:ea typeface="HGPｺﾞｼｯｸM" panose="020B0600000000000000" pitchFamily="50" charset="-128"/>
              </a:rPr>
              <a:t>進行を行う。</a:t>
            </a:r>
            <a:endParaRPr kumimoji="1" lang="en-US" altLang="ja-JP" sz="1100" dirty="0">
              <a:latin typeface="HGPｺﾞｼｯｸM" panose="020B0600000000000000" pitchFamily="50" charset="-128"/>
              <a:ea typeface="HGPｺﾞｼｯｸM" panose="020B0600000000000000" pitchFamily="50" charset="-128"/>
            </a:endParaRPr>
          </a:p>
        </p:txBody>
      </p:sp>
      <p:pic>
        <p:nvPicPr>
          <p:cNvPr id="49" name="Picture 10" descr="一眼レフカメラを持っている人のイラスト（男性）">
            <a:extLst>
              <a:ext uri="{FF2B5EF4-FFF2-40B4-BE49-F238E27FC236}">
                <a16:creationId xmlns:a16="http://schemas.microsoft.com/office/drawing/2014/main" id="{66B1614F-24FB-4F3D-9855-D082CE5B2501}"/>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28149"/>
          <a:stretch/>
        </p:blipFill>
        <p:spPr bwMode="auto">
          <a:xfrm>
            <a:off x="5080824" y="2276574"/>
            <a:ext cx="744025" cy="701836"/>
          </a:xfrm>
          <a:prstGeom prst="rect">
            <a:avLst/>
          </a:prstGeom>
          <a:noFill/>
          <a:extLst>
            <a:ext uri="{909E8E84-426E-40DD-AFC4-6F175D3DCCD1}">
              <a14:hiddenFill xmlns:a14="http://schemas.microsoft.com/office/drawing/2010/main">
                <a:solidFill>
                  <a:srgbClr val="FFFFFF"/>
                </a:solidFill>
              </a14:hiddenFill>
            </a:ext>
          </a:extLst>
        </p:spPr>
      </p:pic>
      <p:sp>
        <p:nvSpPr>
          <p:cNvPr id="50" name="正方形/長方形 49">
            <a:extLst>
              <a:ext uri="{FF2B5EF4-FFF2-40B4-BE49-F238E27FC236}">
                <a16:creationId xmlns:a16="http://schemas.microsoft.com/office/drawing/2014/main" id="{9689EDB7-FCE8-4E02-93DB-B6060815951E}"/>
              </a:ext>
            </a:extLst>
          </p:cNvPr>
          <p:cNvSpPr/>
          <p:nvPr/>
        </p:nvSpPr>
        <p:spPr>
          <a:xfrm>
            <a:off x="5684517" y="2382932"/>
            <a:ext cx="602546" cy="161583"/>
          </a:xfrm>
          <a:prstGeom prst="rect">
            <a:avLst/>
          </a:prstGeom>
          <a:noFill/>
          <a:ln>
            <a:solidFill>
              <a:schemeClr val="tx1"/>
            </a:solidFill>
          </a:ln>
        </p:spPr>
        <p:txBody>
          <a:bodyPr wrap="square" lIns="0" tIns="0" rIns="0" bIns="0" rtlCol="0">
            <a:spAutoFit/>
          </a:bodyPr>
          <a:lstStyle/>
          <a:p>
            <a:pPr algn="ctr"/>
            <a:r>
              <a:rPr kumimoji="1" lang="ja-JP" altLang="en-US" sz="1050" dirty="0">
                <a:latin typeface="HGPｺﾞｼｯｸM" panose="020B0600000000000000" pitchFamily="50" charset="-128"/>
                <a:ea typeface="HGPｺﾞｼｯｸM" panose="020B0600000000000000" pitchFamily="50" charset="-128"/>
              </a:rPr>
              <a:t>記録係</a:t>
            </a:r>
            <a:endParaRPr kumimoji="1" lang="en-US" altLang="ja-JP" sz="1050" dirty="0">
              <a:latin typeface="HGPｺﾞｼｯｸM" panose="020B0600000000000000" pitchFamily="50" charset="-128"/>
              <a:ea typeface="HGPｺﾞｼｯｸM" panose="020B0600000000000000" pitchFamily="50" charset="-128"/>
            </a:endParaRPr>
          </a:p>
        </p:txBody>
      </p:sp>
      <p:sp>
        <p:nvSpPr>
          <p:cNvPr id="51" name="正方形/長方形 50">
            <a:extLst>
              <a:ext uri="{FF2B5EF4-FFF2-40B4-BE49-F238E27FC236}">
                <a16:creationId xmlns:a16="http://schemas.microsoft.com/office/drawing/2014/main" id="{CAEC5770-635E-49A1-824C-42166842139C}"/>
              </a:ext>
            </a:extLst>
          </p:cNvPr>
          <p:cNvSpPr/>
          <p:nvPr/>
        </p:nvSpPr>
        <p:spPr>
          <a:xfrm>
            <a:off x="5684513" y="2569040"/>
            <a:ext cx="981960" cy="600164"/>
          </a:xfrm>
          <a:prstGeom prst="rect">
            <a:avLst/>
          </a:prstGeom>
          <a:noFill/>
        </p:spPr>
        <p:txBody>
          <a:bodyPr wrap="square" lIns="48000" rIns="48000">
            <a:spAutoFit/>
          </a:bodyPr>
          <a:lstStyle/>
          <a:p>
            <a:r>
              <a:rPr kumimoji="1" lang="ja-JP" altLang="en-US" sz="1100" dirty="0">
                <a:latin typeface="HGPｺﾞｼｯｸM" panose="020B0600000000000000" pitchFamily="50" charset="-128"/>
                <a:ea typeface="HGPｺﾞｼｯｸM" panose="020B0600000000000000" pitchFamily="50" charset="-128"/>
              </a:rPr>
              <a:t>訓練中の記録や写真撮影を行う。</a:t>
            </a:r>
          </a:p>
        </p:txBody>
      </p:sp>
      <p:pic>
        <p:nvPicPr>
          <p:cNvPr id="59" name="Picture 2" descr="https://1.bp.blogspot.com/-bvhr8OjNEMU/XkZdVMKXOBI/AAAAAAABXWc/g_U8e9jfcEYF9KmjqggRzt3uwQbdTtbRQCNcBGAsYHQ/s1600/yuudou_people.png">
            <a:extLst>
              <a:ext uri="{FF2B5EF4-FFF2-40B4-BE49-F238E27FC236}">
                <a16:creationId xmlns:a16="http://schemas.microsoft.com/office/drawing/2014/main" id="{7D6281E9-C8C5-4DC2-85CD-AC8867E400F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44268" y="7486411"/>
            <a:ext cx="991251" cy="781424"/>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a:extLst>
              <a:ext uri="{FF2B5EF4-FFF2-40B4-BE49-F238E27FC236}">
                <a16:creationId xmlns:a16="http://schemas.microsoft.com/office/drawing/2014/main" id="{36D1CF7A-9B07-4845-B6C3-C06D0B25F1FA}"/>
              </a:ext>
            </a:extLst>
          </p:cNvPr>
          <p:cNvSpPr txBox="1"/>
          <p:nvPr/>
        </p:nvSpPr>
        <p:spPr>
          <a:xfrm>
            <a:off x="539219" y="6225633"/>
            <a:ext cx="1569660" cy="276999"/>
          </a:xfrm>
          <a:prstGeom prst="rect">
            <a:avLst/>
          </a:prstGeom>
          <a:solidFill>
            <a:schemeClr val="bg1"/>
          </a:solidFill>
          <a:ln>
            <a:noFill/>
          </a:ln>
        </p:spPr>
        <p:txBody>
          <a:bodyPr wrap="none" rtlCol="0">
            <a:spAutoFit/>
          </a:bodyPr>
          <a:lstStyle/>
          <a:p>
            <a:r>
              <a:rPr kumimoji="1" lang="ja-JP" altLang="en-US" sz="1200" dirty="0">
                <a:solidFill>
                  <a:srgbClr val="92D050"/>
                </a:solidFill>
                <a:latin typeface="UD デジタル 教科書体 NP-B" panose="02020700000000000000" pitchFamily="18" charset="-128"/>
                <a:ea typeface="UD デジタル 教科書体 NP-B" panose="02020700000000000000" pitchFamily="18" charset="-128"/>
              </a:rPr>
              <a:t>▼記入例のイメージ</a:t>
            </a:r>
          </a:p>
        </p:txBody>
      </p:sp>
      <p:sp>
        <p:nvSpPr>
          <p:cNvPr id="38" name="正方形/長方形 37">
            <a:extLst>
              <a:ext uri="{FF2B5EF4-FFF2-40B4-BE49-F238E27FC236}">
                <a16:creationId xmlns:a16="http://schemas.microsoft.com/office/drawing/2014/main" id="{7166FC7D-2908-4BE7-8719-5C0F10252A32}"/>
              </a:ext>
            </a:extLst>
          </p:cNvPr>
          <p:cNvSpPr/>
          <p:nvPr/>
        </p:nvSpPr>
        <p:spPr>
          <a:xfrm>
            <a:off x="395559" y="6188989"/>
            <a:ext cx="5742310" cy="1108461"/>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41" name="正方形/長方形 40">
            <a:extLst>
              <a:ext uri="{FF2B5EF4-FFF2-40B4-BE49-F238E27FC236}">
                <a16:creationId xmlns:a16="http://schemas.microsoft.com/office/drawing/2014/main" id="{6BDEE9B9-6D1E-4169-B9A4-362E9DF4322F}"/>
              </a:ext>
            </a:extLst>
          </p:cNvPr>
          <p:cNvSpPr/>
          <p:nvPr/>
        </p:nvSpPr>
        <p:spPr>
          <a:xfrm>
            <a:off x="1100972" y="6492215"/>
            <a:ext cx="876781" cy="153888"/>
          </a:xfrm>
          <a:prstGeom prst="rect">
            <a:avLst/>
          </a:prstGeom>
          <a:noFill/>
          <a:ln>
            <a:solidFill>
              <a:schemeClr val="tx1"/>
            </a:solidFill>
          </a:ln>
        </p:spPr>
        <p:txBody>
          <a:bodyPr wrap="square" lIns="0" tIns="0" rIns="0" bIns="0" rtlCol="0">
            <a:spAutoFit/>
          </a:bodyPr>
          <a:lstStyle/>
          <a:p>
            <a:pPr algn="ctr"/>
            <a:r>
              <a:rPr kumimoji="1" lang="ja-JP" altLang="en-US" sz="1000" dirty="0">
                <a:latin typeface="HGPｺﾞｼｯｸM" panose="020B0600000000000000" pitchFamily="50" charset="-128"/>
                <a:ea typeface="HGPｺﾞｼｯｸM" panose="020B0600000000000000" pitchFamily="50" charset="-128"/>
              </a:rPr>
              <a:t>進行係</a:t>
            </a:r>
            <a:endParaRPr kumimoji="1" lang="en-US" altLang="ja-JP" sz="1000" dirty="0">
              <a:latin typeface="HGPｺﾞｼｯｸM" panose="020B0600000000000000" pitchFamily="50" charset="-128"/>
              <a:ea typeface="HGPｺﾞｼｯｸM" panose="020B0600000000000000" pitchFamily="50" charset="-128"/>
            </a:endParaRPr>
          </a:p>
        </p:txBody>
      </p:sp>
      <p:pic>
        <p:nvPicPr>
          <p:cNvPr id="42" name="Picture 8" descr="マイクを持っている女性会社員のイラスト">
            <a:extLst>
              <a:ext uri="{FF2B5EF4-FFF2-40B4-BE49-F238E27FC236}">
                <a16:creationId xmlns:a16="http://schemas.microsoft.com/office/drawing/2014/main" id="{516D946E-D62B-49FC-9CFC-E450BFC25758}"/>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4954"/>
          <a:stretch/>
        </p:blipFill>
        <p:spPr bwMode="auto">
          <a:xfrm>
            <a:off x="555195" y="6461290"/>
            <a:ext cx="537941" cy="74710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id="{7E9C6880-2B13-4FBB-A160-291234F7E0F9}"/>
              </a:ext>
            </a:extLst>
          </p:cNvPr>
          <p:cNvGrpSpPr/>
          <p:nvPr/>
        </p:nvGrpSpPr>
        <p:grpSpPr>
          <a:xfrm>
            <a:off x="1100972" y="6631075"/>
            <a:ext cx="4872065" cy="626858"/>
            <a:chOff x="1446716" y="6682269"/>
            <a:chExt cx="4872065" cy="626858"/>
          </a:xfrm>
        </p:grpSpPr>
        <p:sp>
          <p:nvSpPr>
            <p:cNvPr id="43" name="正方形/長方形 42">
              <a:extLst>
                <a:ext uri="{FF2B5EF4-FFF2-40B4-BE49-F238E27FC236}">
                  <a16:creationId xmlns:a16="http://schemas.microsoft.com/office/drawing/2014/main" id="{2D444DA0-DDE4-469C-94D4-F8A04EE0AE0F}"/>
                </a:ext>
              </a:extLst>
            </p:cNvPr>
            <p:cNvSpPr/>
            <p:nvPr/>
          </p:nvSpPr>
          <p:spPr>
            <a:xfrm>
              <a:off x="1446716" y="6682269"/>
              <a:ext cx="4872065" cy="600164"/>
            </a:xfrm>
            <a:prstGeom prst="rect">
              <a:avLst/>
            </a:prstGeom>
            <a:noFill/>
          </p:spPr>
          <p:txBody>
            <a:bodyPr wrap="square" lIns="48000" rIns="48000">
              <a:spAutoFit/>
            </a:bodyPr>
            <a:lstStyle/>
            <a:p>
              <a:pPr marL="171450" indent="-171450">
                <a:buFont typeface="Arial" panose="020B0604020202020204" pitchFamily="34" charset="0"/>
                <a:buChar char="•"/>
              </a:pPr>
              <a:r>
                <a:rPr kumimoji="1" lang="ja-JP" altLang="en-US" sz="1100" dirty="0">
                  <a:latin typeface="HGPｺﾞｼｯｸM" panose="020B0600000000000000" pitchFamily="50" charset="-128"/>
                  <a:ea typeface="HGPｺﾞｼｯｸM" panose="020B0600000000000000" pitchFamily="50" charset="-128"/>
                </a:rPr>
                <a:t>情報班に、以下の設定を伝える。</a:t>
              </a:r>
              <a:endParaRPr kumimoji="1" lang="en-US" altLang="ja-JP" sz="1100" dirty="0">
                <a:latin typeface="HGPｺﾞｼｯｸM" panose="020B0600000000000000" pitchFamily="50" charset="-128"/>
                <a:ea typeface="HGPｺﾞｼｯｸM" panose="020B0600000000000000" pitchFamily="50" charset="-128"/>
              </a:endParaRPr>
            </a:p>
            <a:p>
              <a:pPr marL="444500" indent="-171450">
                <a:buFont typeface="Wingdings" panose="05000000000000000000" pitchFamily="2" charset="2"/>
                <a:buChar char="p"/>
              </a:pPr>
              <a:r>
                <a:rPr kumimoji="1" lang="ja-JP" altLang="en-US" sz="1100" dirty="0">
                  <a:latin typeface="HGPｺﾞｼｯｸM" panose="020B0600000000000000" pitchFamily="50" charset="-128"/>
                  <a:ea typeface="HGPｺﾞｼｯｸM" panose="020B0600000000000000" pitchFamily="50" charset="-128"/>
                </a:rPr>
                <a:t>警戒レベル（　　　）相当の気象情報</a:t>
              </a:r>
              <a:endParaRPr kumimoji="1" lang="en-US" altLang="ja-JP" sz="1100" dirty="0">
                <a:latin typeface="HGPｺﾞｼｯｸM" panose="020B0600000000000000" pitchFamily="50" charset="-128"/>
                <a:ea typeface="HGPｺﾞｼｯｸM" panose="020B0600000000000000" pitchFamily="50" charset="-128"/>
              </a:endParaRPr>
            </a:p>
            <a:p>
              <a:pPr marL="444500" indent="-171450">
                <a:buFont typeface="Wingdings" panose="05000000000000000000" pitchFamily="2" charset="2"/>
                <a:buChar char="p"/>
              </a:pPr>
              <a:r>
                <a:rPr kumimoji="1" lang="ja-JP" altLang="en-US" sz="1100" dirty="0">
                  <a:latin typeface="HGPｺﾞｼｯｸM" panose="020B0600000000000000" pitchFamily="50" charset="-128"/>
                  <a:ea typeface="HGPｺﾞｼｯｸM" panose="020B0600000000000000" pitchFamily="50" charset="-128"/>
                </a:rPr>
                <a:t>避難確保計画で規定した（　　　　　　　　）川にて、（　　　　　　　　）情報発表</a:t>
              </a:r>
              <a:endParaRPr kumimoji="1" lang="en-US" altLang="ja-JP" sz="1100" dirty="0">
                <a:latin typeface="HGPｺﾞｼｯｸM" panose="020B0600000000000000" pitchFamily="50" charset="-128"/>
                <a:ea typeface="HGPｺﾞｼｯｸM" panose="020B0600000000000000" pitchFamily="50" charset="-128"/>
              </a:endParaRPr>
            </a:p>
          </p:txBody>
        </p:sp>
        <p:sp>
          <p:nvSpPr>
            <p:cNvPr id="52" name="テキスト ボックス 51">
              <a:extLst>
                <a:ext uri="{FF2B5EF4-FFF2-40B4-BE49-F238E27FC236}">
                  <a16:creationId xmlns:a16="http://schemas.microsoft.com/office/drawing/2014/main" id="{D1B9E34A-5655-4560-9BD7-80ACF77A8700}"/>
                </a:ext>
              </a:extLst>
            </p:cNvPr>
            <p:cNvSpPr txBox="1"/>
            <p:nvPr/>
          </p:nvSpPr>
          <p:spPr>
            <a:xfrm>
              <a:off x="3539141" y="7032128"/>
              <a:ext cx="646331" cy="276999"/>
            </a:xfrm>
            <a:prstGeom prst="rect">
              <a:avLst/>
            </a:prstGeom>
            <a:noFill/>
          </p:spPr>
          <p:txBody>
            <a:bodyPr wrap="non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河川名</a:t>
              </a:r>
            </a:p>
          </p:txBody>
        </p:sp>
        <p:sp>
          <p:nvSpPr>
            <p:cNvPr id="55" name="テキスト ボックス 54">
              <a:extLst>
                <a:ext uri="{FF2B5EF4-FFF2-40B4-BE49-F238E27FC236}">
                  <a16:creationId xmlns:a16="http://schemas.microsoft.com/office/drawing/2014/main" id="{04BB8396-62AB-4C24-8C66-BFD5DF0469B9}"/>
                </a:ext>
              </a:extLst>
            </p:cNvPr>
            <p:cNvSpPr txBox="1"/>
            <p:nvPr/>
          </p:nvSpPr>
          <p:spPr>
            <a:xfrm>
              <a:off x="4803039" y="7021391"/>
              <a:ext cx="800219" cy="276999"/>
            </a:xfrm>
            <a:prstGeom prst="rect">
              <a:avLst/>
            </a:prstGeom>
            <a:noFill/>
          </p:spPr>
          <p:txBody>
            <a:bodyPr wrap="non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氾濫注意</a:t>
              </a:r>
            </a:p>
          </p:txBody>
        </p:sp>
        <p:sp>
          <p:nvSpPr>
            <p:cNvPr id="60" name="テキスト ボックス 59">
              <a:extLst>
                <a:ext uri="{FF2B5EF4-FFF2-40B4-BE49-F238E27FC236}">
                  <a16:creationId xmlns:a16="http://schemas.microsoft.com/office/drawing/2014/main" id="{A2661A11-D44F-423A-B529-421A659ACE00}"/>
                </a:ext>
              </a:extLst>
            </p:cNvPr>
            <p:cNvSpPr txBox="1"/>
            <p:nvPr/>
          </p:nvSpPr>
          <p:spPr>
            <a:xfrm>
              <a:off x="2651049" y="6864740"/>
              <a:ext cx="285656" cy="276999"/>
            </a:xfrm>
            <a:prstGeom prst="rect">
              <a:avLst/>
            </a:prstGeom>
            <a:noFill/>
          </p:spPr>
          <p:txBody>
            <a:bodyPr wrap="non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２</a:t>
              </a:r>
            </a:p>
          </p:txBody>
        </p:sp>
      </p:grpSp>
      <p:sp>
        <p:nvSpPr>
          <p:cNvPr id="40" name="吹き出し: 角を丸めた四角形 39">
            <a:extLst>
              <a:ext uri="{FF2B5EF4-FFF2-40B4-BE49-F238E27FC236}">
                <a16:creationId xmlns:a16="http://schemas.microsoft.com/office/drawing/2014/main" id="{BCF369DD-3BB1-45EF-88B0-1A392A228DA2}"/>
              </a:ext>
            </a:extLst>
          </p:cNvPr>
          <p:cNvSpPr/>
          <p:nvPr/>
        </p:nvSpPr>
        <p:spPr>
          <a:xfrm>
            <a:off x="4123339" y="6232429"/>
            <a:ext cx="2339102" cy="630761"/>
          </a:xfrm>
          <a:prstGeom prst="wedgeRoundRectCallout">
            <a:avLst>
              <a:gd name="adj1" fmla="val -54259"/>
              <a:gd name="adj2" fmla="val 54096"/>
              <a:gd name="adj3" fmla="val 1666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DDC08FFD-E78F-4C15-89B5-0C216BA16A67}"/>
              </a:ext>
            </a:extLst>
          </p:cNvPr>
          <p:cNvSpPr txBox="1"/>
          <p:nvPr/>
        </p:nvSpPr>
        <p:spPr>
          <a:xfrm>
            <a:off x="4226095" y="6290326"/>
            <a:ext cx="2236346" cy="523220"/>
          </a:xfrm>
          <a:prstGeom prst="rect">
            <a:avLst/>
          </a:prstGeom>
          <a:noFill/>
        </p:spPr>
        <p:txBody>
          <a:bodyPr wrap="square">
            <a:spAutoFit/>
          </a:bodyPr>
          <a:lstStyle/>
          <a:p>
            <a:r>
              <a:rPr kumimoji="1" lang="ja-JP" altLang="en-US" sz="1400" dirty="0">
                <a:solidFill>
                  <a:schemeClr val="bg1"/>
                </a:solidFill>
                <a:latin typeface="UD デジタル 教科書体 NP-B" panose="02020700000000000000" pitchFamily="18" charset="-128"/>
                <a:ea typeface="UD デジタル 教科書体 NP-B" panose="02020700000000000000" pitchFamily="18" charset="-128"/>
              </a:rPr>
              <a:t>「避難確保計画」の情報を記入するだけ！</a:t>
            </a:r>
          </a:p>
        </p:txBody>
      </p:sp>
      <p:pic>
        <p:nvPicPr>
          <p:cNvPr id="39" name="図 38">
            <a:extLst>
              <a:ext uri="{FF2B5EF4-FFF2-40B4-BE49-F238E27FC236}">
                <a16:creationId xmlns:a16="http://schemas.microsoft.com/office/drawing/2014/main" id="{2D7CB2D8-9B59-4A85-9684-F4514711112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43289" y="6547809"/>
            <a:ext cx="256121" cy="269858"/>
          </a:xfrm>
          <a:prstGeom prst="rect">
            <a:avLst/>
          </a:prstGeom>
        </p:spPr>
      </p:pic>
    </p:spTree>
    <p:extLst>
      <p:ext uri="{BB962C8B-B14F-4D97-AF65-F5344CB8AC3E}">
        <p14:creationId xmlns:p14="http://schemas.microsoft.com/office/powerpoint/2010/main" val="812939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矢印: 下 43">
            <a:extLst>
              <a:ext uri="{FF2B5EF4-FFF2-40B4-BE49-F238E27FC236}">
                <a16:creationId xmlns:a16="http://schemas.microsoft.com/office/drawing/2014/main" id="{59C932EC-7C8E-48E0-BB7C-066F51F99D31}"/>
              </a:ext>
            </a:extLst>
          </p:cNvPr>
          <p:cNvSpPr/>
          <p:nvPr/>
        </p:nvSpPr>
        <p:spPr>
          <a:xfrm>
            <a:off x="24427" y="130374"/>
            <a:ext cx="216470" cy="8748000"/>
          </a:xfrm>
          <a:prstGeom prst="downArrow">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a:extLst>
              <a:ext uri="{FF2B5EF4-FFF2-40B4-BE49-F238E27FC236}">
                <a16:creationId xmlns:a16="http://schemas.microsoft.com/office/drawing/2014/main" id="{1E8B686C-1946-4B7A-834A-D8A3786AEFCC}"/>
              </a:ext>
            </a:extLst>
          </p:cNvPr>
          <p:cNvSpPr txBox="1"/>
          <p:nvPr/>
        </p:nvSpPr>
        <p:spPr>
          <a:xfrm>
            <a:off x="4702284" y="446160"/>
            <a:ext cx="2160000" cy="252000"/>
          </a:xfrm>
          <a:prstGeom prst="rect">
            <a:avLst/>
          </a:prstGeom>
          <a:solidFill>
            <a:srgbClr val="CC99FF"/>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cxnSp>
        <p:nvCxnSpPr>
          <p:cNvPr id="122" name="直線コネクタ 121">
            <a:extLst>
              <a:ext uri="{FF2B5EF4-FFF2-40B4-BE49-F238E27FC236}">
                <a16:creationId xmlns:a16="http://schemas.microsoft.com/office/drawing/2014/main" id="{5C9D20B8-D4DD-425A-A38C-B19150D2FBB8}"/>
              </a:ext>
            </a:extLst>
          </p:cNvPr>
          <p:cNvCxnSpPr>
            <a:cxnSpLocks/>
          </p:cNvCxnSpPr>
          <p:nvPr/>
        </p:nvCxnSpPr>
        <p:spPr>
          <a:xfrm>
            <a:off x="4712926" y="459948"/>
            <a:ext cx="0" cy="8679334"/>
          </a:xfrm>
          <a:prstGeom prst="line">
            <a:avLst/>
          </a:prstGeom>
          <a:ln w="28575">
            <a:solidFill>
              <a:srgbClr val="CC99FF"/>
            </a:solidFill>
            <a:prstDash val="sysDot"/>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28383E47-1BD6-46DA-972D-986C62B24E69}"/>
              </a:ext>
            </a:extLst>
          </p:cNvPr>
          <p:cNvSpPr txBox="1"/>
          <p:nvPr/>
        </p:nvSpPr>
        <p:spPr>
          <a:xfrm>
            <a:off x="0" y="-6112"/>
            <a:ext cx="6858000" cy="374571"/>
          </a:xfrm>
          <a:prstGeom prst="round2DiagRect">
            <a:avLst/>
          </a:prstGeom>
          <a:solidFill>
            <a:srgbClr val="CC99FF"/>
          </a:solid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【4-2】</a:t>
            </a:r>
            <a:r>
              <a:rPr kumimoji="1" lang="ja-JP" altLang="en-US" sz="1600" dirty="0">
                <a:latin typeface="HGPｺﾞｼｯｸE" panose="020B0900000000000000" pitchFamily="50" charset="-128"/>
                <a:ea typeface="HGPｺﾞｼｯｸE" panose="020B0900000000000000" pitchFamily="50" charset="-128"/>
              </a:rPr>
              <a:t>立ち退き避難（</a:t>
            </a:r>
            <a:r>
              <a:rPr kumimoji="1" lang="zh-TW" altLang="en-US" sz="1600" dirty="0">
                <a:latin typeface="HGPｺﾞｼｯｸE" panose="020B0900000000000000" pitchFamily="50" charset="-128"/>
                <a:ea typeface="HGPｺﾞｼｯｸE" panose="020B0900000000000000" pitchFamily="50" charset="-128"/>
              </a:rPr>
              <a:t>水平避難</a:t>
            </a:r>
            <a:r>
              <a:rPr kumimoji="1" lang="ja-JP" altLang="en-US" sz="1600" dirty="0">
                <a:latin typeface="HGPｺﾞｼｯｸE" panose="020B0900000000000000" pitchFamily="50" charset="-128"/>
                <a:ea typeface="HGPｺﾞｼｯｸE" panose="020B0900000000000000" pitchFamily="50" charset="-128"/>
              </a:rPr>
              <a:t>）</a:t>
            </a:r>
            <a:r>
              <a:rPr kumimoji="1" lang="zh-TW" altLang="en-US" sz="1600" dirty="0">
                <a:latin typeface="HGPｺﾞｼｯｸE" panose="020B0900000000000000" pitchFamily="50" charset="-128"/>
                <a:ea typeface="HGPｺﾞｼｯｸE" panose="020B0900000000000000" pitchFamily="50" charset="-128"/>
              </a:rPr>
              <a:t>訓練</a:t>
            </a:r>
            <a:r>
              <a:rPr kumimoji="1" lang="ja-JP" altLang="en-US" sz="1600" dirty="0">
                <a:latin typeface="HGPｺﾞｼｯｸE" panose="020B0900000000000000" pitchFamily="50" charset="-128"/>
                <a:ea typeface="HGPｺﾞｼｯｸE" panose="020B0900000000000000" pitchFamily="50" charset="-128"/>
              </a:rPr>
              <a:t>のシナリオ</a:t>
            </a:r>
          </a:p>
        </p:txBody>
      </p:sp>
      <p:sp>
        <p:nvSpPr>
          <p:cNvPr id="63" name="テキスト ボックス 62">
            <a:extLst>
              <a:ext uri="{FF2B5EF4-FFF2-40B4-BE49-F238E27FC236}">
                <a16:creationId xmlns:a16="http://schemas.microsoft.com/office/drawing/2014/main" id="{341E8FDC-F3FC-4041-971E-BC5FB1624AFF}"/>
              </a:ext>
            </a:extLst>
          </p:cNvPr>
          <p:cNvSpPr txBox="1"/>
          <p:nvPr/>
        </p:nvSpPr>
        <p:spPr>
          <a:xfrm>
            <a:off x="4711809" y="702316"/>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避難開始時刻の記録は、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職員</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sp>
        <p:nvSpPr>
          <p:cNvPr id="85" name="テキスト ボックス 84">
            <a:extLst>
              <a:ext uri="{FF2B5EF4-FFF2-40B4-BE49-F238E27FC236}">
                <a16:creationId xmlns:a16="http://schemas.microsoft.com/office/drawing/2014/main" id="{1EC2A305-F3A8-4F32-99F7-8CBCBDD07018}"/>
              </a:ext>
            </a:extLst>
          </p:cNvPr>
          <p:cNvSpPr txBox="1"/>
          <p:nvPr/>
        </p:nvSpPr>
        <p:spPr>
          <a:xfrm>
            <a:off x="5169" y="382801"/>
            <a:ext cx="4730514" cy="58477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➌ 職員及び関係者に必要な情報と立ち退き避</a:t>
            </a:r>
            <a:endParaRPr kumimoji="1" lang="en-US" altLang="ja-JP" sz="1600" dirty="0">
              <a:latin typeface="HGPｺﾞｼｯｸE" panose="020B0900000000000000" pitchFamily="50" charset="-128"/>
              <a:ea typeface="HGPｺﾞｼｯｸE" panose="020B0900000000000000" pitchFamily="50" charset="-128"/>
            </a:endParaRPr>
          </a:p>
          <a:p>
            <a:r>
              <a:rPr kumimoji="1" lang="ja-JP" altLang="en-US" sz="1600" dirty="0">
                <a:latin typeface="HGPｺﾞｼｯｸE" panose="020B0900000000000000" pitchFamily="50" charset="-128"/>
                <a:ea typeface="HGPｺﾞｼｯｸE" panose="020B0900000000000000" pitchFamily="50" charset="-128"/>
              </a:rPr>
              <a:t>　　　　　 難の実施を周知する。</a:t>
            </a:r>
          </a:p>
        </p:txBody>
      </p:sp>
      <p:sp>
        <p:nvSpPr>
          <p:cNvPr id="102" name="正方形/長方形 101">
            <a:extLst>
              <a:ext uri="{FF2B5EF4-FFF2-40B4-BE49-F238E27FC236}">
                <a16:creationId xmlns:a16="http://schemas.microsoft.com/office/drawing/2014/main" id="{CF19FB41-6214-4D48-BEE2-D89EE1EDA306}"/>
              </a:ext>
            </a:extLst>
          </p:cNvPr>
          <p:cNvSpPr/>
          <p:nvPr/>
        </p:nvSpPr>
        <p:spPr>
          <a:xfrm>
            <a:off x="772493" y="1443068"/>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103" name="正方形/長方形 102">
            <a:extLst>
              <a:ext uri="{FF2B5EF4-FFF2-40B4-BE49-F238E27FC236}">
                <a16:creationId xmlns:a16="http://schemas.microsoft.com/office/drawing/2014/main" id="{D4F8FA5F-7F30-4B57-AEF1-37FC49B3B79E}"/>
              </a:ext>
            </a:extLst>
          </p:cNvPr>
          <p:cNvSpPr/>
          <p:nvPr/>
        </p:nvSpPr>
        <p:spPr>
          <a:xfrm>
            <a:off x="772493" y="1606886"/>
            <a:ext cx="3894941" cy="646331"/>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　</a:t>
            </a:r>
            <a:r>
              <a:rPr kumimoji="1" lang="ja-JP" altLang="en-US" sz="1200" dirty="0">
                <a:solidFill>
                  <a:srgbClr val="FF0000"/>
                </a:solidFill>
                <a:latin typeface="HGPｺﾞｼｯｸM" panose="020B0600000000000000" pitchFamily="50" charset="-128"/>
                <a:ea typeface="HGPｺﾞｼｯｸM" panose="020B0600000000000000" pitchFamily="50" charset="-128"/>
              </a:rPr>
              <a:t>　　　　　　</a:t>
            </a:r>
            <a:r>
              <a:rPr kumimoji="1" lang="ja-JP" altLang="en-US" sz="1200" dirty="0">
                <a:latin typeface="HGPｺﾞｼｯｸM" panose="020B0600000000000000" pitchFamily="50" charset="-128"/>
                <a:ea typeface="HGPｺﾞｼｯｸM" panose="020B0600000000000000" pitchFamily="50" charset="-128"/>
              </a:rPr>
              <a:t>）体制への移行等等、必要な情報及び、立ち退き避難場所（　　　　　　　　　　　　　　）、開始時刻と避難方法を職員に周知する</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104" name="Picture 2" descr="青の作業着を着た人のイラスト（男性）">
            <a:extLst>
              <a:ext uri="{FF2B5EF4-FFF2-40B4-BE49-F238E27FC236}">
                <a16:creationId xmlns:a16="http://schemas.microsoft.com/office/drawing/2014/main" id="{4AA93DA8-6849-4E58-BA1D-B958AB4C776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88"/>
          <a:stretch/>
        </p:blipFill>
        <p:spPr bwMode="auto">
          <a:xfrm>
            <a:off x="245615" y="1222781"/>
            <a:ext cx="459749" cy="70727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8" descr="マイクロフォンのマーク">
            <a:extLst>
              <a:ext uri="{FF2B5EF4-FFF2-40B4-BE49-F238E27FC236}">
                <a16:creationId xmlns:a16="http://schemas.microsoft.com/office/drawing/2014/main" id="{D6043DFB-6162-4C77-BBB0-8B94C91615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072" y="1678798"/>
            <a:ext cx="216470" cy="267248"/>
          </a:xfrm>
          <a:prstGeom prst="rect">
            <a:avLst/>
          </a:prstGeom>
          <a:noFill/>
          <a:extLst>
            <a:ext uri="{909E8E84-426E-40DD-AFC4-6F175D3DCCD1}">
              <a14:hiddenFill xmlns:a14="http://schemas.microsoft.com/office/drawing/2010/main">
                <a:solidFill>
                  <a:srgbClr val="FFFFFF"/>
                </a:solidFill>
              </a14:hiddenFill>
            </a:ext>
          </a:extLst>
        </p:spPr>
      </p:pic>
      <p:sp>
        <p:nvSpPr>
          <p:cNvPr id="109" name="下矢印 132">
            <a:extLst>
              <a:ext uri="{FF2B5EF4-FFF2-40B4-BE49-F238E27FC236}">
                <a16:creationId xmlns:a16="http://schemas.microsoft.com/office/drawing/2014/main" id="{FA1AE832-CAEC-4BB6-8C68-2F4B469A2198}"/>
              </a:ext>
            </a:extLst>
          </p:cNvPr>
          <p:cNvSpPr/>
          <p:nvPr/>
        </p:nvSpPr>
        <p:spPr>
          <a:xfrm>
            <a:off x="336676" y="1998043"/>
            <a:ext cx="310422" cy="261897"/>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10" name="正方形/長方形 109">
            <a:extLst>
              <a:ext uri="{FF2B5EF4-FFF2-40B4-BE49-F238E27FC236}">
                <a16:creationId xmlns:a16="http://schemas.microsoft.com/office/drawing/2014/main" id="{17123644-8B3F-4A08-BEE4-B55519B54863}"/>
              </a:ext>
            </a:extLst>
          </p:cNvPr>
          <p:cNvSpPr/>
          <p:nvPr/>
        </p:nvSpPr>
        <p:spPr>
          <a:xfrm>
            <a:off x="773967" y="2274177"/>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113" name="正方形/長方形 112">
            <a:extLst>
              <a:ext uri="{FF2B5EF4-FFF2-40B4-BE49-F238E27FC236}">
                <a16:creationId xmlns:a16="http://schemas.microsoft.com/office/drawing/2014/main" id="{3D3F95D0-2A1E-4587-82E3-D5C8F4A38B43}"/>
              </a:ext>
            </a:extLst>
          </p:cNvPr>
          <p:cNvSpPr/>
          <p:nvPr/>
        </p:nvSpPr>
        <p:spPr>
          <a:xfrm>
            <a:off x="745242" y="2507352"/>
            <a:ext cx="2415358" cy="830997"/>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避難場所（　　　　　　　　　　　　　）、市町村、保護者に立ち退き避難を行うことを報告する。代わりに、情報班に避難開始時刻を報告する。</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115" name="Picture 2" descr="青の作業着を着た人のイラスト（男性）">
            <a:extLst>
              <a:ext uri="{FF2B5EF4-FFF2-40B4-BE49-F238E27FC236}">
                <a16:creationId xmlns:a16="http://schemas.microsoft.com/office/drawing/2014/main" id="{0F45D91D-4962-4D19-9301-4C8D0ACB2FB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88"/>
          <a:stretch/>
        </p:blipFill>
        <p:spPr bwMode="auto">
          <a:xfrm>
            <a:off x="263572" y="2301203"/>
            <a:ext cx="456049" cy="701577"/>
          </a:xfrm>
          <a:prstGeom prst="rect">
            <a:avLst/>
          </a:prstGeom>
          <a:noFill/>
          <a:extLst>
            <a:ext uri="{909E8E84-426E-40DD-AFC4-6F175D3DCCD1}">
              <a14:hiddenFill xmlns:a14="http://schemas.microsoft.com/office/drawing/2010/main">
                <a:solidFill>
                  <a:srgbClr val="FFFFFF"/>
                </a:solidFill>
              </a14:hiddenFill>
            </a:ext>
          </a:extLst>
        </p:spPr>
      </p:pic>
      <p:pic>
        <p:nvPicPr>
          <p:cNvPr id="116" name="図 115">
            <a:extLst>
              <a:ext uri="{FF2B5EF4-FFF2-40B4-BE49-F238E27FC236}">
                <a16:creationId xmlns:a16="http://schemas.microsoft.com/office/drawing/2014/main" id="{C7221887-D206-44F9-8FDB-5213CC29E8FB}"/>
              </a:ext>
            </a:extLst>
          </p:cNvPr>
          <p:cNvPicPr>
            <a:picLocks noChangeAspect="1"/>
          </p:cNvPicPr>
          <p:nvPr/>
        </p:nvPicPr>
        <p:blipFill rotWithShape="1">
          <a:blip r:embed="rId4"/>
          <a:srcRect b="50088"/>
          <a:stretch/>
        </p:blipFill>
        <p:spPr>
          <a:xfrm>
            <a:off x="3199533" y="2307887"/>
            <a:ext cx="452775" cy="699786"/>
          </a:xfrm>
          <a:prstGeom prst="rect">
            <a:avLst/>
          </a:prstGeom>
        </p:spPr>
      </p:pic>
      <p:sp>
        <p:nvSpPr>
          <p:cNvPr id="117" name="正方形/長方形 116">
            <a:extLst>
              <a:ext uri="{FF2B5EF4-FFF2-40B4-BE49-F238E27FC236}">
                <a16:creationId xmlns:a16="http://schemas.microsoft.com/office/drawing/2014/main" id="{8DEF3785-3EE8-4012-9316-93AD80E7634C}"/>
              </a:ext>
            </a:extLst>
          </p:cNvPr>
          <p:cNvSpPr/>
          <p:nvPr/>
        </p:nvSpPr>
        <p:spPr>
          <a:xfrm>
            <a:off x="3632304" y="2275590"/>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118" name="正方形/長方形 117">
            <a:extLst>
              <a:ext uri="{FF2B5EF4-FFF2-40B4-BE49-F238E27FC236}">
                <a16:creationId xmlns:a16="http://schemas.microsoft.com/office/drawing/2014/main" id="{C5A3FBF6-858C-400A-B187-C4DD407778DE}"/>
              </a:ext>
            </a:extLst>
          </p:cNvPr>
          <p:cNvSpPr/>
          <p:nvPr/>
        </p:nvSpPr>
        <p:spPr>
          <a:xfrm>
            <a:off x="3639680" y="2502849"/>
            <a:ext cx="1087459"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避難開始時刻を記録する。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123" name="角丸四角形吹き出し 135">
            <a:extLst>
              <a:ext uri="{FF2B5EF4-FFF2-40B4-BE49-F238E27FC236}">
                <a16:creationId xmlns:a16="http://schemas.microsoft.com/office/drawing/2014/main" id="{4B05DDB5-C453-4F06-A986-30094E3A8304}"/>
              </a:ext>
            </a:extLst>
          </p:cNvPr>
          <p:cNvSpPr/>
          <p:nvPr/>
        </p:nvSpPr>
        <p:spPr>
          <a:xfrm>
            <a:off x="293149" y="3363801"/>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10" name="テキスト ボックス 9">
            <a:extLst>
              <a:ext uri="{FF2B5EF4-FFF2-40B4-BE49-F238E27FC236}">
                <a16:creationId xmlns:a16="http://schemas.microsoft.com/office/drawing/2014/main" id="{E16D370C-2B7A-5DD4-7F08-EDE01E6EE7ED}"/>
              </a:ext>
            </a:extLst>
          </p:cNvPr>
          <p:cNvSpPr txBox="1"/>
          <p:nvPr/>
        </p:nvSpPr>
        <p:spPr>
          <a:xfrm>
            <a:off x="8416" y="4534613"/>
            <a:ext cx="4647921" cy="58477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❹ 立ち退き避難時に必要な備蓄品・資器材・　</a:t>
            </a:r>
            <a:endParaRPr kumimoji="1" lang="en-US" altLang="ja-JP" sz="1600" dirty="0">
              <a:latin typeface="HGPｺﾞｼｯｸE" panose="020B0900000000000000" pitchFamily="50" charset="-128"/>
              <a:ea typeface="HGPｺﾞｼｯｸE" panose="020B0900000000000000" pitchFamily="50" charset="-128"/>
            </a:endParaRPr>
          </a:p>
          <a:p>
            <a:r>
              <a:rPr kumimoji="1" lang="ja-JP" altLang="en-US" sz="1600" dirty="0">
                <a:latin typeface="HGPｺﾞｼｯｸE" panose="020B0900000000000000" pitchFamily="50" charset="-128"/>
                <a:ea typeface="HGPｺﾞｼｯｸE" panose="020B0900000000000000" pitchFamily="50" charset="-128"/>
              </a:rPr>
              <a:t>　　　　　 移動車両を準備する。</a:t>
            </a:r>
          </a:p>
        </p:txBody>
      </p:sp>
      <p:pic>
        <p:nvPicPr>
          <p:cNvPr id="11" name="Picture 8" descr="マイクを持っている女性会社員のイラスト">
            <a:extLst>
              <a:ext uri="{FF2B5EF4-FFF2-40B4-BE49-F238E27FC236}">
                <a16:creationId xmlns:a16="http://schemas.microsoft.com/office/drawing/2014/main" id="{ED2BC8D0-8B07-DEAA-4F48-0B25CFA162C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954"/>
          <a:stretch/>
        </p:blipFill>
        <p:spPr bwMode="auto">
          <a:xfrm>
            <a:off x="216290" y="5518009"/>
            <a:ext cx="532818" cy="744731"/>
          </a:xfrm>
          <a:prstGeom prst="rect">
            <a:avLst/>
          </a:prstGeom>
          <a:noFill/>
          <a:extLst>
            <a:ext uri="{909E8E84-426E-40DD-AFC4-6F175D3DCCD1}">
              <a14:hiddenFill xmlns:a14="http://schemas.microsoft.com/office/drawing/2010/main">
                <a:solidFill>
                  <a:srgbClr val="FFFFFF"/>
                </a:solidFill>
              </a14:hiddenFill>
            </a:ext>
          </a:extLst>
        </p:spPr>
      </p:pic>
      <p:sp>
        <p:nvSpPr>
          <p:cNvPr id="12" name="下矢印 187">
            <a:extLst>
              <a:ext uri="{FF2B5EF4-FFF2-40B4-BE49-F238E27FC236}">
                <a16:creationId xmlns:a16="http://schemas.microsoft.com/office/drawing/2014/main" id="{5577CF0C-A8AB-8F30-92FB-58FAD504B22B}"/>
              </a:ext>
            </a:extLst>
          </p:cNvPr>
          <p:cNvSpPr/>
          <p:nvPr/>
        </p:nvSpPr>
        <p:spPr>
          <a:xfrm>
            <a:off x="319512" y="6378098"/>
            <a:ext cx="309894" cy="16765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13" name="Picture 2" descr="青の作業着を着た人のイラスト（男性）">
            <a:extLst>
              <a:ext uri="{FF2B5EF4-FFF2-40B4-BE49-F238E27FC236}">
                <a16:creationId xmlns:a16="http://schemas.microsoft.com/office/drawing/2014/main" id="{61180226-B9D1-6CBD-AA34-94081D69CF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88"/>
          <a:stretch/>
        </p:blipFill>
        <p:spPr bwMode="auto">
          <a:xfrm>
            <a:off x="715311" y="6649169"/>
            <a:ext cx="463006" cy="712279"/>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5560165D-3296-F35D-07A1-2C65200F3BA5}"/>
              </a:ext>
            </a:extLst>
          </p:cNvPr>
          <p:cNvPicPr>
            <a:picLocks noChangeAspect="1"/>
          </p:cNvPicPr>
          <p:nvPr/>
        </p:nvPicPr>
        <p:blipFill rotWithShape="1">
          <a:blip r:embed="rId4"/>
          <a:srcRect b="50088"/>
          <a:stretch/>
        </p:blipFill>
        <p:spPr>
          <a:xfrm>
            <a:off x="202030" y="6628453"/>
            <a:ext cx="463006" cy="712279"/>
          </a:xfrm>
          <a:prstGeom prst="rect">
            <a:avLst/>
          </a:prstGeom>
        </p:spPr>
      </p:pic>
      <p:pic>
        <p:nvPicPr>
          <p:cNvPr id="15" name="Picture 4" descr="オレンジの作業着を着た人のイラスト（女性）">
            <a:extLst>
              <a:ext uri="{FF2B5EF4-FFF2-40B4-BE49-F238E27FC236}">
                <a16:creationId xmlns:a16="http://schemas.microsoft.com/office/drawing/2014/main" id="{E687C435-E5AD-A844-1AA3-963B8861BAC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50088"/>
          <a:stretch/>
        </p:blipFill>
        <p:spPr bwMode="auto">
          <a:xfrm>
            <a:off x="1215902" y="6649168"/>
            <a:ext cx="475690" cy="712280"/>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a:extLst>
              <a:ext uri="{FF2B5EF4-FFF2-40B4-BE49-F238E27FC236}">
                <a16:creationId xmlns:a16="http://schemas.microsoft.com/office/drawing/2014/main" id="{28CCB80F-9D48-AE78-35BB-10830D0D6AA0}"/>
              </a:ext>
            </a:extLst>
          </p:cNvPr>
          <p:cNvSpPr/>
          <p:nvPr/>
        </p:nvSpPr>
        <p:spPr>
          <a:xfrm>
            <a:off x="898287" y="5568795"/>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17" name="正方形/長方形 16">
            <a:extLst>
              <a:ext uri="{FF2B5EF4-FFF2-40B4-BE49-F238E27FC236}">
                <a16:creationId xmlns:a16="http://schemas.microsoft.com/office/drawing/2014/main" id="{1BCE5363-5E2B-4130-68BD-F19706CE8293}"/>
              </a:ext>
            </a:extLst>
          </p:cNvPr>
          <p:cNvSpPr/>
          <p:nvPr/>
        </p:nvSpPr>
        <p:spPr>
          <a:xfrm>
            <a:off x="767875" y="5735314"/>
            <a:ext cx="3554151" cy="646331"/>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備蓄品（食料品・衛生器具）・資器材（車いす・担架、懐中電灯等誘導時に必要なもの）・移動に使用する車両を準備する。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18" name="正方形/長方形 17">
            <a:extLst>
              <a:ext uri="{FF2B5EF4-FFF2-40B4-BE49-F238E27FC236}">
                <a16:creationId xmlns:a16="http://schemas.microsoft.com/office/drawing/2014/main" id="{7380086F-2ED8-BB63-52F4-3956C0E9B37F}"/>
              </a:ext>
            </a:extLst>
          </p:cNvPr>
          <p:cNvSpPr/>
          <p:nvPr/>
        </p:nvSpPr>
        <p:spPr>
          <a:xfrm>
            <a:off x="1804080" y="6780785"/>
            <a:ext cx="2665070" cy="646331"/>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備蓄品・資器材の保管場所、車両の駐車場から、使用を想定する場所に移動する。</a:t>
            </a:r>
          </a:p>
        </p:txBody>
      </p:sp>
      <p:sp>
        <p:nvSpPr>
          <p:cNvPr id="19" name="正方形/長方形 18">
            <a:extLst>
              <a:ext uri="{FF2B5EF4-FFF2-40B4-BE49-F238E27FC236}">
                <a16:creationId xmlns:a16="http://schemas.microsoft.com/office/drawing/2014/main" id="{92D1B0E6-BFEF-F955-92F1-9B4CA4018B59}"/>
              </a:ext>
            </a:extLst>
          </p:cNvPr>
          <p:cNvSpPr/>
          <p:nvPr/>
        </p:nvSpPr>
        <p:spPr>
          <a:xfrm>
            <a:off x="1766628" y="6582157"/>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chemeClr val="accent2"/>
                </a:solidFill>
                <a:latin typeface="HGPｺﾞｼｯｸM" panose="020B0600000000000000" pitchFamily="50" charset="-128"/>
                <a:ea typeface="HGPｺﾞｼｯｸM" panose="020B0600000000000000" pitchFamily="50" charset="-128"/>
              </a:rPr>
              <a:t>避難誘導班</a:t>
            </a:r>
            <a:endParaRPr kumimoji="1" lang="en-US" altLang="ja-JP" sz="1200" dirty="0">
              <a:solidFill>
                <a:schemeClr val="accent2"/>
              </a:solidFill>
              <a:latin typeface="HGPｺﾞｼｯｸM" panose="020B0600000000000000" pitchFamily="50" charset="-128"/>
              <a:ea typeface="HGPｺﾞｼｯｸM" panose="020B0600000000000000" pitchFamily="50" charset="-128"/>
            </a:endParaRPr>
          </a:p>
        </p:txBody>
      </p:sp>
      <p:sp>
        <p:nvSpPr>
          <p:cNvPr id="20" name="角丸四角形吹き出し 135">
            <a:extLst>
              <a:ext uri="{FF2B5EF4-FFF2-40B4-BE49-F238E27FC236}">
                <a16:creationId xmlns:a16="http://schemas.microsoft.com/office/drawing/2014/main" id="{BC7874B5-BC78-59F8-2F5E-3E6487C21BA4}"/>
              </a:ext>
            </a:extLst>
          </p:cNvPr>
          <p:cNvSpPr/>
          <p:nvPr/>
        </p:nvSpPr>
        <p:spPr>
          <a:xfrm>
            <a:off x="289691" y="7439257"/>
            <a:ext cx="4047893"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22" name="テキスト ボックス 21">
            <a:extLst>
              <a:ext uri="{FF2B5EF4-FFF2-40B4-BE49-F238E27FC236}">
                <a16:creationId xmlns:a16="http://schemas.microsoft.com/office/drawing/2014/main" id="{20489CC3-76A2-8051-DD55-7562716F1470}"/>
              </a:ext>
            </a:extLst>
          </p:cNvPr>
          <p:cNvSpPr txBox="1"/>
          <p:nvPr/>
        </p:nvSpPr>
        <p:spPr>
          <a:xfrm>
            <a:off x="4714865" y="5951420"/>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備蓄品・資器材の記録は、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別紙「備蓄品・資器材点検一覧」</a:t>
            </a:r>
            <a:r>
              <a:rPr kumimoji="1" lang="ja-JP" altLang="en-US" sz="1050" dirty="0">
                <a:latin typeface="HGPｺﾞｼｯｸM" panose="020B0600000000000000" pitchFamily="50" charset="-128"/>
                <a:ea typeface="HGPｺﾞｼｯｸM" panose="020B0600000000000000" pitchFamily="50" charset="-128"/>
              </a:rPr>
              <a:t>を活用する。</a:t>
            </a:r>
          </a:p>
        </p:txBody>
      </p:sp>
      <p:sp>
        <p:nvSpPr>
          <p:cNvPr id="23" name="テキスト ボックス 22">
            <a:extLst>
              <a:ext uri="{FF2B5EF4-FFF2-40B4-BE49-F238E27FC236}">
                <a16:creationId xmlns:a16="http://schemas.microsoft.com/office/drawing/2014/main" id="{328E7B6D-13DF-17BC-CC81-179E2BAE0A85}"/>
              </a:ext>
            </a:extLst>
          </p:cNvPr>
          <p:cNvSpPr txBox="1"/>
          <p:nvPr/>
        </p:nvSpPr>
        <p:spPr>
          <a:xfrm>
            <a:off x="4724528" y="4451400"/>
            <a:ext cx="2088000" cy="1384995"/>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避難後に使用する備蓄品は、施設内の避難場所は、施設内の避難場所に、立ち退き避難（水平避難）は、外部に持ち運びやすい場所に移動させる。</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使用を想定する場所とは、避難時に使用する資器材を、すぐに使用する場所である。</a:t>
            </a:r>
          </a:p>
        </p:txBody>
      </p:sp>
      <p:sp>
        <p:nvSpPr>
          <p:cNvPr id="3" name="テキスト ボックス 2">
            <a:extLst>
              <a:ext uri="{FF2B5EF4-FFF2-40B4-BE49-F238E27FC236}">
                <a16:creationId xmlns:a16="http://schemas.microsoft.com/office/drawing/2014/main" id="{73EC5D0F-3699-3222-C555-58206999BE8A}"/>
              </a:ext>
            </a:extLst>
          </p:cNvPr>
          <p:cNvSpPr txBox="1"/>
          <p:nvPr/>
        </p:nvSpPr>
        <p:spPr>
          <a:xfrm>
            <a:off x="193162" y="918641"/>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D129BC9C-E15E-F3EA-D273-0FDCF2F0C3D4}"/>
              </a:ext>
            </a:extLst>
          </p:cNvPr>
          <p:cNvSpPr txBox="1"/>
          <p:nvPr/>
        </p:nvSpPr>
        <p:spPr>
          <a:xfrm>
            <a:off x="193162" y="5079466"/>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988255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矢印: 下 43">
            <a:extLst>
              <a:ext uri="{FF2B5EF4-FFF2-40B4-BE49-F238E27FC236}">
                <a16:creationId xmlns:a16="http://schemas.microsoft.com/office/drawing/2014/main" id="{59C932EC-7C8E-48E0-BB7C-066F51F99D31}"/>
              </a:ext>
            </a:extLst>
          </p:cNvPr>
          <p:cNvSpPr/>
          <p:nvPr/>
        </p:nvSpPr>
        <p:spPr>
          <a:xfrm>
            <a:off x="24427" y="103321"/>
            <a:ext cx="216470" cy="8892000"/>
          </a:xfrm>
          <a:prstGeom prst="downArrow">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a:extLst>
              <a:ext uri="{FF2B5EF4-FFF2-40B4-BE49-F238E27FC236}">
                <a16:creationId xmlns:a16="http://schemas.microsoft.com/office/drawing/2014/main" id="{1E8B686C-1946-4B7A-834A-D8A3786AEFCC}"/>
              </a:ext>
            </a:extLst>
          </p:cNvPr>
          <p:cNvSpPr txBox="1"/>
          <p:nvPr/>
        </p:nvSpPr>
        <p:spPr>
          <a:xfrm>
            <a:off x="4690685" y="446160"/>
            <a:ext cx="2160000" cy="252000"/>
          </a:xfrm>
          <a:prstGeom prst="rect">
            <a:avLst/>
          </a:prstGeom>
          <a:solidFill>
            <a:srgbClr val="CC99FF"/>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cxnSp>
        <p:nvCxnSpPr>
          <p:cNvPr id="122" name="直線コネクタ 121">
            <a:extLst>
              <a:ext uri="{FF2B5EF4-FFF2-40B4-BE49-F238E27FC236}">
                <a16:creationId xmlns:a16="http://schemas.microsoft.com/office/drawing/2014/main" id="{5C9D20B8-D4DD-425A-A38C-B19150D2FBB8}"/>
              </a:ext>
            </a:extLst>
          </p:cNvPr>
          <p:cNvCxnSpPr>
            <a:cxnSpLocks/>
          </p:cNvCxnSpPr>
          <p:nvPr/>
        </p:nvCxnSpPr>
        <p:spPr>
          <a:xfrm>
            <a:off x="4704342" y="502822"/>
            <a:ext cx="0" cy="8424000"/>
          </a:xfrm>
          <a:prstGeom prst="line">
            <a:avLst/>
          </a:prstGeom>
          <a:ln w="28575">
            <a:solidFill>
              <a:srgbClr val="CC99FF"/>
            </a:solidFill>
            <a:prstDash val="sysDot"/>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28383E47-1BD6-46DA-972D-986C62B24E69}"/>
              </a:ext>
            </a:extLst>
          </p:cNvPr>
          <p:cNvSpPr txBox="1"/>
          <p:nvPr/>
        </p:nvSpPr>
        <p:spPr>
          <a:xfrm>
            <a:off x="0" y="-6112"/>
            <a:ext cx="6858000" cy="289441"/>
          </a:xfrm>
          <a:prstGeom prst="round2DiagRect">
            <a:avLst/>
          </a:prstGeom>
          <a:solidFill>
            <a:srgbClr val="CC99FF"/>
          </a:solidFill>
        </p:spPr>
        <p:txBody>
          <a:bodyPr wrap="square" rtlCol="0">
            <a:spAutoFit/>
          </a:bodyPr>
          <a:lstStyle/>
          <a:p>
            <a:r>
              <a:rPr kumimoji="1" lang="en-US" altLang="ja-JP" sz="1100" dirty="0">
                <a:latin typeface="HGPｺﾞｼｯｸE" panose="020B0900000000000000" pitchFamily="50" charset="-128"/>
                <a:ea typeface="HGPｺﾞｼｯｸE" panose="020B0900000000000000" pitchFamily="50" charset="-128"/>
              </a:rPr>
              <a:t>【4-2】</a:t>
            </a:r>
            <a:r>
              <a:rPr kumimoji="1" lang="ja-JP" altLang="en-US" sz="1100" dirty="0">
                <a:latin typeface="HGPｺﾞｼｯｸE" panose="020B0900000000000000" pitchFamily="50" charset="-128"/>
                <a:ea typeface="HGPｺﾞｼｯｸE" panose="020B0900000000000000" pitchFamily="50" charset="-128"/>
              </a:rPr>
              <a:t>立ち退き避難（</a:t>
            </a:r>
            <a:r>
              <a:rPr kumimoji="1" lang="zh-TW" altLang="en-US" sz="1100" dirty="0">
                <a:latin typeface="HGPｺﾞｼｯｸE" panose="020B0900000000000000" pitchFamily="50" charset="-128"/>
                <a:ea typeface="HGPｺﾞｼｯｸE" panose="020B0900000000000000" pitchFamily="50" charset="-128"/>
              </a:rPr>
              <a:t>水平避難</a:t>
            </a:r>
            <a:r>
              <a:rPr kumimoji="1" lang="ja-JP" altLang="en-US" sz="1100" dirty="0">
                <a:latin typeface="HGPｺﾞｼｯｸE" panose="020B0900000000000000" pitchFamily="50" charset="-128"/>
                <a:ea typeface="HGPｺﾞｼｯｸE" panose="020B0900000000000000" pitchFamily="50" charset="-128"/>
              </a:rPr>
              <a:t>）</a:t>
            </a:r>
            <a:r>
              <a:rPr kumimoji="1" lang="zh-TW" altLang="en-US" sz="1100" dirty="0">
                <a:latin typeface="HGPｺﾞｼｯｸE" panose="020B0900000000000000" pitchFamily="50" charset="-128"/>
                <a:ea typeface="HGPｺﾞｼｯｸE" panose="020B0900000000000000" pitchFamily="50" charset="-128"/>
              </a:rPr>
              <a:t>訓練</a:t>
            </a:r>
            <a:r>
              <a:rPr kumimoji="1" lang="ja-JP" altLang="en-US" sz="1100" dirty="0">
                <a:latin typeface="HGPｺﾞｼｯｸE" panose="020B0900000000000000" pitchFamily="50" charset="-128"/>
                <a:ea typeface="HGPｺﾞｼｯｸE" panose="020B0900000000000000" pitchFamily="50" charset="-128"/>
              </a:rPr>
              <a:t>のシナリオ</a:t>
            </a:r>
          </a:p>
        </p:txBody>
      </p:sp>
      <p:sp>
        <p:nvSpPr>
          <p:cNvPr id="45" name="正方形/長方形 44">
            <a:extLst>
              <a:ext uri="{FF2B5EF4-FFF2-40B4-BE49-F238E27FC236}">
                <a16:creationId xmlns:a16="http://schemas.microsoft.com/office/drawing/2014/main" id="{A156EF29-290C-4B08-9A70-0281CF21C8C5}"/>
              </a:ext>
            </a:extLst>
          </p:cNvPr>
          <p:cNvSpPr/>
          <p:nvPr/>
        </p:nvSpPr>
        <p:spPr>
          <a:xfrm>
            <a:off x="870716" y="4231120"/>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chemeClr val="accent2"/>
                </a:solidFill>
                <a:latin typeface="HGPｺﾞｼｯｸM" panose="020B0600000000000000" pitchFamily="50" charset="-128"/>
                <a:ea typeface="HGPｺﾞｼｯｸM" panose="020B0600000000000000" pitchFamily="50" charset="-128"/>
              </a:rPr>
              <a:t>避難誘導班</a:t>
            </a:r>
            <a:endParaRPr kumimoji="1" lang="en-US" altLang="ja-JP" sz="1200" dirty="0">
              <a:solidFill>
                <a:schemeClr val="accent2"/>
              </a:solidFill>
              <a:latin typeface="HGPｺﾞｼｯｸM" panose="020B0600000000000000" pitchFamily="50" charset="-128"/>
              <a:ea typeface="HGPｺﾞｼｯｸM" panose="020B0600000000000000" pitchFamily="50" charset="-128"/>
            </a:endParaRPr>
          </a:p>
        </p:txBody>
      </p:sp>
      <p:sp>
        <p:nvSpPr>
          <p:cNvPr id="46" name="正方形/長方形 45">
            <a:extLst>
              <a:ext uri="{FF2B5EF4-FFF2-40B4-BE49-F238E27FC236}">
                <a16:creationId xmlns:a16="http://schemas.microsoft.com/office/drawing/2014/main" id="{1A2E1B2B-608E-4CC7-B33E-1920FA3B7B74}"/>
              </a:ext>
            </a:extLst>
          </p:cNvPr>
          <p:cNvSpPr/>
          <p:nvPr/>
        </p:nvSpPr>
        <p:spPr>
          <a:xfrm>
            <a:off x="567689" y="4419110"/>
            <a:ext cx="3883083" cy="1015663"/>
          </a:xfrm>
          <a:prstGeom prst="rect">
            <a:avLst/>
          </a:prstGeom>
          <a:noFill/>
        </p:spPr>
        <p:txBody>
          <a:bodyPr wrap="square" lIns="48000" rIns="48000">
            <a:spAutoFit/>
          </a:bodyPr>
          <a:lstStyle/>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誘導担当の利用者に声をかけ、避難場所（　　　　　　　　　　　　）に誘導する。</a:t>
            </a:r>
            <a:endParaRPr kumimoji="1" lang="en-US" altLang="ja-JP" sz="1200" dirty="0">
              <a:latin typeface="HGPｺﾞｼｯｸM" panose="020B0600000000000000" pitchFamily="50" charset="-128"/>
              <a:ea typeface="HGPｺﾞｼｯｸM" panose="020B0600000000000000" pitchFamily="50" charset="-128"/>
            </a:endParaRP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誘導後に、利用所の点呼を実施し、一覧表に記録する。</a:t>
            </a:r>
            <a:endParaRPr kumimoji="1" lang="en-US" altLang="ja-JP" sz="1200" dirty="0">
              <a:latin typeface="HGPｺﾞｼｯｸM" panose="020B0600000000000000" pitchFamily="50" charset="-128"/>
              <a:ea typeface="HGPｺﾞｼｯｸM" panose="020B0600000000000000" pitchFamily="50" charset="-128"/>
            </a:endParaRP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誘導後に、利用者の体調を確認し、一覧表に記録する。</a:t>
            </a:r>
            <a:endParaRPr kumimoji="1" lang="en-US" altLang="ja-JP" sz="1200" dirty="0">
              <a:latin typeface="HGPｺﾞｼｯｸM" panose="020B0600000000000000" pitchFamily="50" charset="-128"/>
              <a:ea typeface="HGPｺﾞｼｯｸM" panose="020B0600000000000000" pitchFamily="50" charset="-128"/>
            </a:endParaRP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備蓄品・資器材等を車両に入れ、避難場所に移動する。</a:t>
            </a:r>
          </a:p>
        </p:txBody>
      </p:sp>
      <p:pic>
        <p:nvPicPr>
          <p:cNvPr id="47" name="Picture 4" descr="オレンジの作業着を着た人のイラスト（女性）">
            <a:extLst>
              <a:ext uri="{FF2B5EF4-FFF2-40B4-BE49-F238E27FC236}">
                <a16:creationId xmlns:a16="http://schemas.microsoft.com/office/drawing/2014/main" id="{94433EC4-139D-409A-8BB1-8AB8CAD8976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88"/>
          <a:stretch/>
        </p:blipFill>
        <p:spPr bwMode="auto">
          <a:xfrm>
            <a:off x="235270" y="4221944"/>
            <a:ext cx="453548" cy="663462"/>
          </a:xfrm>
          <a:prstGeom prst="rect">
            <a:avLst/>
          </a:prstGeom>
          <a:noFill/>
          <a:extLst>
            <a:ext uri="{909E8E84-426E-40DD-AFC4-6F175D3DCCD1}">
              <a14:hiddenFill xmlns:a14="http://schemas.microsoft.com/office/drawing/2010/main">
                <a:solidFill>
                  <a:srgbClr val="FFFFFF"/>
                </a:solidFill>
              </a14:hiddenFill>
            </a:ext>
          </a:extLst>
        </p:spPr>
      </p:pic>
      <p:sp>
        <p:nvSpPr>
          <p:cNvPr id="48" name="正方形/長方形 47">
            <a:extLst>
              <a:ext uri="{FF2B5EF4-FFF2-40B4-BE49-F238E27FC236}">
                <a16:creationId xmlns:a16="http://schemas.microsoft.com/office/drawing/2014/main" id="{B51651DA-1DE8-4CF7-9F5F-EF443332AA7E}"/>
              </a:ext>
            </a:extLst>
          </p:cNvPr>
          <p:cNvSpPr/>
          <p:nvPr/>
        </p:nvSpPr>
        <p:spPr>
          <a:xfrm>
            <a:off x="3271713" y="5465523"/>
            <a:ext cx="878400"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利用者</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49" name="Picture 2" descr="■">
            <a:extLst>
              <a:ext uri="{FF2B5EF4-FFF2-40B4-BE49-F238E27FC236}">
                <a16:creationId xmlns:a16="http://schemas.microsoft.com/office/drawing/2014/main" id="{407BE363-2CDE-4214-8D0F-5D01679E27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2937" y="5470918"/>
            <a:ext cx="597866" cy="608324"/>
          </a:xfrm>
          <a:prstGeom prst="rect">
            <a:avLst/>
          </a:prstGeom>
          <a:noFill/>
          <a:extLst>
            <a:ext uri="{909E8E84-426E-40DD-AFC4-6F175D3DCCD1}">
              <a14:hiddenFill xmlns:a14="http://schemas.microsoft.com/office/drawing/2010/main">
                <a:solidFill>
                  <a:srgbClr val="FFFFFF"/>
                </a:solidFill>
              </a14:hiddenFill>
            </a:ext>
          </a:extLst>
        </p:spPr>
      </p:pic>
      <p:sp>
        <p:nvSpPr>
          <p:cNvPr id="51" name="正方形/長方形 50">
            <a:extLst>
              <a:ext uri="{FF2B5EF4-FFF2-40B4-BE49-F238E27FC236}">
                <a16:creationId xmlns:a16="http://schemas.microsoft.com/office/drawing/2014/main" id="{9C724B32-467C-47AD-9E63-3350BB08DD8A}"/>
              </a:ext>
            </a:extLst>
          </p:cNvPr>
          <p:cNvSpPr/>
          <p:nvPr/>
        </p:nvSpPr>
        <p:spPr>
          <a:xfrm>
            <a:off x="3230050" y="5637791"/>
            <a:ext cx="1452705"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避難誘導班に従い、避難を開始する。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52" name="テキスト ボックス 51">
            <a:extLst>
              <a:ext uri="{FF2B5EF4-FFF2-40B4-BE49-F238E27FC236}">
                <a16:creationId xmlns:a16="http://schemas.microsoft.com/office/drawing/2014/main" id="{4FE1ED33-2FD3-46BF-B514-57D0F031D34B}"/>
              </a:ext>
            </a:extLst>
          </p:cNvPr>
          <p:cNvSpPr txBox="1"/>
          <p:nvPr/>
        </p:nvSpPr>
        <p:spPr>
          <a:xfrm>
            <a:off x="10497" y="3479245"/>
            <a:ext cx="4694229" cy="33855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➏ 利用者を避難場所に誘導する。</a:t>
            </a:r>
          </a:p>
        </p:txBody>
      </p:sp>
      <p:sp>
        <p:nvSpPr>
          <p:cNvPr id="54" name="角丸四角形吹き出し 135">
            <a:extLst>
              <a:ext uri="{FF2B5EF4-FFF2-40B4-BE49-F238E27FC236}">
                <a16:creationId xmlns:a16="http://schemas.microsoft.com/office/drawing/2014/main" id="{69FD8F7A-7C5F-4040-87BD-AF23CF8C97C5}"/>
              </a:ext>
            </a:extLst>
          </p:cNvPr>
          <p:cNvSpPr/>
          <p:nvPr/>
        </p:nvSpPr>
        <p:spPr>
          <a:xfrm>
            <a:off x="286964" y="6235683"/>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3" name="テキスト ボックス 2">
            <a:extLst>
              <a:ext uri="{FF2B5EF4-FFF2-40B4-BE49-F238E27FC236}">
                <a16:creationId xmlns:a16="http://schemas.microsoft.com/office/drawing/2014/main" id="{ED570FBD-334A-D802-AF23-463DDC973067}"/>
              </a:ext>
            </a:extLst>
          </p:cNvPr>
          <p:cNvSpPr txBox="1"/>
          <p:nvPr/>
        </p:nvSpPr>
        <p:spPr>
          <a:xfrm>
            <a:off x="17943" y="302793"/>
            <a:ext cx="4367079"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➎ 利用者の点呼・服装・持ち物を確認する。</a:t>
            </a:r>
          </a:p>
        </p:txBody>
      </p:sp>
      <p:pic>
        <p:nvPicPr>
          <p:cNvPr id="4" name="Picture 4" descr="オレンジの作業着を着た人のイラスト（女性）">
            <a:extLst>
              <a:ext uri="{FF2B5EF4-FFF2-40B4-BE49-F238E27FC236}">
                <a16:creationId xmlns:a16="http://schemas.microsoft.com/office/drawing/2014/main" id="{427B09BC-F64B-2E16-C7C3-B47EFDEA838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88"/>
          <a:stretch/>
        </p:blipFill>
        <p:spPr bwMode="auto">
          <a:xfrm>
            <a:off x="253008" y="957991"/>
            <a:ext cx="443378" cy="663897"/>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9A7D6E98-184D-DB45-F2B0-4C088EB283AB}"/>
              </a:ext>
            </a:extLst>
          </p:cNvPr>
          <p:cNvSpPr/>
          <p:nvPr/>
        </p:nvSpPr>
        <p:spPr>
          <a:xfrm>
            <a:off x="878263" y="999241"/>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chemeClr val="accent2"/>
                </a:solidFill>
                <a:latin typeface="HGPｺﾞｼｯｸM" panose="020B0600000000000000" pitchFamily="50" charset="-128"/>
                <a:ea typeface="HGPｺﾞｼｯｸM" panose="020B0600000000000000" pitchFamily="50" charset="-128"/>
              </a:rPr>
              <a:t>避難誘導班</a:t>
            </a:r>
            <a:endParaRPr kumimoji="1" lang="en-US" altLang="ja-JP" sz="1200" dirty="0">
              <a:solidFill>
                <a:schemeClr val="accent2"/>
              </a:solidFill>
              <a:latin typeface="HGPｺﾞｼｯｸM" panose="020B0600000000000000" pitchFamily="50" charset="-128"/>
              <a:ea typeface="HGPｺﾞｼｯｸM" panose="020B0600000000000000" pitchFamily="50" charset="-128"/>
            </a:endParaRPr>
          </a:p>
        </p:txBody>
      </p:sp>
      <p:sp>
        <p:nvSpPr>
          <p:cNvPr id="6" name="角丸四角形吹き出し 135">
            <a:extLst>
              <a:ext uri="{FF2B5EF4-FFF2-40B4-BE49-F238E27FC236}">
                <a16:creationId xmlns:a16="http://schemas.microsoft.com/office/drawing/2014/main" id="{A91519CE-FA98-AC72-2AA6-269C57DA4220}"/>
              </a:ext>
            </a:extLst>
          </p:cNvPr>
          <p:cNvSpPr/>
          <p:nvPr/>
        </p:nvSpPr>
        <p:spPr>
          <a:xfrm>
            <a:off x="286964" y="2278264"/>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8" name="正方形/長方形 7">
            <a:extLst>
              <a:ext uri="{FF2B5EF4-FFF2-40B4-BE49-F238E27FC236}">
                <a16:creationId xmlns:a16="http://schemas.microsoft.com/office/drawing/2014/main" id="{A54B1FB9-7C00-C20B-F9EF-43D044923ADB}"/>
              </a:ext>
            </a:extLst>
          </p:cNvPr>
          <p:cNvSpPr/>
          <p:nvPr/>
        </p:nvSpPr>
        <p:spPr>
          <a:xfrm>
            <a:off x="753328" y="1219108"/>
            <a:ext cx="3631685" cy="1015663"/>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利用者に、施設外に避難することを伝える。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利用所の点呼を実施し、一覧表に記録する。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利用者の体調を確認し、一覧表に記録する。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利用者の服装や持ち物を確認する。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必要に応じて、着替えや持ち物の準備を手伝う。</a:t>
            </a:r>
          </a:p>
        </p:txBody>
      </p:sp>
      <p:sp>
        <p:nvSpPr>
          <p:cNvPr id="11" name="テキスト ボックス 10">
            <a:extLst>
              <a:ext uri="{FF2B5EF4-FFF2-40B4-BE49-F238E27FC236}">
                <a16:creationId xmlns:a16="http://schemas.microsoft.com/office/drawing/2014/main" id="{B553218E-F2CC-B54A-CF8C-E2F258AE63D3}"/>
              </a:ext>
            </a:extLst>
          </p:cNvPr>
          <p:cNvSpPr txBox="1"/>
          <p:nvPr/>
        </p:nvSpPr>
        <p:spPr>
          <a:xfrm>
            <a:off x="4745573" y="760998"/>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点呼・体調の記録は、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sp>
        <p:nvSpPr>
          <p:cNvPr id="12" name="テキスト ボックス 11">
            <a:extLst>
              <a:ext uri="{FF2B5EF4-FFF2-40B4-BE49-F238E27FC236}">
                <a16:creationId xmlns:a16="http://schemas.microsoft.com/office/drawing/2014/main" id="{5970614F-F991-D142-05EF-252C3F214D96}"/>
              </a:ext>
            </a:extLst>
          </p:cNvPr>
          <p:cNvSpPr txBox="1"/>
          <p:nvPr/>
        </p:nvSpPr>
        <p:spPr>
          <a:xfrm>
            <a:off x="4751669" y="4827030"/>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点呼・体調の記録は、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sp>
        <p:nvSpPr>
          <p:cNvPr id="13" name="テキスト ボックス 12">
            <a:extLst>
              <a:ext uri="{FF2B5EF4-FFF2-40B4-BE49-F238E27FC236}">
                <a16:creationId xmlns:a16="http://schemas.microsoft.com/office/drawing/2014/main" id="{F1D7AEEB-A8C5-B3CD-9D74-D5607993147E}"/>
              </a:ext>
            </a:extLst>
          </p:cNvPr>
          <p:cNvSpPr txBox="1"/>
          <p:nvPr/>
        </p:nvSpPr>
        <p:spPr>
          <a:xfrm>
            <a:off x="193162" y="610233"/>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a:extLst>
              <a:ext uri="{FF2B5EF4-FFF2-40B4-BE49-F238E27FC236}">
                <a16:creationId xmlns:a16="http://schemas.microsoft.com/office/drawing/2014/main" id="{462A22C8-A9AF-66A3-76A0-31E8D8AE663B}"/>
              </a:ext>
            </a:extLst>
          </p:cNvPr>
          <p:cNvSpPr txBox="1"/>
          <p:nvPr/>
        </p:nvSpPr>
        <p:spPr>
          <a:xfrm>
            <a:off x="193162" y="3791719"/>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54370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矢印: 下 43">
            <a:extLst>
              <a:ext uri="{FF2B5EF4-FFF2-40B4-BE49-F238E27FC236}">
                <a16:creationId xmlns:a16="http://schemas.microsoft.com/office/drawing/2014/main" id="{59C932EC-7C8E-48E0-BB7C-066F51F99D31}"/>
              </a:ext>
            </a:extLst>
          </p:cNvPr>
          <p:cNvSpPr/>
          <p:nvPr/>
        </p:nvSpPr>
        <p:spPr>
          <a:xfrm>
            <a:off x="24427" y="103321"/>
            <a:ext cx="216470" cy="8136000"/>
          </a:xfrm>
          <a:prstGeom prst="downArrow">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a:extLst>
              <a:ext uri="{FF2B5EF4-FFF2-40B4-BE49-F238E27FC236}">
                <a16:creationId xmlns:a16="http://schemas.microsoft.com/office/drawing/2014/main" id="{1E8B686C-1946-4B7A-834A-D8A3786AEFCC}"/>
              </a:ext>
            </a:extLst>
          </p:cNvPr>
          <p:cNvSpPr txBox="1"/>
          <p:nvPr/>
        </p:nvSpPr>
        <p:spPr>
          <a:xfrm>
            <a:off x="4690685" y="446160"/>
            <a:ext cx="2160000" cy="252000"/>
          </a:xfrm>
          <a:prstGeom prst="rect">
            <a:avLst/>
          </a:prstGeom>
          <a:solidFill>
            <a:srgbClr val="CC99FF"/>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cxnSp>
        <p:nvCxnSpPr>
          <p:cNvPr id="122" name="直線コネクタ 121">
            <a:extLst>
              <a:ext uri="{FF2B5EF4-FFF2-40B4-BE49-F238E27FC236}">
                <a16:creationId xmlns:a16="http://schemas.microsoft.com/office/drawing/2014/main" id="{5C9D20B8-D4DD-425A-A38C-B19150D2FBB8}"/>
              </a:ext>
            </a:extLst>
          </p:cNvPr>
          <p:cNvCxnSpPr>
            <a:cxnSpLocks/>
          </p:cNvCxnSpPr>
          <p:nvPr/>
        </p:nvCxnSpPr>
        <p:spPr>
          <a:xfrm>
            <a:off x="4704342" y="502822"/>
            <a:ext cx="0" cy="8244000"/>
          </a:xfrm>
          <a:prstGeom prst="line">
            <a:avLst/>
          </a:prstGeom>
          <a:ln w="28575">
            <a:solidFill>
              <a:srgbClr val="CC99FF"/>
            </a:solidFill>
            <a:prstDash val="sysDot"/>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28383E47-1BD6-46DA-972D-986C62B24E69}"/>
              </a:ext>
            </a:extLst>
          </p:cNvPr>
          <p:cNvSpPr txBox="1"/>
          <p:nvPr/>
        </p:nvSpPr>
        <p:spPr>
          <a:xfrm>
            <a:off x="0" y="-6112"/>
            <a:ext cx="6858000" cy="289441"/>
          </a:xfrm>
          <a:prstGeom prst="round2DiagRect">
            <a:avLst/>
          </a:prstGeom>
          <a:solidFill>
            <a:srgbClr val="CC99FF"/>
          </a:solidFill>
        </p:spPr>
        <p:txBody>
          <a:bodyPr wrap="square" rtlCol="0">
            <a:spAutoFit/>
          </a:bodyPr>
          <a:lstStyle/>
          <a:p>
            <a:r>
              <a:rPr kumimoji="1" lang="en-US" altLang="ja-JP" sz="1100" dirty="0">
                <a:latin typeface="HGPｺﾞｼｯｸE" panose="020B0900000000000000" pitchFamily="50" charset="-128"/>
                <a:ea typeface="HGPｺﾞｼｯｸE" panose="020B0900000000000000" pitchFamily="50" charset="-128"/>
              </a:rPr>
              <a:t>【4-2】</a:t>
            </a:r>
            <a:r>
              <a:rPr kumimoji="1" lang="ja-JP" altLang="en-US" sz="1100" dirty="0">
                <a:latin typeface="HGPｺﾞｼｯｸE" panose="020B0900000000000000" pitchFamily="50" charset="-128"/>
                <a:ea typeface="HGPｺﾞｼｯｸE" panose="020B0900000000000000" pitchFamily="50" charset="-128"/>
              </a:rPr>
              <a:t>立ち退き避難（</a:t>
            </a:r>
            <a:r>
              <a:rPr kumimoji="1" lang="zh-TW" altLang="en-US" sz="1100" dirty="0">
                <a:latin typeface="HGPｺﾞｼｯｸE" panose="020B0900000000000000" pitchFamily="50" charset="-128"/>
                <a:ea typeface="HGPｺﾞｼｯｸE" panose="020B0900000000000000" pitchFamily="50" charset="-128"/>
              </a:rPr>
              <a:t>水平避難</a:t>
            </a:r>
            <a:r>
              <a:rPr kumimoji="1" lang="ja-JP" altLang="en-US" sz="1100" dirty="0">
                <a:latin typeface="HGPｺﾞｼｯｸE" panose="020B0900000000000000" pitchFamily="50" charset="-128"/>
                <a:ea typeface="HGPｺﾞｼｯｸE" panose="020B0900000000000000" pitchFamily="50" charset="-128"/>
              </a:rPr>
              <a:t>）</a:t>
            </a:r>
            <a:r>
              <a:rPr kumimoji="1" lang="zh-TW" altLang="en-US" sz="1100" dirty="0">
                <a:latin typeface="HGPｺﾞｼｯｸE" panose="020B0900000000000000" pitchFamily="50" charset="-128"/>
                <a:ea typeface="HGPｺﾞｼｯｸE" panose="020B0900000000000000" pitchFamily="50" charset="-128"/>
              </a:rPr>
              <a:t>訓練</a:t>
            </a:r>
            <a:r>
              <a:rPr kumimoji="1" lang="ja-JP" altLang="en-US" sz="1100" dirty="0">
                <a:latin typeface="HGPｺﾞｼｯｸE" panose="020B0900000000000000" pitchFamily="50" charset="-128"/>
                <a:ea typeface="HGPｺﾞｼｯｸE" panose="020B0900000000000000" pitchFamily="50" charset="-128"/>
              </a:rPr>
              <a:t>のシナリオ</a:t>
            </a:r>
          </a:p>
        </p:txBody>
      </p:sp>
      <p:sp>
        <p:nvSpPr>
          <p:cNvPr id="63" name="テキスト ボックス 62">
            <a:extLst>
              <a:ext uri="{FF2B5EF4-FFF2-40B4-BE49-F238E27FC236}">
                <a16:creationId xmlns:a16="http://schemas.microsoft.com/office/drawing/2014/main" id="{341E8FDC-F3FC-4041-971E-BC5FB1624AFF}"/>
              </a:ext>
            </a:extLst>
          </p:cNvPr>
          <p:cNvSpPr txBox="1"/>
          <p:nvPr/>
        </p:nvSpPr>
        <p:spPr>
          <a:xfrm>
            <a:off x="4742383" y="1663650"/>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避難完了時刻の記録は、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職員</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pic>
        <p:nvPicPr>
          <p:cNvPr id="55" name="図 54">
            <a:extLst>
              <a:ext uri="{FF2B5EF4-FFF2-40B4-BE49-F238E27FC236}">
                <a16:creationId xmlns:a16="http://schemas.microsoft.com/office/drawing/2014/main" id="{7D0B2949-96BD-4F5D-8456-AF6969AB8E95}"/>
              </a:ext>
            </a:extLst>
          </p:cNvPr>
          <p:cNvPicPr>
            <a:picLocks noChangeAspect="1"/>
          </p:cNvPicPr>
          <p:nvPr/>
        </p:nvPicPr>
        <p:blipFill rotWithShape="1">
          <a:blip r:embed="rId2"/>
          <a:srcRect b="50088"/>
          <a:stretch/>
        </p:blipFill>
        <p:spPr>
          <a:xfrm>
            <a:off x="3227645" y="1455574"/>
            <a:ext cx="418937" cy="644485"/>
          </a:xfrm>
          <a:prstGeom prst="rect">
            <a:avLst/>
          </a:prstGeom>
        </p:spPr>
      </p:pic>
      <p:sp>
        <p:nvSpPr>
          <p:cNvPr id="56" name="正方形/長方形 55">
            <a:extLst>
              <a:ext uri="{FF2B5EF4-FFF2-40B4-BE49-F238E27FC236}">
                <a16:creationId xmlns:a16="http://schemas.microsoft.com/office/drawing/2014/main" id="{7019B004-AE3C-458F-B624-C687B08EBB15}"/>
              </a:ext>
            </a:extLst>
          </p:cNvPr>
          <p:cNvSpPr/>
          <p:nvPr/>
        </p:nvSpPr>
        <p:spPr>
          <a:xfrm>
            <a:off x="3693744" y="1491708"/>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58" name="テキスト ボックス 57">
            <a:extLst>
              <a:ext uri="{FF2B5EF4-FFF2-40B4-BE49-F238E27FC236}">
                <a16:creationId xmlns:a16="http://schemas.microsoft.com/office/drawing/2014/main" id="{C36CF7D7-A5D9-4422-8940-DD39309C4B4B}"/>
              </a:ext>
            </a:extLst>
          </p:cNvPr>
          <p:cNvSpPr txBox="1"/>
          <p:nvPr/>
        </p:nvSpPr>
        <p:spPr>
          <a:xfrm>
            <a:off x="13461" y="303872"/>
            <a:ext cx="4646139"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➐ 避難完了後、利用者の安否を確認する。</a:t>
            </a:r>
          </a:p>
        </p:txBody>
      </p:sp>
      <p:sp>
        <p:nvSpPr>
          <p:cNvPr id="60" name="正方形/長方形 59">
            <a:extLst>
              <a:ext uri="{FF2B5EF4-FFF2-40B4-BE49-F238E27FC236}">
                <a16:creationId xmlns:a16="http://schemas.microsoft.com/office/drawing/2014/main" id="{DC36F45E-39F7-4936-9F35-C3B95B4FD12C}"/>
              </a:ext>
            </a:extLst>
          </p:cNvPr>
          <p:cNvSpPr/>
          <p:nvPr/>
        </p:nvSpPr>
        <p:spPr>
          <a:xfrm>
            <a:off x="779014" y="2115225"/>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61" name="正方形/長方形 60">
            <a:extLst>
              <a:ext uri="{FF2B5EF4-FFF2-40B4-BE49-F238E27FC236}">
                <a16:creationId xmlns:a16="http://schemas.microsoft.com/office/drawing/2014/main" id="{AED6D2AC-5F63-41BC-90EC-8451368207D0}"/>
              </a:ext>
            </a:extLst>
          </p:cNvPr>
          <p:cNvSpPr/>
          <p:nvPr/>
        </p:nvSpPr>
        <p:spPr>
          <a:xfrm>
            <a:off x="779015" y="1039916"/>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62" name="下矢印 207">
            <a:extLst>
              <a:ext uri="{FF2B5EF4-FFF2-40B4-BE49-F238E27FC236}">
                <a16:creationId xmlns:a16="http://schemas.microsoft.com/office/drawing/2014/main" id="{7EBFADA9-952B-4785-BA38-C19728EA329D}"/>
              </a:ext>
            </a:extLst>
          </p:cNvPr>
          <p:cNvSpPr/>
          <p:nvPr/>
        </p:nvSpPr>
        <p:spPr>
          <a:xfrm>
            <a:off x="391952" y="1733122"/>
            <a:ext cx="216469" cy="15636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5" name="正方形/長方形 84">
            <a:extLst>
              <a:ext uri="{FF2B5EF4-FFF2-40B4-BE49-F238E27FC236}">
                <a16:creationId xmlns:a16="http://schemas.microsoft.com/office/drawing/2014/main" id="{95962DD9-C488-4B72-857D-87C88592C6B0}"/>
              </a:ext>
            </a:extLst>
          </p:cNvPr>
          <p:cNvSpPr/>
          <p:nvPr/>
        </p:nvSpPr>
        <p:spPr>
          <a:xfrm>
            <a:off x="3660239" y="1642742"/>
            <a:ext cx="1019674"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避難完了時刻を記録する。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92" name="正方形/長方形 91">
            <a:extLst>
              <a:ext uri="{FF2B5EF4-FFF2-40B4-BE49-F238E27FC236}">
                <a16:creationId xmlns:a16="http://schemas.microsoft.com/office/drawing/2014/main" id="{C8AC28D6-576C-4AEB-9F0D-2B3EEB379C1C}"/>
              </a:ext>
            </a:extLst>
          </p:cNvPr>
          <p:cNvSpPr/>
          <p:nvPr/>
        </p:nvSpPr>
        <p:spPr>
          <a:xfrm>
            <a:off x="685033" y="2297426"/>
            <a:ext cx="3819404" cy="276999"/>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避難完了時刻の記録を確認した後、訓練終了の合図を行う。</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93" name="正方形/長方形 92">
            <a:extLst>
              <a:ext uri="{FF2B5EF4-FFF2-40B4-BE49-F238E27FC236}">
                <a16:creationId xmlns:a16="http://schemas.microsoft.com/office/drawing/2014/main" id="{FA4631FD-E7DF-4D37-AB1E-D7BEB3677C81}"/>
              </a:ext>
            </a:extLst>
          </p:cNvPr>
          <p:cNvSpPr/>
          <p:nvPr/>
        </p:nvSpPr>
        <p:spPr>
          <a:xfrm>
            <a:off x="727933" y="1220802"/>
            <a:ext cx="2575158" cy="830997"/>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全員の避難を確認したあと、市町村と</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保護者に避難完了報告を行う。</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⇒代わりに、情報班に避難完了時刻を報告する。</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94" name="Picture 8" descr="マイクを持っている女性会社員のイラスト">
            <a:extLst>
              <a:ext uri="{FF2B5EF4-FFF2-40B4-BE49-F238E27FC236}">
                <a16:creationId xmlns:a16="http://schemas.microsoft.com/office/drawing/2014/main" id="{3496A430-C4F7-4381-ACC4-B704278E352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54"/>
          <a:stretch/>
        </p:blipFill>
        <p:spPr bwMode="auto">
          <a:xfrm>
            <a:off x="265927" y="1944843"/>
            <a:ext cx="461097" cy="644485"/>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青の作業着を着た人のイラスト（男性）">
            <a:extLst>
              <a:ext uri="{FF2B5EF4-FFF2-40B4-BE49-F238E27FC236}">
                <a16:creationId xmlns:a16="http://schemas.microsoft.com/office/drawing/2014/main" id="{233592C3-444B-4985-BE5E-7D1B088AA68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88"/>
          <a:stretch/>
        </p:blipFill>
        <p:spPr bwMode="auto">
          <a:xfrm>
            <a:off x="290751" y="990084"/>
            <a:ext cx="403115" cy="620144"/>
          </a:xfrm>
          <a:prstGeom prst="rect">
            <a:avLst/>
          </a:prstGeom>
          <a:noFill/>
          <a:extLst>
            <a:ext uri="{909E8E84-426E-40DD-AFC4-6F175D3DCCD1}">
              <a14:hiddenFill xmlns:a14="http://schemas.microsoft.com/office/drawing/2010/main">
                <a:solidFill>
                  <a:srgbClr val="FFFFFF"/>
                </a:solidFill>
              </a14:hiddenFill>
            </a:ext>
          </a:extLst>
        </p:spPr>
      </p:pic>
      <p:sp>
        <p:nvSpPr>
          <p:cNvPr id="96" name="角丸四角形吹き出し 135">
            <a:extLst>
              <a:ext uri="{FF2B5EF4-FFF2-40B4-BE49-F238E27FC236}">
                <a16:creationId xmlns:a16="http://schemas.microsoft.com/office/drawing/2014/main" id="{D3AF4E38-A28D-49BB-8923-7211E5D49460}"/>
              </a:ext>
            </a:extLst>
          </p:cNvPr>
          <p:cNvSpPr/>
          <p:nvPr/>
        </p:nvSpPr>
        <p:spPr>
          <a:xfrm>
            <a:off x="274772" y="2666383"/>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pic>
        <p:nvPicPr>
          <p:cNvPr id="106" name="Picture 2" descr="青の作業着を着た人のイラスト（男性）">
            <a:extLst>
              <a:ext uri="{FF2B5EF4-FFF2-40B4-BE49-F238E27FC236}">
                <a16:creationId xmlns:a16="http://schemas.microsoft.com/office/drawing/2014/main" id="{FA72950D-DD31-4371-B333-B5F6E076986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88"/>
          <a:stretch/>
        </p:blipFill>
        <p:spPr bwMode="auto">
          <a:xfrm>
            <a:off x="591964" y="5017437"/>
            <a:ext cx="418017" cy="643069"/>
          </a:xfrm>
          <a:prstGeom prst="rect">
            <a:avLst/>
          </a:prstGeom>
          <a:noFill/>
          <a:extLst>
            <a:ext uri="{909E8E84-426E-40DD-AFC4-6F175D3DCCD1}">
              <a14:hiddenFill xmlns:a14="http://schemas.microsoft.com/office/drawing/2010/main">
                <a:solidFill>
                  <a:srgbClr val="FFFFFF"/>
                </a:solidFill>
              </a14:hiddenFill>
            </a:ext>
          </a:extLst>
        </p:spPr>
      </p:pic>
      <p:pic>
        <p:nvPicPr>
          <p:cNvPr id="107" name="図 106">
            <a:extLst>
              <a:ext uri="{FF2B5EF4-FFF2-40B4-BE49-F238E27FC236}">
                <a16:creationId xmlns:a16="http://schemas.microsoft.com/office/drawing/2014/main" id="{4251A6F9-D6B4-439A-95B8-971765B80432}"/>
              </a:ext>
            </a:extLst>
          </p:cNvPr>
          <p:cNvPicPr>
            <a:picLocks noChangeAspect="1"/>
          </p:cNvPicPr>
          <p:nvPr/>
        </p:nvPicPr>
        <p:blipFill rotWithShape="1">
          <a:blip r:embed="rId2"/>
          <a:srcRect b="50088"/>
          <a:stretch/>
        </p:blipFill>
        <p:spPr>
          <a:xfrm>
            <a:off x="216489" y="5037544"/>
            <a:ext cx="406196" cy="624883"/>
          </a:xfrm>
          <a:prstGeom prst="rect">
            <a:avLst/>
          </a:prstGeom>
        </p:spPr>
      </p:pic>
      <p:pic>
        <p:nvPicPr>
          <p:cNvPr id="108" name="Picture 4" descr="オレンジの作業着を着た人のイラスト（女性）">
            <a:extLst>
              <a:ext uri="{FF2B5EF4-FFF2-40B4-BE49-F238E27FC236}">
                <a16:creationId xmlns:a16="http://schemas.microsoft.com/office/drawing/2014/main" id="{F1F807F3-DCD7-46D0-A226-DBD2FA7B4CB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88"/>
          <a:stretch/>
        </p:blipFill>
        <p:spPr bwMode="auto">
          <a:xfrm>
            <a:off x="990007" y="5023790"/>
            <a:ext cx="418018" cy="625921"/>
          </a:xfrm>
          <a:prstGeom prst="rect">
            <a:avLst/>
          </a:prstGeom>
          <a:noFill/>
          <a:extLst>
            <a:ext uri="{909E8E84-426E-40DD-AFC4-6F175D3DCCD1}">
              <a14:hiddenFill xmlns:a14="http://schemas.microsoft.com/office/drawing/2010/main">
                <a:solidFill>
                  <a:srgbClr val="FFFFFF"/>
                </a:solidFill>
              </a14:hiddenFill>
            </a:ext>
          </a:extLst>
        </p:spPr>
      </p:pic>
      <p:sp>
        <p:nvSpPr>
          <p:cNvPr id="109" name="正方形/長方形 108">
            <a:extLst>
              <a:ext uri="{FF2B5EF4-FFF2-40B4-BE49-F238E27FC236}">
                <a16:creationId xmlns:a16="http://schemas.microsoft.com/office/drawing/2014/main" id="{05D422E9-4345-4C7E-B997-61ACE5E803F3}"/>
              </a:ext>
            </a:extLst>
          </p:cNvPr>
          <p:cNvSpPr/>
          <p:nvPr/>
        </p:nvSpPr>
        <p:spPr>
          <a:xfrm>
            <a:off x="3496095" y="6031920"/>
            <a:ext cx="886234"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利用者</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110" name="Picture 2" descr="■">
            <a:extLst>
              <a:ext uri="{FF2B5EF4-FFF2-40B4-BE49-F238E27FC236}">
                <a16:creationId xmlns:a16="http://schemas.microsoft.com/office/drawing/2014/main" id="{F1AB49EF-412E-4ADF-95C8-6982DBFBE2B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9764" y="5992680"/>
            <a:ext cx="744635" cy="685064"/>
          </a:xfrm>
          <a:prstGeom prst="rect">
            <a:avLst/>
          </a:prstGeom>
          <a:noFill/>
          <a:extLst>
            <a:ext uri="{909E8E84-426E-40DD-AFC4-6F175D3DCCD1}">
              <a14:hiddenFill xmlns:a14="http://schemas.microsoft.com/office/drawing/2010/main">
                <a:solidFill>
                  <a:srgbClr val="FFFFFF"/>
                </a:solidFill>
              </a14:hiddenFill>
            </a:ext>
          </a:extLst>
        </p:spPr>
      </p:pic>
      <p:sp>
        <p:nvSpPr>
          <p:cNvPr id="112" name="正方形/長方形 111">
            <a:extLst>
              <a:ext uri="{FF2B5EF4-FFF2-40B4-BE49-F238E27FC236}">
                <a16:creationId xmlns:a16="http://schemas.microsoft.com/office/drawing/2014/main" id="{3D603213-D3CC-4CEA-9A5F-B00037E7B7C0}"/>
              </a:ext>
            </a:extLst>
          </p:cNvPr>
          <p:cNvSpPr/>
          <p:nvPr/>
        </p:nvSpPr>
        <p:spPr>
          <a:xfrm>
            <a:off x="3446213" y="6211622"/>
            <a:ext cx="1133476"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職員の指示に従い、移動する。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113" name="正方形/長方形 112">
            <a:extLst>
              <a:ext uri="{FF2B5EF4-FFF2-40B4-BE49-F238E27FC236}">
                <a16:creationId xmlns:a16="http://schemas.microsoft.com/office/drawing/2014/main" id="{81139B6B-9A8D-42FB-B1A0-BE3A84A38DAE}"/>
              </a:ext>
            </a:extLst>
          </p:cNvPr>
          <p:cNvSpPr/>
          <p:nvPr/>
        </p:nvSpPr>
        <p:spPr>
          <a:xfrm>
            <a:off x="1409196" y="4959024"/>
            <a:ext cx="117315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職員</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115" name="テキスト ボックス 114">
            <a:extLst>
              <a:ext uri="{FF2B5EF4-FFF2-40B4-BE49-F238E27FC236}">
                <a16:creationId xmlns:a16="http://schemas.microsoft.com/office/drawing/2014/main" id="{1E2F9AC8-38A5-4314-851E-6CBBA55A57CB}"/>
              </a:ext>
            </a:extLst>
          </p:cNvPr>
          <p:cNvSpPr txBox="1"/>
          <p:nvPr/>
        </p:nvSpPr>
        <p:spPr>
          <a:xfrm>
            <a:off x="24908" y="3854624"/>
            <a:ext cx="4850122" cy="58477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❽ 避難完了後、利用者を元の部屋に再誘導</a:t>
            </a:r>
            <a:endParaRPr kumimoji="1" lang="en-US" altLang="ja-JP" sz="1600" dirty="0">
              <a:latin typeface="HGPｺﾞｼｯｸE" panose="020B0900000000000000" pitchFamily="50" charset="-128"/>
              <a:ea typeface="HGPｺﾞｼｯｸE" panose="020B0900000000000000" pitchFamily="50" charset="-128"/>
            </a:endParaRPr>
          </a:p>
          <a:p>
            <a:r>
              <a:rPr kumimoji="1" lang="ja-JP" altLang="en-US" sz="1600" dirty="0">
                <a:latin typeface="HGPｺﾞｼｯｸE" panose="020B0900000000000000" pitchFamily="50" charset="-128"/>
                <a:ea typeface="HGPｺﾞｼｯｸE" panose="020B0900000000000000" pitchFamily="50" charset="-128"/>
              </a:rPr>
              <a:t>　　　　　 する。</a:t>
            </a:r>
          </a:p>
        </p:txBody>
      </p:sp>
      <p:sp>
        <p:nvSpPr>
          <p:cNvPr id="116" name="角丸四角形吹き出し 135">
            <a:extLst>
              <a:ext uri="{FF2B5EF4-FFF2-40B4-BE49-F238E27FC236}">
                <a16:creationId xmlns:a16="http://schemas.microsoft.com/office/drawing/2014/main" id="{FCF3BCB4-B509-4D86-B18C-071EA51BAAC9}"/>
              </a:ext>
            </a:extLst>
          </p:cNvPr>
          <p:cNvSpPr/>
          <p:nvPr/>
        </p:nvSpPr>
        <p:spPr>
          <a:xfrm>
            <a:off x="291456" y="6768850"/>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grpSp>
        <p:nvGrpSpPr>
          <p:cNvPr id="117" name="グループ化 116">
            <a:extLst>
              <a:ext uri="{FF2B5EF4-FFF2-40B4-BE49-F238E27FC236}">
                <a16:creationId xmlns:a16="http://schemas.microsoft.com/office/drawing/2014/main" id="{55D04E84-8995-4D79-939B-BCC7CF2D90DF}"/>
              </a:ext>
            </a:extLst>
          </p:cNvPr>
          <p:cNvGrpSpPr/>
          <p:nvPr/>
        </p:nvGrpSpPr>
        <p:grpSpPr>
          <a:xfrm>
            <a:off x="290751" y="8242589"/>
            <a:ext cx="4133694" cy="307777"/>
            <a:chOff x="2565421" y="3064646"/>
            <a:chExt cx="4133694" cy="307777"/>
          </a:xfrm>
        </p:grpSpPr>
        <p:sp>
          <p:nvSpPr>
            <p:cNvPr id="118" name="テキスト ボックス 117">
              <a:extLst>
                <a:ext uri="{FF2B5EF4-FFF2-40B4-BE49-F238E27FC236}">
                  <a16:creationId xmlns:a16="http://schemas.microsoft.com/office/drawing/2014/main" id="{9CD4AFDE-F473-4082-847E-D511569CE03D}"/>
                </a:ext>
              </a:extLst>
            </p:cNvPr>
            <p:cNvSpPr txBox="1"/>
            <p:nvPr/>
          </p:nvSpPr>
          <p:spPr>
            <a:xfrm>
              <a:off x="2565421" y="3064646"/>
              <a:ext cx="4133694" cy="307777"/>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　　　　　　　　　　　　　　 へ</a:t>
              </a:r>
              <a:endParaRPr kumimoji="1" lang="en-US" altLang="ja-JP" sz="1400" dirty="0">
                <a:latin typeface="HGPｺﾞｼｯｸE" panose="020B0900000000000000" pitchFamily="50" charset="-128"/>
                <a:ea typeface="HGPｺﾞｼｯｸE" panose="020B0900000000000000" pitchFamily="50" charset="-128"/>
              </a:endParaRPr>
            </a:p>
          </p:txBody>
        </p:sp>
        <p:sp>
          <p:nvSpPr>
            <p:cNvPr id="119" name="テキスト ボックス 118">
              <a:extLst>
                <a:ext uri="{FF2B5EF4-FFF2-40B4-BE49-F238E27FC236}">
                  <a16:creationId xmlns:a16="http://schemas.microsoft.com/office/drawing/2014/main" id="{DBC38609-36CF-4466-BAD1-32330825896F}"/>
                </a:ext>
              </a:extLst>
            </p:cNvPr>
            <p:cNvSpPr txBox="1"/>
            <p:nvPr/>
          </p:nvSpPr>
          <p:spPr>
            <a:xfrm>
              <a:off x="3205418" y="3100316"/>
              <a:ext cx="1656000" cy="252000"/>
            </a:xfrm>
            <a:prstGeom prst="round2DiagRect">
              <a:avLst/>
            </a:prstGeom>
            <a:solidFill>
              <a:schemeClr val="bg1">
                <a:lumMod val="85000"/>
              </a:schemeClr>
            </a:solidFill>
          </p:spPr>
          <p:txBody>
            <a:bodyPr wrap="square" lIns="0" tIns="0" rIns="0" bIns="0" rtlCol="0">
              <a:noAutofit/>
            </a:bodyPr>
            <a:lstStyle/>
            <a:p>
              <a:r>
                <a:rPr kumimoji="1" lang="en-US" altLang="ja-JP" sz="1400" dirty="0">
                  <a:latin typeface="HGPｺﾞｼｯｸE" panose="020B0900000000000000" pitchFamily="50" charset="-128"/>
                  <a:ea typeface="HGPｺﾞｼｯｸE" panose="020B0900000000000000" pitchFamily="50" charset="-128"/>
                </a:rPr>
                <a:t>【5】</a:t>
              </a:r>
              <a:r>
                <a:rPr kumimoji="1" lang="ja-JP" altLang="en-US" sz="1400" dirty="0">
                  <a:latin typeface="HGPｺﾞｼｯｸE" panose="020B0900000000000000" pitchFamily="50" charset="-128"/>
                  <a:ea typeface="HGPｺﾞｼｯｸE" panose="020B0900000000000000" pitchFamily="50" charset="-128"/>
                </a:rPr>
                <a:t>訓練後の振り返り</a:t>
              </a:r>
            </a:p>
          </p:txBody>
        </p:sp>
      </p:grpSp>
      <p:sp>
        <p:nvSpPr>
          <p:cNvPr id="7" name="正方形/長方形 6">
            <a:extLst>
              <a:ext uri="{FF2B5EF4-FFF2-40B4-BE49-F238E27FC236}">
                <a16:creationId xmlns:a16="http://schemas.microsoft.com/office/drawing/2014/main" id="{6B51105B-2E7B-972D-351C-7A1ED9ED9618}"/>
              </a:ext>
            </a:extLst>
          </p:cNvPr>
          <p:cNvSpPr/>
          <p:nvPr/>
        </p:nvSpPr>
        <p:spPr>
          <a:xfrm>
            <a:off x="1350397" y="5132135"/>
            <a:ext cx="3246951" cy="1015663"/>
          </a:xfrm>
          <a:prstGeom prst="rect">
            <a:avLst/>
          </a:prstGeom>
          <a:noFill/>
        </p:spPr>
        <p:txBody>
          <a:bodyPr wrap="square" lIns="48000" rIns="48000">
            <a:spAutoFit/>
          </a:bodyPr>
          <a:lstStyle/>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利用者を避難開始前いた部屋へ誘導する。</a:t>
            </a:r>
            <a:endParaRPr kumimoji="1" lang="en-US" altLang="ja-JP" sz="1200" dirty="0">
              <a:latin typeface="HGPｺﾞｼｯｸM" panose="020B0600000000000000" pitchFamily="50" charset="-128"/>
              <a:ea typeface="HGPｺﾞｼｯｸM" panose="020B0600000000000000" pitchFamily="50" charset="-128"/>
            </a:endParaRP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再誘導後に、利用所の点呼を実施し、一覧表に記録する。</a:t>
            </a:r>
            <a:endParaRPr kumimoji="1" lang="en-US" altLang="ja-JP" sz="1200" dirty="0">
              <a:latin typeface="HGPｺﾞｼｯｸM" panose="020B0600000000000000" pitchFamily="50" charset="-128"/>
              <a:ea typeface="HGPｺﾞｼｯｸM" panose="020B0600000000000000" pitchFamily="50" charset="-128"/>
            </a:endParaRP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再誘導後に、利用者の体調を確認し、一覧表に記録する。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8" name="テキスト ボックス 7">
            <a:extLst>
              <a:ext uri="{FF2B5EF4-FFF2-40B4-BE49-F238E27FC236}">
                <a16:creationId xmlns:a16="http://schemas.microsoft.com/office/drawing/2014/main" id="{EACCD29C-9071-6827-799B-42B4260D06D0}"/>
              </a:ext>
            </a:extLst>
          </p:cNvPr>
          <p:cNvSpPr txBox="1"/>
          <p:nvPr/>
        </p:nvSpPr>
        <p:spPr>
          <a:xfrm>
            <a:off x="4738301" y="4127521"/>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点呼・体調の記録は、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sp>
        <p:nvSpPr>
          <p:cNvPr id="2" name="テキスト ボックス 1">
            <a:extLst>
              <a:ext uri="{FF2B5EF4-FFF2-40B4-BE49-F238E27FC236}">
                <a16:creationId xmlns:a16="http://schemas.microsoft.com/office/drawing/2014/main" id="{1BFB50EE-CF50-2EE9-723B-5513242584A3}"/>
              </a:ext>
            </a:extLst>
          </p:cNvPr>
          <p:cNvSpPr txBox="1"/>
          <p:nvPr/>
        </p:nvSpPr>
        <p:spPr>
          <a:xfrm>
            <a:off x="193162" y="621053"/>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a:extLst>
              <a:ext uri="{FF2B5EF4-FFF2-40B4-BE49-F238E27FC236}">
                <a16:creationId xmlns:a16="http://schemas.microsoft.com/office/drawing/2014/main" id="{2218EEC3-2612-012A-A8A6-4E11FC56F374}"/>
              </a:ext>
            </a:extLst>
          </p:cNvPr>
          <p:cNvSpPr txBox="1"/>
          <p:nvPr/>
        </p:nvSpPr>
        <p:spPr>
          <a:xfrm>
            <a:off x="193162" y="4359842"/>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025563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吹き出し 135">
            <a:extLst>
              <a:ext uri="{FF2B5EF4-FFF2-40B4-BE49-F238E27FC236}">
                <a16:creationId xmlns:a16="http://schemas.microsoft.com/office/drawing/2014/main" id="{478E477A-85EE-4A21-B6D6-6DC914FF18D8}"/>
              </a:ext>
            </a:extLst>
          </p:cNvPr>
          <p:cNvSpPr/>
          <p:nvPr/>
        </p:nvSpPr>
        <p:spPr>
          <a:xfrm>
            <a:off x="314048" y="2907848"/>
            <a:ext cx="4176000" cy="3456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▼今回の訓練を踏まえて、今後施設で行うこと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44" name="矢印: 下 43">
            <a:extLst>
              <a:ext uri="{FF2B5EF4-FFF2-40B4-BE49-F238E27FC236}">
                <a16:creationId xmlns:a16="http://schemas.microsoft.com/office/drawing/2014/main" id="{59C932EC-7C8E-48E0-BB7C-066F51F99D31}"/>
              </a:ext>
            </a:extLst>
          </p:cNvPr>
          <p:cNvSpPr/>
          <p:nvPr/>
        </p:nvSpPr>
        <p:spPr>
          <a:xfrm>
            <a:off x="24427" y="92274"/>
            <a:ext cx="216470" cy="640800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a:extLst>
              <a:ext uri="{FF2B5EF4-FFF2-40B4-BE49-F238E27FC236}">
                <a16:creationId xmlns:a16="http://schemas.microsoft.com/office/drawing/2014/main" id="{1E8B686C-1946-4B7A-834A-D8A3786AEFCC}"/>
              </a:ext>
            </a:extLst>
          </p:cNvPr>
          <p:cNvSpPr txBox="1"/>
          <p:nvPr/>
        </p:nvSpPr>
        <p:spPr>
          <a:xfrm>
            <a:off x="4702284" y="446160"/>
            <a:ext cx="2160000" cy="252000"/>
          </a:xfrm>
          <a:prstGeom prst="rect">
            <a:avLst/>
          </a:prstGeom>
          <a:solidFill>
            <a:schemeClr val="bg1">
              <a:lumMod val="85000"/>
            </a:schemeClr>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cxnSp>
        <p:nvCxnSpPr>
          <p:cNvPr id="122" name="直線コネクタ 121">
            <a:extLst>
              <a:ext uri="{FF2B5EF4-FFF2-40B4-BE49-F238E27FC236}">
                <a16:creationId xmlns:a16="http://schemas.microsoft.com/office/drawing/2014/main" id="{5C9D20B8-D4DD-425A-A38C-B19150D2FBB8}"/>
              </a:ext>
            </a:extLst>
          </p:cNvPr>
          <p:cNvCxnSpPr>
            <a:cxnSpLocks/>
          </p:cNvCxnSpPr>
          <p:nvPr/>
        </p:nvCxnSpPr>
        <p:spPr>
          <a:xfrm>
            <a:off x="4712926" y="472120"/>
            <a:ext cx="0" cy="6552000"/>
          </a:xfrm>
          <a:prstGeom prst="line">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28383E47-1BD6-46DA-972D-986C62B24E69}"/>
              </a:ext>
            </a:extLst>
          </p:cNvPr>
          <p:cNvSpPr txBox="1"/>
          <p:nvPr/>
        </p:nvSpPr>
        <p:spPr>
          <a:xfrm>
            <a:off x="0" y="-6112"/>
            <a:ext cx="6858000" cy="374571"/>
          </a:xfrm>
          <a:prstGeom prst="round2DiagRect">
            <a:avLst/>
          </a:prstGeom>
          <a:solidFill>
            <a:schemeClr val="bg1">
              <a:lumMod val="85000"/>
            </a:schemeClr>
          </a:solid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【5】</a:t>
            </a:r>
            <a:r>
              <a:rPr kumimoji="1" lang="ja-JP" altLang="en-US" sz="1600" dirty="0">
                <a:latin typeface="HGPｺﾞｼｯｸE" panose="020B0900000000000000" pitchFamily="50" charset="-128"/>
                <a:ea typeface="HGPｺﾞｼｯｸE" panose="020B0900000000000000" pitchFamily="50" charset="-128"/>
              </a:rPr>
              <a:t>訓練後の振り返り</a:t>
            </a:r>
          </a:p>
        </p:txBody>
      </p:sp>
      <p:sp>
        <p:nvSpPr>
          <p:cNvPr id="52" name="テキスト ボックス 51">
            <a:extLst>
              <a:ext uri="{FF2B5EF4-FFF2-40B4-BE49-F238E27FC236}">
                <a16:creationId xmlns:a16="http://schemas.microsoft.com/office/drawing/2014/main" id="{67332880-AFAB-42A9-95D9-F3A4209E83B8}"/>
              </a:ext>
            </a:extLst>
          </p:cNvPr>
          <p:cNvSpPr txBox="1"/>
          <p:nvPr/>
        </p:nvSpPr>
        <p:spPr>
          <a:xfrm>
            <a:off x="24427" y="351577"/>
            <a:ext cx="4232445"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➊ 訓練の振り返りを行う。</a:t>
            </a:r>
          </a:p>
        </p:txBody>
      </p:sp>
      <p:sp>
        <p:nvSpPr>
          <p:cNvPr id="57" name="テキスト ボックス 56">
            <a:extLst>
              <a:ext uri="{FF2B5EF4-FFF2-40B4-BE49-F238E27FC236}">
                <a16:creationId xmlns:a16="http://schemas.microsoft.com/office/drawing/2014/main" id="{DE6F2B72-1360-4580-A0E9-E8355587891A}"/>
              </a:ext>
            </a:extLst>
          </p:cNvPr>
          <p:cNvSpPr txBox="1"/>
          <p:nvPr/>
        </p:nvSpPr>
        <p:spPr>
          <a:xfrm>
            <a:off x="4702284" y="677428"/>
            <a:ext cx="2088000" cy="900246"/>
          </a:xfrm>
          <a:prstGeom prst="rect">
            <a:avLst/>
          </a:prstGeom>
          <a:noFill/>
        </p:spPr>
        <p:txBody>
          <a:bodyPr wrap="square">
            <a:spAutoFit/>
          </a:bodyPr>
          <a:lstStyle>
            <a:defPPr>
              <a:defRPr lang="en-US"/>
            </a:defPPr>
            <a:lvl1pPr marL="87313" indent="-87313">
              <a:buFont typeface="Arial" panose="020B0604020202020204" pitchFamily="34" charset="0"/>
              <a:buChar char="•"/>
              <a:defRPr kumimoji="1" sz="1050">
                <a:latin typeface="HGPｺﾞｼｯｸM" panose="020B0600000000000000" pitchFamily="50" charset="-128"/>
                <a:ea typeface="HGPｺﾞｼｯｸM" panose="020B0600000000000000" pitchFamily="50" charset="-128"/>
              </a:defRPr>
            </a:lvl1pPr>
          </a:lstStyle>
          <a:p>
            <a:r>
              <a:rPr lang="ja-JP" altLang="en-US" dirty="0"/>
              <a:t>振り返りを行う会場（施設内の会議室等）をあらかじめ決めておくこと。</a:t>
            </a:r>
            <a:endParaRPr lang="en-US" altLang="ja-JP" dirty="0"/>
          </a:p>
          <a:p>
            <a:r>
              <a:rPr lang="ja-JP" altLang="en-US" dirty="0"/>
              <a:t>振り返りに参加するのは各班の代表者（班長等）だけでもよい。</a:t>
            </a:r>
            <a:endParaRPr lang="en-US" altLang="ja-JP" dirty="0"/>
          </a:p>
        </p:txBody>
      </p:sp>
      <p:sp>
        <p:nvSpPr>
          <p:cNvPr id="58" name="正方形/長方形 57">
            <a:extLst>
              <a:ext uri="{FF2B5EF4-FFF2-40B4-BE49-F238E27FC236}">
                <a16:creationId xmlns:a16="http://schemas.microsoft.com/office/drawing/2014/main" id="{E4C2EE44-2495-4E31-BEC8-E9A47A12326A}"/>
              </a:ext>
            </a:extLst>
          </p:cNvPr>
          <p:cNvSpPr/>
          <p:nvPr/>
        </p:nvSpPr>
        <p:spPr>
          <a:xfrm>
            <a:off x="958515" y="789090"/>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59" name="Picture 8" descr="マイクを持っている女性会社員のイラスト">
            <a:extLst>
              <a:ext uri="{FF2B5EF4-FFF2-40B4-BE49-F238E27FC236}">
                <a16:creationId xmlns:a16="http://schemas.microsoft.com/office/drawing/2014/main" id="{97BAD1B8-3736-41C4-93C5-A3C8166C792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54"/>
          <a:stretch/>
        </p:blipFill>
        <p:spPr bwMode="auto">
          <a:xfrm>
            <a:off x="205360" y="690131"/>
            <a:ext cx="618149" cy="864000"/>
          </a:xfrm>
          <a:prstGeom prst="rect">
            <a:avLst/>
          </a:prstGeom>
          <a:noFill/>
          <a:extLst>
            <a:ext uri="{909E8E84-426E-40DD-AFC4-6F175D3DCCD1}">
              <a14:hiddenFill xmlns:a14="http://schemas.microsoft.com/office/drawing/2010/main">
                <a:solidFill>
                  <a:srgbClr val="FFFFFF"/>
                </a:solidFill>
              </a14:hiddenFill>
            </a:ext>
          </a:extLst>
        </p:spPr>
      </p:pic>
      <p:sp>
        <p:nvSpPr>
          <p:cNvPr id="60" name="正方形/長方形 59">
            <a:extLst>
              <a:ext uri="{FF2B5EF4-FFF2-40B4-BE49-F238E27FC236}">
                <a16:creationId xmlns:a16="http://schemas.microsoft.com/office/drawing/2014/main" id="{F5B892BB-748F-4259-9F70-6C24A4E48D52}"/>
              </a:ext>
            </a:extLst>
          </p:cNvPr>
          <p:cNvSpPr/>
          <p:nvPr/>
        </p:nvSpPr>
        <p:spPr>
          <a:xfrm>
            <a:off x="928342" y="978040"/>
            <a:ext cx="1687077" cy="646331"/>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振り返り会場（施設内の会議室等）へ職員を集合させる。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61" name="下矢印 187">
            <a:extLst>
              <a:ext uri="{FF2B5EF4-FFF2-40B4-BE49-F238E27FC236}">
                <a16:creationId xmlns:a16="http://schemas.microsoft.com/office/drawing/2014/main" id="{54724D5F-54A7-4BA5-B63D-8310564DEF4E}"/>
              </a:ext>
            </a:extLst>
          </p:cNvPr>
          <p:cNvSpPr/>
          <p:nvPr/>
        </p:nvSpPr>
        <p:spPr>
          <a:xfrm>
            <a:off x="392619" y="1672825"/>
            <a:ext cx="384001" cy="223557"/>
          </a:xfrm>
          <a:prstGeom prst="downArrow">
            <a:avLst>
              <a:gd name="adj1" fmla="val 50000"/>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pic>
        <p:nvPicPr>
          <p:cNvPr id="62" name="Picture 2" descr="青の作業着を着た人のイラスト（男性）">
            <a:extLst>
              <a:ext uri="{FF2B5EF4-FFF2-40B4-BE49-F238E27FC236}">
                <a16:creationId xmlns:a16="http://schemas.microsoft.com/office/drawing/2014/main" id="{DC1DD011-575B-425A-AAA5-6A055915381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88"/>
          <a:stretch/>
        </p:blipFill>
        <p:spPr bwMode="auto">
          <a:xfrm>
            <a:off x="790532" y="1932259"/>
            <a:ext cx="561630" cy="864000"/>
          </a:xfrm>
          <a:prstGeom prst="rect">
            <a:avLst/>
          </a:prstGeom>
          <a:noFill/>
          <a:extLst>
            <a:ext uri="{909E8E84-426E-40DD-AFC4-6F175D3DCCD1}">
              <a14:hiddenFill xmlns:a14="http://schemas.microsoft.com/office/drawing/2010/main">
                <a:solidFill>
                  <a:srgbClr val="FFFFFF"/>
                </a:solidFill>
              </a14:hiddenFill>
            </a:ext>
          </a:extLst>
        </p:spPr>
      </p:pic>
      <p:pic>
        <p:nvPicPr>
          <p:cNvPr id="63" name="図 62">
            <a:extLst>
              <a:ext uri="{FF2B5EF4-FFF2-40B4-BE49-F238E27FC236}">
                <a16:creationId xmlns:a16="http://schemas.microsoft.com/office/drawing/2014/main" id="{72F330F6-6CB4-4A8D-91EE-78FE8C720AC7}"/>
              </a:ext>
            </a:extLst>
          </p:cNvPr>
          <p:cNvPicPr>
            <a:picLocks noChangeAspect="1"/>
          </p:cNvPicPr>
          <p:nvPr/>
        </p:nvPicPr>
        <p:blipFill rotWithShape="1">
          <a:blip r:embed="rId4"/>
          <a:srcRect b="50088"/>
          <a:stretch/>
        </p:blipFill>
        <p:spPr>
          <a:xfrm>
            <a:off x="209454" y="1924914"/>
            <a:ext cx="561630" cy="864000"/>
          </a:xfrm>
          <a:prstGeom prst="rect">
            <a:avLst/>
          </a:prstGeom>
        </p:spPr>
      </p:pic>
      <p:pic>
        <p:nvPicPr>
          <p:cNvPr id="64" name="Picture 4" descr="オレンジの作業着を着た人のイラスト（女性）">
            <a:extLst>
              <a:ext uri="{FF2B5EF4-FFF2-40B4-BE49-F238E27FC236}">
                <a16:creationId xmlns:a16="http://schemas.microsoft.com/office/drawing/2014/main" id="{3792D0B1-CC6A-4013-9308-A1FBA61F1CA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88"/>
          <a:stretch/>
        </p:blipFill>
        <p:spPr bwMode="auto">
          <a:xfrm>
            <a:off x="1353453" y="1932259"/>
            <a:ext cx="577015" cy="864000"/>
          </a:xfrm>
          <a:prstGeom prst="rect">
            <a:avLst/>
          </a:prstGeom>
          <a:noFill/>
          <a:extLst>
            <a:ext uri="{909E8E84-426E-40DD-AFC4-6F175D3DCCD1}">
              <a14:hiddenFill xmlns:a14="http://schemas.microsoft.com/office/drawing/2010/main">
                <a:solidFill>
                  <a:srgbClr val="FFFFFF"/>
                </a:solidFill>
              </a14:hiddenFill>
            </a:ext>
          </a:extLst>
        </p:spPr>
      </p:pic>
      <p:sp>
        <p:nvSpPr>
          <p:cNvPr id="65" name="正方形/長方形 64">
            <a:extLst>
              <a:ext uri="{FF2B5EF4-FFF2-40B4-BE49-F238E27FC236}">
                <a16:creationId xmlns:a16="http://schemas.microsoft.com/office/drawing/2014/main" id="{51280151-94E5-450B-8054-9C81A7408871}"/>
              </a:ext>
            </a:extLst>
          </p:cNvPr>
          <p:cNvSpPr/>
          <p:nvPr/>
        </p:nvSpPr>
        <p:spPr>
          <a:xfrm>
            <a:off x="1981441" y="2174880"/>
            <a:ext cx="2492967"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振り返り会場に集合して、訓練の振り返りを行う。</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69" name="テキスト ボックス 68">
            <a:extLst>
              <a:ext uri="{FF2B5EF4-FFF2-40B4-BE49-F238E27FC236}">
                <a16:creationId xmlns:a16="http://schemas.microsoft.com/office/drawing/2014/main" id="{BE22EA79-31FB-4926-9FAC-5DAEFCD25203}"/>
              </a:ext>
            </a:extLst>
          </p:cNvPr>
          <p:cNvSpPr txBox="1"/>
          <p:nvPr/>
        </p:nvSpPr>
        <p:spPr>
          <a:xfrm>
            <a:off x="205360" y="6470779"/>
            <a:ext cx="4232445" cy="338554"/>
          </a:xfrm>
          <a:prstGeom prst="rect">
            <a:avLst/>
          </a:prstGeom>
          <a:noFill/>
        </p:spPr>
        <p:txBody>
          <a:bodyPr wrap="square" rtlCol="0">
            <a:spAutoFit/>
          </a:bodyPr>
          <a:lstStyle/>
          <a:p>
            <a:r>
              <a:rPr kumimoji="1" lang="ja-JP" altLang="en-US" sz="1600" dirty="0">
                <a:latin typeface="HGPｺﾞｼｯｸE" panose="020B0900000000000000" pitchFamily="50" charset="-128"/>
                <a:ea typeface="HGPｺﾞｼｯｸE" panose="020B0900000000000000" pitchFamily="50" charset="-128"/>
              </a:rPr>
              <a:t>訓練終了、お疲れ様でした。</a:t>
            </a:r>
          </a:p>
        </p:txBody>
      </p:sp>
      <p:pic>
        <p:nvPicPr>
          <p:cNvPr id="71" name="Picture 8" descr="マイクロフォンのマーク">
            <a:extLst>
              <a:ext uri="{FF2B5EF4-FFF2-40B4-BE49-F238E27FC236}">
                <a16:creationId xmlns:a16="http://schemas.microsoft.com/office/drawing/2014/main" id="{6B71E487-172A-4B93-BFF1-0D2EB73D89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6959" y="1208513"/>
            <a:ext cx="321556" cy="396984"/>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5D9DBB9A-99B9-4260-AB52-3025EF3EECB8}"/>
              </a:ext>
            </a:extLst>
          </p:cNvPr>
          <p:cNvSpPr txBox="1"/>
          <p:nvPr/>
        </p:nvSpPr>
        <p:spPr>
          <a:xfrm>
            <a:off x="6021069" y="14689"/>
            <a:ext cx="800219" cy="318924"/>
          </a:xfrm>
          <a:prstGeom prst="rect">
            <a:avLst/>
          </a:prstGeom>
          <a:solidFill>
            <a:schemeClr val="bg1"/>
          </a:solidFill>
          <a:ln>
            <a:solidFill>
              <a:schemeClr val="tx1"/>
            </a:solidFill>
          </a:ln>
        </p:spPr>
        <p:txBody>
          <a:bodyPr wrap="none" tIns="36000" bIns="36000" rtlCol="0">
            <a:spAutoFit/>
          </a:bodyP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記入例</a:t>
            </a:r>
          </a:p>
        </p:txBody>
      </p:sp>
      <p:sp>
        <p:nvSpPr>
          <p:cNvPr id="21" name="正方形/長方形 20">
            <a:extLst>
              <a:ext uri="{FF2B5EF4-FFF2-40B4-BE49-F238E27FC236}">
                <a16:creationId xmlns:a16="http://schemas.microsoft.com/office/drawing/2014/main" id="{42954226-2A56-494A-B761-538F194598A4}"/>
              </a:ext>
            </a:extLst>
          </p:cNvPr>
          <p:cNvSpPr/>
          <p:nvPr/>
        </p:nvSpPr>
        <p:spPr>
          <a:xfrm>
            <a:off x="2829483" y="1990214"/>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22" name="正方形/長方形 21">
            <a:extLst>
              <a:ext uri="{FF2B5EF4-FFF2-40B4-BE49-F238E27FC236}">
                <a16:creationId xmlns:a16="http://schemas.microsoft.com/office/drawing/2014/main" id="{E0EF5DCE-D27D-4D5E-8C93-0FE811CDCE72}"/>
              </a:ext>
            </a:extLst>
          </p:cNvPr>
          <p:cNvSpPr/>
          <p:nvPr/>
        </p:nvSpPr>
        <p:spPr>
          <a:xfrm>
            <a:off x="3773503" y="1990214"/>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chemeClr val="accent2"/>
                </a:solidFill>
                <a:latin typeface="HGPｺﾞｼｯｸM" panose="020B0600000000000000" pitchFamily="50" charset="-128"/>
                <a:ea typeface="HGPｺﾞｼｯｸM" panose="020B0600000000000000" pitchFamily="50" charset="-128"/>
              </a:rPr>
              <a:t>避難誘導班</a:t>
            </a:r>
            <a:endParaRPr kumimoji="1" lang="en-US" altLang="ja-JP" sz="1200" dirty="0">
              <a:solidFill>
                <a:schemeClr val="accent2"/>
              </a:solidFill>
              <a:latin typeface="HGPｺﾞｼｯｸM" panose="020B0600000000000000" pitchFamily="50" charset="-128"/>
              <a:ea typeface="HGPｺﾞｼｯｸM" panose="020B0600000000000000" pitchFamily="50" charset="-128"/>
            </a:endParaRPr>
          </a:p>
        </p:txBody>
      </p:sp>
      <p:sp>
        <p:nvSpPr>
          <p:cNvPr id="23" name="正方形/長方形 22">
            <a:extLst>
              <a:ext uri="{FF2B5EF4-FFF2-40B4-BE49-F238E27FC236}">
                <a16:creationId xmlns:a16="http://schemas.microsoft.com/office/drawing/2014/main" id="{1BF2A535-0032-4891-B2BF-1B3A9A4FB537}"/>
              </a:ext>
            </a:extLst>
          </p:cNvPr>
          <p:cNvSpPr/>
          <p:nvPr/>
        </p:nvSpPr>
        <p:spPr>
          <a:xfrm>
            <a:off x="1910550" y="1990214"/>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pic>
        <p:nvPicPr>
          <p:cNvPr id="24" name="Picture 10" descr="一眼レフカメラを持っている人のイラスト（男性）">
            <a:extLst>
              <a:ext uri="{FF2B5EF4-FFF2-40B4-BE49-F238E27FC236}">
                <a16:creationId xmlns:a16="http://schemas.microsoft.com/office/drawing/2014/main" id="{727964E5-E73F-4689-9EC7-E3FB1FE3D8F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8149"/>
          <a:stretch/>
        </p:blipFill>
        <p:spPr bwMode="auto">
          <a:xfrm>
            <a:off x="2578478" y="710680"/>
            <a:ext cx="915937" cy="864000"/>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a:extLst>
              <a:ext uri="{FF2B5EF4-FFF2-40B4-BE49-F238E27FC236}">
                <a16:creationId xmlns:a16="http://schemas.microsoft.com/office/drawing/2014/main" id="{23BCE776-0963-414F-9887-B9224796378C}"/>
              </a:ext>
            </a:extLst>
          </p:cNvPr>
          <p:cNvSpPr/>
          <p:nvPr/>
        </p:nvSpPr>
        <p:spPr>
          <a:xfrm>
            <a:off x="3465366" y="793452"/>
            <a:ext cx="849876"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記録係</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26" name="正方形/長方形 25">
            <a:extLst>
              <a:ext uri="{FF2B5EF4-FFF2-40B4-BE49-F238E27FC236}">
                <a16:creationId xmlns:a16="http://schemas.microsoft.com/office/drawing/2014/main" id="{4688856A-A0CF-4470-B24B-8EE024A2E74A}"/>
              </a:ext>
            </a:extLst>
          </p:cNvPr>
          <p:cNvSpPr/>
          <p:nvPr/>
        </p:nvSpPr>
        <p:spPr>
          <a:xfrm>
            <a:off x="3465361" y="993285"/>
            <a:ext cx="1271567"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振返りの写真撮影を行う。</a:t>
            </a:r>
          </a:p>
        </p:txBody>
      </p:sp>
      <p:sp>
        <p:nvSpPr>
          <p:cNvPr id="2" name="角丸四角形吹き出し 135">
            <a:extLst>
              <a:ext uri="{FF2B5EF4-FFF2-40B4-BE49-F238E27FC236}">
                <a16:creationId xmlns:a16="http://schemas.microsoft.com/office/drawing/2014/main" id="{A2F10C59-C882-F2C5-F3E8-CF58CB83580B}"/>
              </a:ext>
            </a:extLst>
          </p:cNvPr>
          <p:cNvSpPr/>
          <p:nvPr/>
        </p:nvSpPr>
        <p:spPr>
          <a:xfrm>
            <a:off x="4814529" y="1672684"/>
            <a:ext cx="2016000" cy="3240692"/>
          </a:xfrm>
          <a:prstGeom prst="foldedCorner">
            <a:avLst>
              <a:gd name="adj" fmla="val 1095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p>
            <a:r>
              <a:rPr kumimoji="1" lang="ja-JP" altLang="en-US" sz="1000" dirty="0">
                <a:solidFill>
                  <a:schemeClr val="tx1"/>
                </a:solidFill>
                <a:latin typeface="HGPｺﾞｼｯｸM" panose="020B0600000000000000" pitchFamily="50" charset="-128"/>
                <a:ea typeface="HGPｺﾞｼｯｸM" panose="020B0600000000000000" pitchFamily="50" charset="-128"/>
              </a:rPr>
              <a:t>★振り返りの議題例★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pPr marL="92075" indent="-92075">
              <a:buFont typeface="Arial" panose="020B0604020202020204" pitchFamily="34" charset="0"/>
              <a:buChar char="•"/>
            </a:pPr>
            <a:r>
              <a:rPr kumimoji="1" lang="ja-JP" altLang="en-US" sz="1000" dirty="0">
                <a:solidFill>
                  <a:schemeClr val="tx1"/>
                </a:solidFill>
                <a:latin typeface="HGPｺﾞｼｯｸM" panose="020B0600000000000000" pitchFamily="50" charset="-128"/>
                <a:ea typeface="HGPｺﾞｼｯｸM" panose="020B0600000000000000" pitchFamily="50" charset="-128"/>
              </a:rPr>
              <a:t>伝達はスムーズに行えたか？</a:t>
            </a:r>
          </a:p>
          <a:p>
            <a:pPr marL="92075" indent="-92075">
              <a:buFont typeface="Arial" panose="020B0604020202020204" pitchFamily="34" charset="0"/>
              <a:buChar char="•"/>
            </a:pPr>
            <a:r>
              <a:rPr kumimoji="1" lang="ja-JP" altLang="en-US" sz="1000" dirty="0">
                <a:solidFill>
                  <a:schemeClr val="tx1"/>
                </a:solidFill>
                <a:latin typeface="HGPｺﾞｼｯｸM" panose="020B0600000000000000" pitchFamily="50" charset="-128"/>
                <a:ea typeface="HGPｺﾞｼｯｸM" panose="020B0600000000000000" pitchFamily="50" charset="-128"/>
              </a:rPr>
              <a:t>引き渡しはスムーズに行えたか？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pPr marL="92075" indent="-92075">
              <a:buFont typeface="Arial" panose="020B0604020202020204" pitchFamily="34" charset="0"/>
              <a:buChar char="•"/>
            </a:pPr>
            <a:r>
              <a:rPr kumimoji="1" lang="ja-JP" altLang="en-US" sz="1000" dirty="0">
                <a:solidFill>
                  <a:schemeClr val="tx1"/>
                </a:solidFill>
                <a:latin typeface="HGPｺﾞｼｯｸM" panose="020B0600000000000000" pitchFamily="50" charset="-128"/>
                <a:ea typeface="HGPｺﾞｼｯｸM" panose="020B0600000000000000" pitchFamily="50" charset="-128"/>
              </a:rPr>
              <a:t>班員は前向きに訓練に取り組めたか？</a:t>
            </a:r>
          </a:p>
          <a:p>
            <a:pPr marL="92075" indent="-92075">
              <a:buFont typeface="Arial" panose="020B0604020202020204" pitchFamily="34" charset="0"/>
              <a:buChar char="•"/>
            </a:pPr>
            <a:r>
              <a:rPr kumimoji="1" lang="ja-JP" altLang="en-US" sz="1000" dirty="0">
                <a:solidFill>
                  <a:schemeClr val="tx1"/>
                </a:solidFill>
                <a:latin typeface="HGPｺﾞｼｯｸM" panose="020B0600000000000000" pitchFamily="50" charset="-128"/>
                <a:ea typeface="HGPｺﾞｼｯｸM" panose="020B0600000000000000" pitchFamily="50" charset="-128"/>
              </a:rPr>
              <a:t>何に一番時間がかかったか？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pPr marL="92075" indent="-92075">
              <a:buFont typeface="Arial" panose="020B0604020202020204" pitchFamily="34" charset="0"/>
              <a:buChar char="•"/>
            </a:pPr>
            <a:r>
              <a:rPr kumimoji="1" lang="ja-JP" altLang="en-US" sz="1000" dirty="0">
                <a:solidFill>
                  <a:schemeClr val="tx1"/>
                </a:solidFill>
                <a:latin typeface="HGPｺﾞｼｯｸM" panose="020B0600000000000000" pitchFamily="50" charset="-128"/>
                <a:ea typeface="HGPｺﾞｼｯｸM" panose="020B0600000000000000" pitchFamily="50" charset="-128"/>
              </a:rPr>
              <a:t>計画時に</a:t>
            </a:r>
            <a:r>
              <a:rPr kumimoji="1" lang="zh-TW" altLang="en-US" sz="1000" dirty="0">
                <a:solidFill>
                  <a:schemeClr val="tx1"/>
                </a:solidFill>
                <a:latin typeface="HGPｺﾞｼｯｸM" panose="020B0600000000000000" pitchFamily="50" charset="-128"/>
                <a:ea typeface="HGPｺﾞｼｯｸM" panose="020B0600000000000000" pitchFamily="50" charset="-128"/>
              </a:rPr>
              <a:t>想定</a:t>
            </a:r>
            <a:r>
              <a:rPr kumimoji="1" lang="ja-JP" altLang="en-US" sz="1000" dirty="0">
                <a:solidFill>
                  <a:schemeClr val="tx1"/>
                </a:solidFill>
                <a:latin typeface="HGPｺﾞｼｯｸM" panose="020B0600000000000000" pitchFamily="50" charset="-128"/>
                <a:ea typeface="HGPｺﾞｼｯｸM" panose="020B0600000000000000" pitchFamily="50" charset="-128"/>
              </a:rPr>
              <a:t>した</a:t>
            </a:r>
            <a:r>
              <a:rPr kumimoji="1" lang="zh-TW" altLang="en-US" sz="1000" dirty="0">
                <a:solidFill>
                  <a:schemeClr val="tx1"/>
                </a:solidFill>
                <a:latin typeface="HGPｺﾞｼｯｸM" panose="020B0600000000000000" pitchFamily="50" charset="-128"/>
                <a:ea typeface="HGPｺﾞｼｯｸM" panose="020B0600000000000000" pitchFamily="50" charset="-128"/>
              </a:rPr>
              <a:t>訓練時間</a:t>
            </a:r>
            <a:r>
              <a:rPr kumimoji="1" lang="ja-JP" altLang="en-US" sz="1000" dirty="0">
                <a:solidFill>
                  <a:schemeClr val="tx1"/>
                </a:solidFill>
                <a:latin typeface="HGPｺﾞｼｯｸM" panose="020B0600000000000000" pitchFamily="50" charset="-128"/>
                <a:ea typeface="HGPｺﾞｼｯｸM" panose="020B0600000000000000" pitchFamily="50" charset="-128"/>
              </a:rPr>
              <a:t>と実際に実施した訓練時間との差異は、何が原因か？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pPr marL="92075" indent="-92075">
              <a:buFont typeface="Arial" panose="020B0604020202020204" pitchFamily="34" charset="0"/>
              <a:buChar char="•"/>
            </a:pPr>
            <a:r>
              <a:rPr kumimoji="1" lang="ja-JP" altLang="en-US" sz="1000" dirty="0">
                <a:solidFill>
                  <a:schemeClr val="tx1"/>
                </a:solidFill>
                <a:latin typeface="HGPｺﾞｼｯｸM" panose="020B0600000000000000" pitchFamily="50" charset="-128"/>
                <a:ea typeface="HGPｺﾞｼｯｸM" panose="020B0600000000000000" pitchFamily="50" charset="-128"/>
              </a:rPr>
              <a:t>どうすれば、訓練時間の差異を少なくすることができるのか？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pPr marL="92075" indent="-92075">
              <a:buFont typeface="Arial" panose="020B0604020202020204" pitchFamily="34" charset="0"/>
              <a:buChar char="•"/>
            </a:pPr>
            <a:r>
              <a:rPr kumimoji="1" lang="ja-JP" altLang="en-US" sz="1000" dirty="0">
                <a:solidFill>
                  <a:schemeClr val="tx1"/>
                </a:solidFill>
                <a:latin typeface="HGPｺﾞｼｯｸM" panose="020B0600000000000000" pitchFamily="50" charset="-128"/>
                <a:ea typeface="HGPｺﾞｼｯｸM" panose="020B0600000000000000" pitchFamily="50" charset="-128"/>
              </a:rPr>
              <a:t>利用者に体調変化はあったか？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pPr marL="92075" indent="-92075">
              <a:buFont typeface="Arial" panose="020B0604020202020204" pitchFamily="34" charset="0"/>
              <a:buChar char="•"/>
            </a:pPr>
            <a:r>
              <a:rPr kumimoji="1" lang="ja-JP" altLang="en-US" sz="1000" dirty="0">
                <a:solidFill>
                  <a:schemeClr val="tx1"/>
                </a:solidFill>
                <a:latin typeface="HGPｺﾞｼｯｸM" panose="020B0600000000000000" pitchFamily="50" charset="-128"/>
                <a:ea typeface="HGPｺﾞｼｯｸM" panose="020B0600000000000000" pitchFamily="50" charset="-128"/>
              </a:rPr>
              <a:t>訓練中に配慮すべきことはあったか？</a:t>
            </a:r>
          </a:p>
          <a:p>
            <a:pPr marL="92075" indent="-92075">
              <a:buFont typeface="Arial" panose="020B0604020202020204" pitchFamily="34" charset="0"/>
              <a:buChar char="•"/>
            </a:pPr>
            <a:r>
              <a:rPr kumimoji="1" lang="ja-JP" altLang="en-US" sz="1000" dirty="0">
                <a:solidFill>
                  <a:schemeClr val="tx1"/>
                </a:solidFill>
                <a:latin typeface="HGPｺﾞｼｯｸM" panose="020B0600000000000000" pitchFamily="50" charset="-128"/>
                <a:ea typeface="HGPｺﾞｼｯｸM" panose="020B0600000000000000" pitchFamily="50" charset="-128"/>
              </a:rPr>
              <a:t>訓練中に判断を迷ったことは何か？</a:t>
            </a:r>
          </a:p>
          <a:p>
            <a:pPr marL="92075" indent="-92075">
              <a:buFont typeface="Arial" panose="020B0604020202020204" pitchFamily="34" charset="0"/>
              <a:buChar char="•"/>
            </a:pPr>
            <a:r>
              <a:rPr kumimoji="1" lang="ja-JP" altLang="en-US" sz="1000" dirty="0">
                <a:solidFill>
                  <a:schemeClr val="tx1"/>
                </a:solidFill>
                <a:latin typeface="HGPｺﾞｼｯｸM" panose="020B0600000000000000" pitchFamily="50" charset="-128"/>
                <a:ea typeface="HGPｺﾞｼｯｸM" panose="020B0600000000000000" pitchFamily="50" charset="-128"/>
              </a:rPr>
              <a:t>次回の訓練で気をつけること・改善することは何か？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pPr marL="92075" indent="-92075">
              <a:buFont typeface="Arial" panose="020B0604020202020204" pitchFamily="34" charset="0"/>
              <a:buChar char="•"/>
            </a:pPr>
            <a:r>
              <a:rPr kumimoji="1" lang="ja-JP" altLang="en-US" sz="1000" dirty="0">
                <a:solidFill>
                  <a:schemeClr val="tx1"/>
                </a:solidFill>
                <a:latin typeface="HGPｺﾞｼｯｸM" panose="020B0600000000000000" pitchFamily="50" charset="-128"/>
                <a:ea typeface="HGPｺﾞｼｯｸM" panose="020B0600000000000000" pitchFamily="50" charset="-128"/>
              </a:rPr>
              <a:t>次回の訓練はいつ・何を行うか？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pPr marL="92075" indent="-92075">
              <a:buFont typeface="Arial" panose="020B0604020202020204" pitchFamily="34" charset="0"/>
              <a:buChar char="•"/>
            </a:pPr>
            <a:endParaRPr kumimoji="1" lang="ja-JP" altLang="en-US" sz="1000" dirty="0">
              <a:solidFill>
                <a:schemeClr val="tx1"/>
              </a:solidFill>
              <a:latin typeface="HGPｺﾞｼｯｸM" panose="020B0600000000000000" pitchFamily="50" charset="-128"/>
              <a:ea typeface="HGPｺﾞｼｯｸM" panose="020B0600000000000000" pitchFamily="50" charset="-128"/>
            </a:endParaRPr>
          </a:p>
        </p:txBody>
      </p:sp>
      <p:sp>
        <p:nvSpPr>
          <p:cNvPr id="3" name="テキスト ボックス 2">
            <a:extLst>
              <a:ext uri="{FF2B5EF4-FFF2-40B4-BE49-F238E27FC236}">
                <a16:creationId xmlns:a16="http://schemas.microsoft.com/office/drawing/2014/main" id="{7B1D6F56-5204-4956-99F6-95CABDAF95AB}"/>
              </a:ext>
            </a:extLst>
          </p:cNvPr>
          <p:cNvSpPr txBox="1"/>
          <p:nvPr/>
        </p:nvSpPr>
        <p:spPr>
          <a:xfrm>
            <a:off x="30522" y="7209577"/>
            <a:ext cx="4580799" cy="58477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➋ 後日、振り返りで出た内容・改善点等を</a:t>
            </a:r>
            <a:endParaRPr kumimoji="1" lang="en-US" altLang="ja-JP" sz="1600" dirty="0">
              <a:latin typeface="HGPｺﾞｼｯｸE" panose="020B0900000000000000" pitchFamily="50" charset="-128"/>
              <a:ea typeface="HGPｺﾞｼｯｸE" panose="020B0900000000000000" pitchFamily="50" charset="-128"/>
            </a:endParaRPr>
          </a:p>
          <a:p>
            <a:r>
              <a:rPr kumimoji="1" lang="ja-JP" altLang="en-US" sz="1600" dirty="0">
                <a:latin typeface="HGPｺﾞｼｯｸE" panose="020B0900000000000000" pitchFamily="50" charset="-128"/>
                <a:ea typeface="HGPｺﾞｼｯｸE" panose="020B0900000000000000" pitchFamily="50" charset="-128"/>
              </a:rPr>
              <a:t>　　　　　 職員や利用者と情報共有を行う。</a:t>
            </a:r>
          </a:p>
        </p:txBody>
      </p:sp>
      <p:pic>
        <p:nvPicPr>
          <p:cNvPr id="6" name="Picture 2" descr="青の作業着を着た人のイラスト（男性）">
            <a:extLst>
              <a:ext uri="{FF2B5EF4-FFF2-40B4-BE49-F238E27FC236}">
                <a16:creationId xmlns:a16="http://schemas.microsoft.com/office/drawing/2014/main" id="{F85AE494-4575-AFFE-C18A-B9D73FB9158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88"/>
          <a:stretch/>
        </p:blipFill>
        <p:spPr bwMode="auto">
          <a:xfrm>
            <a:off x="277670" y="7922090"/>
            <a:ext cx="561630" cy="864000"/>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extLst>
              <a:ext uri="{FF2B5EF4-FFF2-40B4-BE49-F238E27FC236}">
                <a16:creationId xmlns:a16="http://schemas.microsoft.com/office/drawing/2014/main" id="{8148E333-175E-7EFB-5170-E29403C08347}"/>
              </a:ext>
            </a:extLst>
          </p:cNvPr>
          <p:cNvSpPr/>
          <p:nvPr/>
        </p:nvSpPr>
        <p:spPr>
          <a:xfrm>
            <a:off x="910008" y="7906893"/>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8" name="正方形/長方形 7">
            <a:extLst>
              <a:ext uri="{FF2B5EF4-FFF2-40B4-BE49-F238E27FC236}">
                <a16:creationId xmlns:a16="http://schemas.microsoft.com/office/drawing/2014/main" id="{E9194357-5852-0A8C-EBE0-DACE6F9061FC}"/>
              </a:ext>
            </a:extLst>
          </p:cNvPr>
          <p:cNvSpPr/>
          <p:nvPr/>
        </p:nvSpPr>
        <p:spPr>
          <a:xfrm>
            <a:off x="877274" y="8204100"/>
            <a:ext cx="3734050" cy="461665"/>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訓練の振り返りで議論した内容を整理し、職員や利用者と情報共有を行いましょう。</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9" name="テキスト ボックス 8">
            <a:extLst>
              <a:ext uri="{FF2B5EF4-FFF2-40B4-BE49-F238E27FC236}">
                <a16:creationId xmlns:a16="http://schemas.microsoft.com/office/drawing/2014/main" id="{5B839454-6435-9958-DF00-A289EB001A0E}"/>
              </a:ext>
            </a:extLst>
          </p:cNvPr>
          <p:cNvSpPr txBox="1"/>
          <p:nvPr/>
        </p:nvSpPr>
        <p:spPr>
          <a:xfrm>
            <a:off x="4733288" y="7471967"/>
            <a:ext cx="2088000" cy="900246"/>
          </a:xfrm>
          <a:prstGeom prst="rect">
            <a:avLst/>
          </a:prstGeom>
          <a:noFill/>
        </p:spPr>
        <p:txBody>
          <a:bodyPr wrap="square">
            <a:spAutoFit/>
          </a:bodyPr>
          <a:lstStyle>
            <a:defPPr>
              <a:defRPr lang="en-US"/>
            </a:defPPr>
            <a:lvl1pPr marL="87313" indent="-87313">
              <a:buFont typeface="Arial" panose="020B0604020202020204" pitchFamily="34" charset="0"/>
              <a:buChar char="•"/>
              <a:defRPr kumimoji="1" sz="1050">
                <a:latin typeface="HGPｺﾞｼｯｸM" panose="020B0600000000000000" pitchFamily="50" charset="-128"/>
                <a:ea typeface="HGPｺﾞｼｯｸM" panose="020B0600000000000000" pitchFamily="50" charset="-128"/>
              </a:defRPr>
            </a:lvl1pPr>
          </a:lstStyle>
          <a:p>
            <a:r>
              <a:rPr lang="ja-JP" altLang="en-US" dirty="0"/>
              <a:t>施設の見やすい場所に振り返りで議論した内容を整理したメモを掲示するだけでもよい。メモを掲示する場合には、口頭で見るように伝える。</a:t>
            </a:r>
            <a:endParaRPr lang="en-US" altLang="ja-JP" dirty="0"/>
          </a:p>
        </p:txBody>
      </p:sp>
      <p:sp>
        <p:nvSpPr>
          <p:cNvPr id="4" name="正方形/長方形 3">
            <a:extLst>
              <a:ext uri="{FF2B5EF4-FFF2-40B4-BE49-F238E27FC236}">
                <a16:creationId xmlns:a16="http://schemas.microsoft.com/office/drawing/2014/main" id="{CB12ADC5-3223-E7FC-E5FC-D8600263E27C}"/>
              </a:ext>
            </a:extLst>
          </p:cNvPr>
          <p:cNvSpPr/>
          <p:nvPr/>
        </p:nvSpPr>
        <p:spPr>
          <a:xfrm>
            <a:off x="36711" y="7140162"/>
            <a:ext cx="6793817" cy="176062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5D490CED-B42E-8391-BD0E-6EA1D04C4430}"/>
              </a:ext>
            </a:extLst>
          </p:cNvPr>
          <p:cNvSpPr txBox="1"/>
          <p:nvPr/>
        </p:nvSpPr>
        <p:spPr>
          <a:xfrm>
            <a:off x="112269" y="6840591"/>
            <a:ext cx="756000" cy="396000"/>
          </a:xfrm>
          <a:prstGeom prst="round2DiagRect">
            <a:avLst/>
          </a:prstGeom>
          <a:solidFill>
            <a:srgbClr val="00B050"/>
          </a:solidFill>
          <a:ln>
            <a:solidFill>
              <a:srgbClr val="00B050"/>
            </a:solidFill>
          </a:ln>
        </p:spPr>
        <p:txBody>
          <a:bodyPr wrap="square" rtlCol="0">
            <a:spAutoFit/>
          </a:bodyPr>
          <a:lstStyle/>
          <a:p>
            <a:pPr defTabSz="457139"/>
            <a:r>
              <a:rPr kumimoji="1" lang="ja-JP" altLang="en-US" sz="1999" dirty="0">
                <a:latin typeface="UD デジタル 教科書体 NP-B" panose="02020700000000000000" pitchFamily="18" charset="-128"/>
                <a:ea typeface="UD デジタル 教科書体 NP-B" panose="02020700000000000000" pitchFamily="18" charset="-128"/>
              </a:rPr>
              <a:t>重要</a:t>
            </a:r>
          </a:p>
        </p:txBody>
      </p:sp>
      <p:sp>
        <p:nvSpPr>
          <p:cNvPr id="10" name="テキスト ボックス 9">
            <a:extLst>
              <a:ext uri="{FF2B5EF4-FFF2-40B4-BE49-F238E27FC236}">
                <a16:creationId xmlns:a16="http://schemas.microsoft.com/office/drawing/2014/main" id="{49B94CAB-CCE6-74FF-F6A5-4BFB0DA502B7}"/>
              </a:ext>
            </a:extLst>
          </p:cNvPr>
          <p:cNvSpPr txBox="1"/>
          <p:nvPr/>
        </p:nvSpPr>
        <p:spPr>
          <a:xfrm>
            <a:off x="4701884" y="7161946"/>
            <a:ext cx="2124000" cy="252000"/>
          </a:xfrm>
          <a:prstGeom prst="rect">
            <a:avLst/>
          </a:prstGeom>
          <a:solidFill>
            <a:srgbClr val="00B050"/>
          </a:solidFill>
          <a:ln>
            <a:solidFill>
              <a:srgbClr val="00B050"/>
            </a:solidFill>
          </a:ln>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cxnSp>
        <p:nvCxnSpPr>
          <p:cNvPr id="11" name="直線コネクタ 10">
            <a:extLst>
              <a:ext uri="{FF2B5EF4-FFF2-40B4-BE49-F238E27FC236}">
                <a16:creationId xmlns:a16="http://schemas.microsoft.com/office/drawing/2014/main" id="{9175B505-5CEF-CE21-214D-A5A328FE7249}"/>
              </a:ext>
            </a:extLst>
          </p:cNvPr>
          <p:cNvCxnSpPr>
            <a:cxnSpLocks/>
          </p:cNvCxnSpPr>
          <p:nvPr/>
        </p:nvCxnSpPr>
        <p:spPr>
          <a:xfrm>
            <a:off x="4712926" y="7146352"/>
            <a:ext cx="0" cy="1764000"/>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307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ADF9DC4-CD1F-44A7-A9DC-37EF2E06EEDD}"/>
              </a:ext>
            </a:extLst>
          </p:cNvPr>
          <p:cNvSpPr txBox="1"/>
          <p:nvPr/>
        </p:nvSpPr>
        <p:spPr>
          <a:xfrm>
            <a:off x="1550504" y="4258649"/>
            <a:ext cx="3756992" cy="626701"/>
          </a:xfrm>
          <a:prstGeom prst="rect">
            <a:avLst/>
          </a:prstGeom>
          <a:solidFill>
            <a:schemeClr val="bg1"/>
          </a:solidFill>
          <a:ln>
            <a:solidFill>
              <a:schemeClr val="tx1"/>
            </a:solidFill>
          </a:ln>
        </p:spPr>
        <p:txBody>
          <a:bodyPr wrap="square" tIns="36000" bIns="36000" rtlCol="0" anchor="ctr">
            <a:spAutoFit/>
          </a:bodyPr>
          <a:lstStyle/>
          <a:p>
            <a:pPr algn="ctr"/>
            <a:r>
              <a:rPr kumimoji="1" lang="ja-JP" altLang="en-US" sz="3600" dirty="0">
                <a:solidFill>
                  <a:srgbClr val="FF0000"/>
                </a:solidFill>
                <a:latin typeface="UD デジタル 教科書体 NK-R" panose="02020400000000000000" pitchFamily="18" charset="-128"/>
                <a:ea typeface="UD デジタル 教科書体 NK-R" panose="02020400000000000000" pitchFamily="18" charset="-128"/>
              </a:rPr>
              <a:t>記入例</a:t>
            </a:r>
          </a:p>
        </p:txBody>
      </p:sp>
    </p:spTree>
    <p:extLst>
      <p:ext uri="{BB962C8B-B14F-4D97-AF65-F5344CB8AC3E}">
        <p14:creationId xmlns:p14="http://schemas.microsoft.com/office/powerpoint/2010/main" val="3965055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B51ABF64-6AAD-2AD1-7956-2E8D689E0E80}"/>
              </a:ext>
            </a:extLst>
          </p:cNvPr>
          <p:cNvSpPr txBox="1"/>
          <p:nvPr/>
        </p:nvSpPr>
        <p:spPr>
          <a:xfrm>
            <a:off x="182407" y="5004119"/>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30</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9</a:t>
            </a:r>
            <a:r>
              <a:rPr kumimoji="1" lang="en-US" altLang="ja-JP" sz="1400" dirty="0">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00</a:t>
            </a: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9</a:t>
            </a:r>
            <a:r>
              <a:rPr kumimoji="1" lang="en-US" altLang="ja-JP" sz="1400" dirty="0">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40</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 name="矢印: 下 1">
            <a:extLst>
              <a:ext uri="{FF2B5EF4-FFF2-40B4-BE49-F238E27FC236}">
                <a16:creationId xmlns:a16="http://schemas.microsoft.com/office/drawing/2014/main" id="{135AF462-C1A3-46C7-8640-B8D8E20715EF}"/>
              </a:ext>
            </a:extLst>
          </p:cNvPr>
          <p:cNvSpPr/>
          <p:nvPr/>
        </p:nvSpPr>
        <p:spPr>
          <a:xfrm>
            <a:off x="24427" y="130374"/>
            <a:ext cx="216470" cy="8928000"/>
          </a:xfrm>
          <a:prstGeom prst="downArrow">
            <a:avLst/>
          </a:prstGeom>
          <a:solidFill>
            <a:srgbClr val="65D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a:extLst>
              <a:ext uri="{FF2B5EF4-FFF2-40B4-BE49-F238E27FC236}">
                <a16:creationId xmlns:a16="http://schemas.microsoft.com/office/drawing/2014/main" id="{9C9B199D-A3B5-4811-99AD-841FA958F6B7}"/>
              </a:ext>
            </a:extLst>
          </p:cNvPr>
          <p:cNvSpPr txBox="1"/>
          <p:nvPr/>
        </p:nvSpPr>
        <p:spPr>
          <a:xfrm>
            <a:off x="20285" y="370585"/>
            <a:ext cx="4293702"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➊ 緊急連絡網等で参集メールを発信する。</a:t>
            </a:r>
          </a:p>
        </p:txBody>
      </p:sp>
      <p:sp>
        <p:nvSpPr>
          <p:cNvPr id="90" name="正方形/長方形 89"/>
          <p:cNvSpPr/>
          <p:nvPr/>
        </p:nvSpPr>
        <p:spPr>
          <a:xfrm>
            <a:off x="1099005" y="1382855"/>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98" name="正方形/長方形 97"/>
          <p:cNvSpPr/>
          <p:nvPr/>
        </p:nvSpPr>
        <p:spPr>
          <a:xfrm>
            <a:off x="1056147" y="1624295"/>
            <a:ext cx="1803829" cy="830997"/>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警戒レベル（　　　　）相当の気象情報を想定し、統括班の班長が、職員に対して参集メールを発信する。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99" name="下矢印 98"/>
          <p:cNvSpPr/>
          <p:nvPr/>
        </p:nvSpPr>
        <p:spPr>
          <a:xfrm>
            <a:off x="456265" y="2164633"/>
            <a:ext cx="384001" cy="3600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36" name="角丸四角形吹き出し 135"/>
          <p:cNvSpPr/>
          <p:nvPr/>
        </p:nvSpPr>
        <p:spPr>
          <a:xfrm>
            <a:off x="4769620" y="2102072"/>
            <a:ext cx="2016000" cy="2637748"/>
          </a:xfrm>
          <a:prstGeom prst="foldedCorner">
            <a:avLst>
              <a:gd name="adj" fmla="val 1095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p>
            <a:r>
              <a:rPr kumimoji="1" lang="ja-JP" altLang="en-US" sz="1000" dirty="0">
                <a:solidFill>
                  <a:schemeClr val="tx1"/>
                </a:solidFill>
                <a:latin typeface="HGPｺﾞｼｯｸM" panose="020B0600000000000000" pitchFamily="50" charset="-128"/>
                <a:ea typeface="HGPｺﾞｼｯｸM" panose="020B0600000000000000" pitchFamily="50" charset="-128"/>
              </a:rPr>
              <a:t>★参集メール文例★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r>
              <a:rPr kumimoji="1" lang="ja-JP" altLang="en-US" sz="1000" dirty="0">
                <a:solidFill>
                  <a:schemeClr val="tx1"/>
                </a:solidFill>
                <a:latin typeface="HGPｺﾞｼｯｸM" panose="020B0600000000000000" pitchFamily="50" charset="-128"/>
                <a:ea typeface="HGPｺﾞｼｯｸM" panose="020B0600000000000000" pitchFamily="50" charset="-128"/>
              </a:rPr>
              <a:t>「これは訓練です。○時○分ごろ、気象庁より台風◯号に対する警報が発令されました。施設周辺にある○○川の水位が氾濫注意水位を超え、今後も上昇し続けると予想されるため、職員は参集願います。自身の安全を確保した上で、各自、本館</a:t>
            </a:r>
            <a:r>
              <a:rPr kumimoji="1" lang="en-US" altLang="ja-JP" sz="1000" dirty="0">
                <a:solidFill>
                  <a:schemeClr val="tx1"/>
                </a:solidFill>
                <a:latin typeface="HGPｺﾞｼｯｸM" panose="020B0600000000000000" pitchFamily="50" charset="-128"/>
                <a:ea typeface="HGPｺﾞｼｯｸM" panose="020B0600000000000000" pitchFamily="50" charset="-128"/>
              </a:rPr>
              <a:t>1</a:t>
            </a:r>
            <a:r>
              <a:rPr kumimoji="1" lang="ja-JP" altLang="en-US" sz="1000" dirty="0">
                <a:solidFill>
                  <a:schemeClr val="tx1"/>
                </a:solidFill>
                <a:latin typeface="HGPｺﾞｼｯｸM" panose="020B0600000000000000" pitchFamily="50" charset="-128"/>
                <a:ea typeface="HGPｺﾞｼｯｸM" panose="020B0600000000000000" pitchFamily="50" charset="-128"/>
              </a:rPr>
              <a:t>階ロビーに参集してください。</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000" dirty="0">
              <a:solidFill>
                <a:schemeClr val="tx1"/>
              </a:solidFill>
              <a:latin typeface="HGPｺﾞｼｯｸM" panose="020B0600000000000000" pitchFamily="50" charset="-128"/>
              <a:ea typeface="HGPｺﾞｼｯｸM" panose="020B0600000000000000" pitchFamily="50" charset="-128"/>
            </a:endParaRPr>
          </a:p>
          <a:p>
            <a:r>
              <a:rPr kumimoji="1" lang="en-US" altLang="ja-JP" sz="1000" dirty="0">
                <a:solidFill>
                  <a:schemeClr val="tx1"/>
                </a:solidFill>
                <a:latin typeface="HGPｺﾞｼｯｸM" panose="020B0600000000000000" pitchFamily="50" charset="-128"/>
                <a:ea typeface="HGPｺﾞｼｯｸM" panose="020B0600000000000000" pitchFamily="50" charset="-128"/>
              </a:rPr>
              <a:t>【</a:t>
            </a:r>
            <a:r>
              <a:rPr kumimoji="1" lang="ja-JP" altLang="en-US" sz="1000" dirty="0">
                <a:solidFill>
                  <a:schemeClr val="tx1"/>
                </a:solidFill>
                <a:latin typeface="HGPｺﾞｼｯｸM" panose="020B0600000000000000" pitchFamily="50" charset="-128"/>
                <a:ea typeface="HGPｺﾞｼｯｸM" panose="020B0600000000000000" pitchFamily="50" charset="-128"/>
              </a:rPr>
              <a:t>要返信</a:t>
            </a:r>
            <a:r>
              <a:rPr kumimoji="1" lang="en-US" altLang="ja-JP" sz="1000" dirty="0">
                <a:solidFill>
                  <a:schemeClr val="tx1"/>
                </a:solidFill>
                <a:latin typeface="HGPｺﾞｼｯｸM" panose="020B0600000000000000" pitchFamily="50" charset="-128"/>
                <a:ea typeface="HGPｺﾞｼｯｸM" panose="020B0600000000000000" pitchFamily="50" charset="-128"/>
              </a:rPr>
              <a:t>】</a:t>
            </a:r>
            <a:r>
              <a:rPr kumimoji="1" lang="ja-JP" altLang="en-US" sz="1000" dirty="0">
                <a:solidFill>
                  <a:schemeClr val="tx1"/>
                </a:solidFill>
                <a:latin typeface="HGPｺﾞｼｯｸM" panose="020B0600000000000000" pitchFamily="50" charset="-128"/>
                <a:ea typeface="HGPｺﾞｼｯｸM" panose="020B0600000000000000" pitchFamily="50" charset="-128"/>
              </a:rPr>
              <a:t>参集可能時間はいつですか。</a:t>
            </a:r>
          </a:p>
          <a:p>
            <a:r>
              <a:rPr kumimoji="1" lang="ja-JP" altLang="en-US" sz="1000" dirty="0">
                <a:solidFill>
                  <a:schemeClr val="tx1"/>
                </a:solidFill>
                <a:latin typeface="HGPｺﾞｼｯｸM" panose="020B0600000000000000" pitchFamily="50" charset="-128"/>
                <a:ea typeface="HGPｺﾞｼｯｸM" panose="020B0600000000000000" pitchFamily="50" charset="-128"/>
              </a:rPr>
              <a:t>□参集済み　 □</a:t>
            </a:r>
            <a:r>
              <a:rPr kumimoji="1" lang="en-US" altLang="ja-JP" sz="1000" dirty="0">
                <a:solidFill>
                  <a:schemeClr val="tx1"/>
                </a:solidFill>
                <a:latin typeface="HGPｺﾞｼｯｸM" panose="020B0600000000000000" pitchFamily="50" charset="-128"/>
                <a:ea typeface="HGPｺﾞｼｯｸM" panose="020B0600000000000000" pitchFamily="50" charset="-128"/>
              </a:rPr>
              <a:t>1</a:t>
            </a:r>
            <a:r>
              <a:rPr kumimoji="1" lang="ja-JP" altLang="en-US" sz="1000" dirty="0">
                <a:solidFill>
                  <a:schemeClr val="tx1"/>
                </a:solidFill>
                <a:latin typeface="HGPｺﾞｼｯｸM" panose="020B0600000000000000" pitchFamily="50" charset="-128"/>
                <a:ea typeface="HGPｺﾞｼｯｸM" panose="020B0600000000000000" pitchFamily="50" charset="-128"/>
              </a:rPr>
              <a:t>時間以内　 </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r>
              <a:rPr kumimoji="1" lang="ja-JP" altLang="en-US" sz="1000" dirty="0">
                <a:solidFill>
                  <a:schemeClr val="tx1"/>
                </a:solidFill>
                <a:latin typeface="HGPｺﾞｼｯｸM" panose="020B0600000000000000" pitchFamily="50" charset="-128"/>
                <a:ea typeface="HGPｺﾞｼｯｸM" panose="020B0600000000000000" pitchFamily="50" charset="-128"/>
              </a:rPr>
              <a:t>□</a:t>
            </a:r>
            <a:r>
              <a:rPr kumimoji="1" lang="en-US" altLang="ja-JP" sz="1000" dirty="0">
                <a:solidFill>
                  <a:schemeClr val="tx1"/>
                </a:solidFill>
                <a:latin typeface="HGPｺﾞｼｯｸM" panose="020B0600000000000000" pitchFamily="50" charset="-128"/>
                <a:ea typeface="HGPｺﾞｼｯｸM" panose="020B0600000000000000" pitchFamily="50" charset="-128"/>
              </a:rPr>
              <a:t>3</a:t>
            </a:r>
            <a:r>
              <a:rPr kumimoji="1" lang="ja-JP" altLang="en-US" sz="1000" dirty="0">
                <a:solidFill>
                  <a:schemeClr val="tx1"/>
                </a:solidFill>
                <a:latin typeface="HGPｺﾞｼｯｸM" panose="020B0600000000000000" pitchFamily="50" charset="-128"/>
                <a:ea typeface="HGPｺﾞｼｯｸM" panose="020B0600000000000000" pitchFamily="50" charset="-128"/>
              </a:rPr>
              <a:t>時間以内　□</a:t>
            </a:r>
            <a:r>
              <a:rPr kumimoji="1" lang="en-US" altLang="ja-JP" sz="1000" dirty="0">
                <a:solidFill>
                  <a:schemeClr val="tx1"/>
                </a:solidFill>
                <a:latin typeface="HGPｺﾞｼｯｸM" panose="020B0600000000000000" pitchFamily="50" charset="-128"/>
                <a:ea typeface="HGPｺﾞｼｯｸM" panose="020B0600000000000000" pitchFamily="50" charset="-128"/>
              </a:rPr>
              <a:t>3</a:t>
            </a:r>
            <a:r>
              <a:rPr kumimoji="1" lang="ja-JP" altLang="en-US" sz="1000" dirty="0">
                <a:solidFill>
                  <a:schemeClr val="tx1"/>
                </a:solidFill>
                <a:latin typeface="HGPｺﾞｼｯｸM" panose="020B0600000000000000" pitchFamily="50" charset="-128"/>
                <a:ea typeface="HGPｺﾞｼｯｸM" panose="020B0600000000000000" pitchFamily="50" charset="-128"/>
              </a:rPr>
              <a:t>時間以上　</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r>
              <a:rPr kumimoji="1" lang="ja-JP" altLang="en-US" sz="1000" dirty="0">
                <a:solidFill>
                  <a:schemeClr val="tx1"/>
                </a:solidFill>
                <a:latin typeface="HGPｺﾞｼｯｸM" panose="020B0600000000000000" pitchFamily="50" charset="-128"/>
                <a:ea typeface="HGPｺﾞｼｯｸM" panose="020B0600000000000000" pitchFamily="50" charset="-128"/>
              </a:rPr>
              <a:t>□不可</a:t>
            </a:r>
          </a:p>
        </p:txBody>
      </p:sp>
      <p:pic>
        <p:nvPicPr>
          <p:cNvPr id="110" name="Picture 2" descr="青の作業着を着た人のイラスト（男性）"/>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88"/>
          <a:stretch/>
        </p:blipFill>
        <p:spPr bwMode="auto">
          <a:xfrm>
            <a:off x="267052" y="1174222"/>
            <a:ext cx="573727" cy="882610"/>
          </a:xfrm>
          <a:prstGeom prst="rect">
            <a:avLst/>
          </a:prstGeom>
          <a:noFill/>
          <a:extLst>
            <a:ext uri="{909E8E84-426E-40DD-AFC4-6F175D3DCCD1}">
              <a14:hiddenFill xmlns:a14="http://schemas.microsoft.com/office/drawing/2010/main">
                <a:solidFill>
                  <a:srgbClr val="FFFFFF"/>
                </a:solidFill>
              </a14:hiddenFill>
            </a:ext>
          </a:extLst>
        </p:spPr>
      </p:pic>
      <p:sp>
        <p:nvSpPr>
          <p:cNvPr id="146" name="テキスト ボックス 145"/>
          <p:cNvSpPr txBox="1"/>
          <p:nvPr/>
        </p:nvSpPr>
        <p:spPr>
          <a:xfrm>
            <a:off x="411246" y="1958611"/>
            <a:ext cx="287019" cy="148825"/>
          </a:xfrm>
          <a:prstGeom prst="rect">
            <a:avLst/>
          </a:prstGeom>
          <a:solidFill>
            <a:srgbClr val="FF0000"/>
          </a:solidFill>
        </p:spPr>
        <p:txBody>
          <a:bodyPr wrap="none" lIns="0" tIns="0" rIns="0" bIns="0" rtlCol="0">
            <a:noAutofit/>
          </a:bodyPr>
          <a:lstStyle/>
          <a:p>
            <a:pPr algn="ctr"/>
            <a:r>
              <a:rPr kumimoji="1" lang="ja-JP" altLang="en-US" sz="935" dirty="0">
                <a:solidFill>
                  <a:schemeClr val="bg1"/>
                </a:solidFill>
                <a:latin typeface="BIZ UDPゴシック" panose="020B0400000000000000" pitchFamily="50" charset="-128"/>
                <a:ea typeface="BIZ UDPゴシック" panose="020B0400000000000000" pitchFamily="50" charset="-128"/>
              </a:rPr>
              <a:t>班長</a:t>
            </a:r>
          </a:p>
        </p:txBody>
      </p:sp>
      <p:sp>
        <p:nvSpPr>
          <p:cNvPr id="130" name="テキスト ボックス 129">
            <a:extLst>
              <a:ext uri="{FF2B5EF4-FFF2-40B4-BE49-F238E27FC236}">
                <a16:creationId xmlns:a16="http://schemas.microsoft.com/office/drawing/2014/main" id="{9C9B199D-A3B5-4811-99AD-841FA958F6B7}"/>
              </a:ext>
            </a:extLst>
          </p:cNvPr>
          <p:cNvSpPr txBox="1"/>
          <p:nvPr/>
        </p:nvSpPr>
        <p:spPr>
          <a:xfrm>
            <a:off x="0" y="-18811"/>
            <a:ext cx="6858000" cy="374571"/>
          </a:xfrm>
          <a:prstGeom prst="round2DiagRect">
            <a:avLst/>
          </a:prstGeom>
          <a:solidFill>
            <a:srgbClr val="65D7FF"/>
          </a:solid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【1】</a:t>
            </a:r>
            <a:r>
              <a:rPr kumimoji="1" lang="zh-TW" altLang="en-US" sz="1600" dirty="0">
                <a:latin typeface="HGPｺﾞｼｯｸE" panose="020B0900000000000000" pitchFamily="50" charset="-128"/>
                <a:ea typeface="HGPｺﾞｼｯｸE" panose="020B0900000000000000" pitchFamily="50" charset="-128"/>
              </a:rPr>
              <a:t>避難準備訓練</a:t>
            </a:r>
            <a:r>
              <a:rPr kumimoji="1" lang="ja-JP" altLang="en-US" sz="1600" dirty="0">
                <a:latin typeface="HGPｺﾞｼｯｸE" panose="020B0900000000000000" pitchFamily="50" charset="-128"/>
                <a:ea typeface="HGPｺﾞｼｯｸE" panose="020B0900000000000000" pitchFamily="50" charset="-128"/>
              </a:rPr>
              <a:t>のシナリオ</a:t>
            </a:r>
            <a:endParaRPr kumimoji="1" lang="en-US" altLang="ja-JP" sz="1600" dirty="0">
              <a:latin typeface="HGPｺﾞｼｯｸE" panose="020B0900000000000000" pitchFamily="50" charset="-128"/>
              <a:ea typeface="HGPｺﾞｼｯｸE" panose="020B0900000000000000" pitchFamily="50" charset="-128"/>
            </a:endParaRPr>
          </a:p>
        </p:txBody>
      </p:sp>
      <p:pic>
        <p:nvPicPr>
          <p:cNvPr id="121" name="Picture 2" descr="青の作業着を着た人のイラスト（男性）"/>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88"/>
          <a:stretch/>
        </p:blipFill>
        <p:spPr bwMode="auto">
          <a:xfrm>
            <a:off x="790371" y="2501413"/>
            <a:ext cx="557607" cy="857812"/>
          </a:xfrm>
          <a:prstGeom prst="rect">
            <a:avLst/>
          </a:prstGeom>
          <a:noFill/>
          <a:extLst>
            <a:ext uri="{909E8E84-426E-40DD-AFC4-6F175D3DCCD1}">
              <a14:hiddenFill xmlns:a14="http://schemas.microsoft.com/office/drawing/2010/main">
                <a:solidFill>
                  <a:srgbClr val="FFFFFF"/>
                </a:solidFill>
              </a14:hiddenFill>
            </a:ext>
          </a:extLst>
        </p:spPr>
      </p:pic>
      <p:pic>
        <p:nvPicPr>
          <p:cNvPr id="132" name="図 131"/>
          <p:cNvPicPr>
            <a:picLocks noChangeAspect="1"/>
          </p:cNvPicPr>
          <p:nvPr/>
        </p:nvPicPr>
        <p:blipFill rotWithShape="1">
          <a:blip r:embed="rId4"/>
          <a:srcRect b="50088"/>
          <a:stretch/>
        </p:blipFill>
        <p:spPr>
          <a:xfrm>
            <a:off x="209297" y="2494065"/>
            <a:ext cx="557607" cy="857812"/>
          </a:xfrm>
          <a:prstGeom prst="rect">
            <a:avLst/>
          </a:prstGeom>
        </p:spPr>
      </p:pic>
      <p:pic>
        <p:nvPicPr>
          <p:cNvPr id="153" name="Picture 4" descr="オレンジの作業着を着た人のイラスト（女性）"/>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88"/>
          <a:stretch/>
        </p:blipFill>
        <p:spPr bwMode="auto">
          <a:xfrm>
            <a:off x="1353295" y="2501413"/>
            <a:ext cx="572882" cy="857811"/>
          </a:xfrm>
          <a:prstGeom prst="rect">
            <a:avLst/>
          </a:prstGeom>
          <a:noFill/>
          <a:extLst>
            <a:ext uri="{909E8E84-426E-40DD-AFC4-6F175D3DCCD1}">
              <a14:hiddenFill xmlns:a14="http://schemas.microsoft.com/office/drawing/2010/main">
                <a:solidFill>
                  <a:srgbClr val="FFFFFF"/>
                </a:solidFill>
              </a14:hiddenFill>
            </a:ext>
          </a:extLst>
        </p:spPr>
      </p:pic>
      <p:sp>
        <p:nvSpPr>
          <p:cNvPr id="154" name="正方形/長方形 153"/>
          <p:cNvSpPr/>
          <p:nvPr/>
        </p:nvSpPr>
        <p:spPr>
          <a:xfrm>
            <a:off x="1985330" y="2789047"/>
            <a:ext cx="2422746" cy="646331"/>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職員は自宅を出発し、事前に決めた参集手段（　　　　　　　　　　　　　）で施設に向かう。</a:t>
            </a:r>
          </a:p>
        </p:txBody>
      </p:sp>
      <p:sp>
        <p:nvSpPr>
          <p:cNvPr id="155" name="正方形/長方形 154"/>
          <p:cNvSpPr/>
          <p:nvPr/>
        </p:nvSpPr>
        <p:spPr>
          <a:xfrm>
            <a:off x="2001173" y="2564141"/>
            <a:ext cx="117315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統括班班長以外</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1026" name="Picture 2" descr="Eメールのイラスト"/>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29" y="1690765"/>
            <a:ext cx="374136" cy="37413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コネクタ 2">
            <a:extLst>
              <a:ext uri="{FF2B5EF4-FFF2-40B4-BE49-F238E27FC236}">
                <a16:creationId xmlns:a16="http://schemas.microsoft.com/office/drawing/2014/main" id="{10F5A353-AD77-44AC-87B4-1C16F9E8447C}"/>
              </a:ext>
            </a:extLst>
          </p:cNvPr>
          <p:cNvCxnSpPr>
            <a:cxnSpLocks/>
          </p:cNvCxnSpPr>
          <p:nvPr/>
        </p:nvCxnSpPr>
        <p:spPr>
          <a:xfrm>
            <a:off x="4721305" y="459948"/>
            <a:ext cx="0" cy="8604000"/>
          </a:xfrm>
          <a:prstGeom prst="line">
            <a:avLst/>
          </a:prstGeom>
          <a:ln w="28575">
            <a:solidFill>
              <a:srgbClr val="65D7FF"/>
            </a:solidFill>
            <a:prstDash val="sysDot"/>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CD40A5CE-1B8F-4E00-935C-DA58E1FAE76D}"/>
              </a:ext>
            </a:extLst>
          </p:cNvPr>
          <p:cNvSpPr txBox="1"/>
          <p:nvPr/>
        </p:nvSpPr>
        <p:spPr>
          <a:xfrm>
            <a:off x="4721306" y="736542"/>
            <a:ext cx="2088000" cy="1384995"/>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訓練前に作成する参加者名簿の記録は、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職員</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職員は自宅から参集することを前提とするため、始業１時間以上前に発信することを推奨。</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職員は参集メール受信後に、必要に応じて返信する。</a:t>
            </a:r>
            <a:endParaRPr kumimoji="1" lang="en-US" altLang="ja-JP" sz="1050" dirty="0">
              <a:latin typeface="HGPｺﾞｼｯｸM" panose="020B0600000000000000" pitchFamily="50" charset="-128"/>
              <a:ea typeface="HGPｺﾞｼｯｸM" panose="020B0600000000000000" pitchFamily="50" charset="-128"/>
            </a:endParaRPr>
          </a:p>
        </p:txBody>
      </p:sp>
      <p:sp>
        <p:nvSpPr>
          <p:cNvPr id="54" name="テキスト ボックス 53">
            <a:extLst>
              <a:ext uri="{FF2B5EF4-FFF2-40B4-BE49-F238E27FC236}">
                <a16:creationId xmlns:a16="http://schemas.microsoft.com/office/drawing/2014/main" id="{4D634D57-0791-4368-858B-A9DBC5653616}"/>
              </a:ext>
            </a:extLst>
          </p:cNvPr>
          <p:cNvSpPr txBox="1"/>
          <p:nvPr/>
        </p:nvSpPr>
        <p:spPr>
          <a:xfrm>
            <a:off x="4709113" y="446160"/>
            <a:ext cx="2160000" cy="252000"/>
          </a:xfrm>
          <a:prstGeom prst="rect">
            <a:avLst/>
          </a:prstGeom>
          <a:solidFill>
            <a:srgbClr val="65D7FF"/>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sp>
        <p:nvSpPr>
          <p:cNvPr id="55" name="テキスト ボックス 54">
            <a:extLst>
              <a:ext uri="{FF2B5EF4-FFF2-40B4-BE49-F238E27FC236}">
                <a16:creationId xmlns:a16="http://schemas.microsoft.com/office/drawing/2014/main" id="{FAFFC354-B82B-413D-A870-BC072182636B}"/>
              </a:ext>
            </a:extLst>
          </p:cNvPr>
          <p:cNvSpPr txBox="1"/>
          <p:nvPr/>
        </p:nvSpPr>
        <p:spPr>
          <a:xfrm>
            <a:off x="4721305" y="6288204"/>
            <a:ext cx="2088000" cy="415498"/>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参集時間の記録は、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職員</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endParaRPr kumimoji="1" lang="en-US" altLang="ja-JP" sz="1050" dirty="0">
              <a:latin typeface="HGPｺﾞｼｯｸM" panose="020B0600000000000000" pitchFamily="50" charset="-128"/>
              <a:ea typeface="HGPｺﾞｼｯｸM" panose="020B0600000000000000" pitchFamily="50" charset="-128"/>
            </a:endParaRPr>
          </a:p>
        </p:txBody>
      </p:sp>
      <p:pic>
        <p:nvPicPr>
          <p:cNvPr id="61" name="Picture 10" descr="一眼レフカメラを持っている人のイラスト（男性）">
            <a:extLst>
              <a:ext uri="{FF2B5EF4-FFF2-40B4-BE49-F238E27FC236}">
                <a16:creationId xmlns:a16="http://schemas.microsoft.com/office/drawing/2014/main" id="{305A40AC-018D-4A99-A563-D28493E9414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8149"/>
          <a:stretch/>
        </p:blipFill>
        <p:spPr bwMode="auto">
          <a:xfrm>
            <a:off x="2621745" y="1148626"/>
            <a:ext cx="934670" cy="870159"/>
          </a:xfrm>
          <a:prstGeom prst="rect">
            <a:avLst/>
          </a:prstGeom>
          <a:noFill/>
          <a:extLst>
            <a:ext uri="{909E8E84-426E-40DD-AFC4-6F175D3DCCD1}">
              <a14:hiddenFill xmlns:a14="http://schemas.microsoft.com/office/drawing/2010/main">
                <a:solidFill>
                  <a:srgbClr val="FFFFFF"/>
                </a:solidFill>
              </a14:hiddenFill>
            </a:ext>
          </a:extLst>
        </p:spPr>
      </p:pic>
      <p:sp>
        <p:nvSpPr>
          <p:cNvPr id="62" name="正方形/長方形 61">
            <a:extLst>
              <a:ext uri="{FF2B5EF4-FFF2-40B4-BE49-F238E27FC236}">
                <a16:creationId xmlns:a16="http://schemas.microsoft.com/office/drawing/2014/main" id="{1F82BB92-007C-4C02-A018-035BF0B3C760}"/>
              </a:ext>
            </a:extLst>
          </p:cNvPr>
          <p:cNvSpPr/>
          <p:nvPr/>
        </p:nvSpPr>
        <p:spPr>
          <a:xfrm>
            <a:off x="3332848" y="1290893"/>
            <a:ext cx="849876"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記録係</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63" name="正方形/長方形 62">
            <a:extLst>
              <a:ext uri="{FF2B5EF4-FFF2-40B4-BE49-F238E27FC236}">
                <a16:creationId xmlns:a16="http://schemas.microsoft.com/office/drawing/2014/main" id="{0D8BDBDD-B0F0-457D-958C-AFEC1AD51BB8}"/>
              </a:ext>
            </a:extLst>
          </p:cNvPr>
          <p:cNvSpPr/>
          <p:nvPr/>
        </p:nvSpPr>
        <p:spPr>
          <a:xfrm>
            <a:off x="3446670" y="1558204"/>
            <a:ext cx="1289629"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訓練中の記録や写真撮影を行う。</a:t>
            </a:r>
          </a:p>
        </p:txBody>
      </p:sp>
      <p:sp>
        <p:nvSpPr>
          <p:cNvPr id="40" name="テキスト ボックス 39">
            <a:extLst>
              <a:ext uri="{FF2B5EF4-FFF2-40B4-BE49-F238E27FC236}">
                <a16:creationId xmlns:a16="http://schemas.microsoft.com/office/drawing/2014/main" id="{1DC81E01-D92C-4A6A-A702-AA715BF5C4EA}"/>
              </a:ext>
            </a:extLst>
          </p:cNvPr>
          <p:cNvSpPr txBox="1"/>
          <p:nvPr/>
        </p:nvSpPr>
        <p:spPr>
          <a:xfrm>
            <a:off x="3119191" y="3012129"/>
            <a:ext cx="492443" cy="276999"/>
          </a:xfrm>
          <a:prstGeom prst="rect">
            <a:avLst/>
          </a:prstGeom>
          <a:noFill/>
        </p:spPr>
        <p:txBody>
          <a:bodyPr wrap="non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徒歩</a:t>
            </a:r>
          </a:p>
        </p:txBody>
      </p:sp>
      <p:sp>
        <p:nvSpPr>
          <p:cNvPr id="41" name="テキスト ボックス 40">
            <a:extLst>
              <a:ext uri="{FF2B5EF4-FFF2-40B4-BE49-F238E27FC236}">
                <a16:creationId xmlns:a16="http://schemas.microsoft.com/office/drawing/2014/main" id="{B2F967DD-B2B9-4CB3-ABA3-6285C6B3529A}"/>
              </a:ext>
            </a:extLst>
          </p:cNvPr>
          <p:cNvSpPr txBox="1"/>
          <p:nvPr/>
        </p:nvSpPr>
        <p:spPr>
          <a:xfrm>
            <a:off x="1812267" y="1632547"/>
            <a:ext cx="598535" cy="276999"/>
          </a:xfrm>
          <a:prstGeom prst="rect">
            <a:avLst/>
          </a:prstGeom>
          <a:noFill/>
        </p:spPr>
        <p:txBody>
          <a:bodyPr wrap="square" rtlCol="0">
            <a:spAutoFit/>
          </a:bodyPr>
          <a:lstStyle/>
          <a:p>
            <a:pPr algn="ct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２</a:t>
            </a:r>
          </a:p>
        </p:txBody>
      </p:sp>
      <p:sp>
        <p:nvSpPr>
          <p:cNvPr id="47" name="テキスト ボックス 46">
            <a:extLst>
              <a:ext uri="{FF2B5EF4-FFF2-40B4-BE49-F238E27FC236}">
                <a16:creationId xmlns:a16="http://schemas.microsoft.com/office/drawing/2014/main" id="{C592351A-A129-4FE9-B20F-1B5A3E209139}"/>
              </a:ext>
            </a:extLst>
          </p:cNvPr>
          <p:cNvSpPr txBox="1"/>
          <p:nvPr/>
        </p:nvSpPr>
        <p:spPr>
          <a:xfrm>
            <a:off x="6021069" y="14689"/>
            <a:ext cx="800219" cy="318924"/>
          </a:xfrm>
          <a:prstGeom prst="rect">
            <a:avLst/>
          </a:prstGeom>
          <a:solidFill>
            <a:schemeClr val="bg1"/>
          </a:solidFill>
          <a:ln>
            <a:solidFill>
              <a:schemeClr val="tx1"/>
            </a:solidFill>
          </a:ln>
        </p:spPr>
        <p:txBody>
          <a:bodyPr wrap="none" tIns="36000" bIns="36000" rtlCol="0">
            <a:spAutoFit/>
          </a:bodyP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記入例</a:t>
            </a:r>
          </a:p>
        </p:txBody>
      </p:sp>
      <p:sp>
        <p:nvSpPr>
          <p:cNvPr id="46" name="角丸四角形吹き出し 135">
            <a:extLst>
              <a:ext uri="{FF2B5EF4-FFF2-40B4-BE49-F238E27FC236}">
                <a16:creationId xmlns:a16="http://schemas.microsoft.com/office/drawing/2014/main" id="{8FC62B98-4E14-482E-8B09-A25F141B82BE}"/>
              </a:ext>
            </a:extLst>
          </p:cNvPr>
          <p:cNvSpPr/>
          <p:nvPr/>
        </p:nvSpPr>
        <p:spPr>
          <a:xfrm>
            <a:off x="312888" y="3428402"/>
            <a:ext cx="4047893"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48" name="テキスト ボックス 47">
            <a:extLst>
              <a:ext uri="{FF2B5EF4-FFF2-40B4-BE49-F238E27FC236}">
                <a16:creationId xmlns:a16="http://schemas.microsoft.com/office/drawing/2014/main" id="{BF3191D3-6652-41D9-B2B8-8C5734804153}"/>
              </a:ext>
            </a:extLst>
          </p:cNvPr>
          <p:cNvSpPr txBox="1"/>
          <p:nvPr/>
        </p:nvSpPr>
        <p:spPr>
          <a:xfrm>
            <a:off x="29482" y="4647794"/>
            <a:ext cx="4293701"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➋ 統括班は、参集した職員の点呼を取る。</a:t>
            </a:r>
          </a:p>
        </p:txBody>
      </p:sp>
      <p:sp>
        <p:nvSpPr>
          <p:cNvPr id="49" name="正方形/長方形 48">
            <a:extLst>
              <a:ext uri="{FF2B5EF4-FFF2-40B4-BE49-F238E27FC236}">
                <a16:creationId xmlns:a16="http://schemas.microsoft.com/office/drawing/2014/main" id="{9068A632-6002-47B1-9CCB-52354C2F7BDA}"/>
              </a:ext>
            </a:extLst>
          </p:cNvPr>
          <p:cNvSpPr/>
          <p:nvPr/>
        </p:nvSpPr>
        <p:spPr>
          <a:xfrm>
            <a:off x="941751" y="5639026"/>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50" name="正方形/長方形 49">
            <a:extLst>
              <a:ext uri="{FF2B5EF4-FFF2-40B4-BE49-F238E27FC236}">
                <a16:creationId xmlns:a16="http://schemas.microsoft.com/office/drawing/2014/main" id="{7D458C11-D701-46E2-BF29-3D928DBC71B0}"/>
              </a:ext>
            </a:extLst>
          </p:cNvPr>
          <p:cNvSpPr/>
          <p:nvPr/>
        </p:nvSpPr>
        <p:spPr>
          <a:xfrm>
            <a:off x="858822" y="5877512"/>
            <a:ext cx="3652217" cy="461665"/>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訓練参加者名簿等に点呼記録と参集にかかった時間を記録し、職員の参集所要時間を把握する。</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51" name="Picture 2" descr="青の作業着を着た人のイラスト（男性）">
            <a:extLst>
              <a:ext uri="{FF2B5EF4-FFF2-40B4-BE49-F238E27FC236}">
                <a16:creationId xmlns:a16="http://schemas.microsoft.com/office/drawing/2014/main" id="{BF08CADD-A01D-4F50-AACA-8EA970F4B4E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88"/>
          <a:stretch/>
        </p:blipFill>
        <p:spPr bwMode="auto">
          <a:xfrm>
            <a:off x="300696" y="5538062"/>
            <a:ext cx="573728" cy="882612"/>
          </a:xfrm>
          <a:prstGeom prst="rect">
            <a:avLst/>
          </a:prstGeom>
          <a:noFill/>
          <a:extLst>
            <a:ext uri="{909E8E84-426E-40DD-AFC4-6F175D3DCCD1}">
              <a14:hiddenFill xmlns:a14="http://schemas.microsoft.com/office/drawing/2010/main">
                <a:solidFill>
                  <a:srgbClr val="FFFFFF"/>
                </a:solidFill>
              </a14:hiddenFill>
            </a:ext>
          </a:extLst>
        </p:spPr>
      </p:pic>
      <p:sp>
        <p:nvSpPr>
          <p:cNvPr id="52" name="角丸四角形吹き出し 135">
            <a:extLst>
              <a:ext uri="{FF2B5EF4-FFF2-40B4-BE49-F238E27FC236}">
                <a16:creationId xmlns:a16="http://schemas.microsoft.com/office/drawing/2014/main" id="{609CE4D7-D832-4F58-ABC9-D38BCF3AB3D5}"/>
              </a:ext>
            </a:extLst>
          </p:cNvPr>
          <p:cNvSpPr/>
          <p:nvPr/>
        </p:nvSpPr>
        <p:spPr>
          <a:xfrm>
            <a:off x="314183" y="6484870"/>
            <a:ext cx="4047893"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5" name="テキスト ボックス 4">
            <a:extLst>
              <a:ext uri="{FF2B5EF4-FFF2-40B4-BE49-F238E27FC236}">
                <a16:creationId xmlns:a16="http://schemas.microsoft.com/office/drawing/2014/main" id="{C560C131-80A6-0E26-D4E6-D0C8C4C251C1}"/>
              </a:ext>
            </a:extLst>
          </p:cNvPr>
          <p:cNvSpPr txBox="1"/>
          <p:nvPr/>
        </p:nvSpPr>
        <p:spPr>
          <a:xfrm>
            <a:off x="188503" y="657671"/>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5</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latin typeface="HGPｺﾞｼｯｸE" panose="020B0900000000000000" pitchFamily="50" charset="-128"/>
                <a:ea typeface="HGPｺﾞｼｯｸE" panose="020B0900000000000000" pitchFamily="50" charset="-128"/>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8</a:t>
            </a:r>
            <a:r>
              <a:rPr kumimoji="1" lang="en-US" altLang="ja-JP" sz="1400" dirty="0">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00</a:t>
            </a: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8</a:t>
            </a:r>
            <a:r>
              <a:rPr kumimoji="1" lang="en-US" altLang="ja-JP" sz="1400" dirty="0">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05</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4" name="右中かっこ 3">
            <a:extLst>
              <a:ext uri="{FF2B5EF4-FFF2-40B4-BE49-F238E27FC236}">
                <a16:creationId xmlns:a16="http://schemas.microsoft.com/office/drawing/2014/main" id="{79133F29-00E3-4E96-E1E5-2C290E3657FA}"/>
              </a:ext>
            </a:extLst>
          </p:cNvPr>
          <p:cNvSpPr/>
          <p:nvPr/>
        </p:nvSpPr>
        <p:spPr>
          <a:xfrm>
            <a:off x="4408076" y="5020236"/>
            <a:ext cx="205584" cy="468000"/>
          </a:xfrm>
          <a:prstGeom prst="rightBrac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04ECD8F8-7889-2C98-FF2B-9F3EC631A65B}"/>
              </a:ext>
            </a:extLst>
          </p:cNvPr>
          <p:cNvSpPr txBox="1"/>
          <p:nvPr/>
        </p:nvSpPr>
        <p:spPr>
          <a:xfrm>
            <a:off x="4656778" y="5011406"/>
            <a:ext cx="2016000" cy="830997"/>
          </a:xfrm>
          <a:prstGeom prst="rect">
            <a:avLst/>
          </a:prstGeom>
          <a:noFill/>
          <a:ln w="19050">
            <a:solidFill>
              <a:srgbClr val="FF0000"/>
            </a:solidFill>
          </a:ln>
        </p:spPr>
        <p:txBody>
          <a:bodyPr wrap="square" rtlCol="0">
            <a:spAutoFit/>
          </a:bodyPr>
          <a:lstStyle/>
          <a:p>
            <a:r>
              <a:rPr kumimoji="1" lang="ja-JP" altLang="en-US" sz="1200" dirty="0">
                <a:solidFill>
                  <a:srgbClr val="FF0000"/>
                </a:solidFill>
                <a:latin typeface="HGPｺﾞｼｯｸE" panose="020B0900000000000000" pitchFamily="50" charset="-128"/>
                <a:ea typeface="HGPｺﾞｼｯｸE" panose="020B0900000000000000" pitchFamily="50" charset="-128"/>
              </a:rPr>
              <a:t>想定時間よりも時間がかかった場合には、振り返り時に全員で原因を話し合いましょう</a:t>
            </a:r>
            <a:r>
              <a:rPr kumimoji="1" lang="en-US" altLang="ja-JP" sz="1200" dirty="0">
                <a:solidFill>
                  <a:srgbClr val="FF0000"/>
                </a:solidFill>
                <a:latin typeface="HGPｺﾞｼｯｸE" panose="020B0900000000000000" pitchFamily="50" charset="-128"/>
                <a:ea typeface="HGPｺﾞｼｯｸE" panose="020B0900000000000000" pitchFamily="50" charset="-128"/>
              </a:rPr>
              <a:t>!</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902326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下 1">
            <a:extLst>
              <a:ext uri="{FF2B5EF4-FFF2-40B4-BE49-F238E27FC236}">
                <a16:creationId xmlns:a16="http://schemas.microsoft.com/office/drawing/2014/main" id="{135AF462-C1A3-46C7-8640-B8D8E20715EF}"/>
              </a:ext>
            </a:extLst>
          </p:cNvPr>
          <p:cNvSpPr/>
          <p:nvPr/>
        </p:nvSpPr>
        <p:spPr>
          <a:xfrm>
            <a:off x="24427" y="130374"/>
            <a:ext cx="216470" cy="8928000"/>
          </a:xfrm>
          <a:prstGeom prst="downArrow">
            <a:avLst/>
          </a:prstGeom>
          <a:solidFill>
            <a:srgbClr val="65D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テキスト ボックス 129">
            <a:extLst>
              <a:ext uri="{FF2B5EF4-FFF2-40B4-BE49-F238E27FC236}">
                <a16:creationId xmlns:a16="http://schemas.microsoft.com/office/drawing/2014/main" id="{9C9B199D-A3B5-4811-99AD-841FA958F6B7}"/>
              </a:ext>
            </a:extLst>
          </p:cNvPr>
          <p:cNvSpPr txBox="1"/>
          <p:nvPr/>
        </p:nvSpPr>
        <p:spPr>
          <a:xfrm>
            <a:off x="0" y="-18811"/>
            <a:ext cx="6858000" cy="374571"/>
          </a:xfrm>
          <a:prstGeom prst="round2DiagRect">
            <a:avLst/>
          </a:prstGeom>
          <a:solidFill>
            <a:srgbClr val="65D7FF"/>
          </a:solid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【1】</a:t>
            </a:r>
            <a:r>
              <a:rPr kumimoji="1" lang="zh-TW" altLang="en-US" sz="1600" dirty="0">
                <a:latin typeface="HGPｺﾞｼｯｸE" panose="020B0900000000000000" pitchFamily="50" charset="-128"/>
                <a:ea typeface="HGPｺﾞｼｯｸE" panose="020B0900000000000000" pitchFamily="50" charset="-128"/>
              </a:rPr>
              <a:t>避難準備訓練</a:t>
            </a:r>
            <a:r>
              <a:rPr kumimoji="1" lang="ja-JP" altLang="en-US" sz="1600" dirty="0">
                <a:latin typeface="HGPｺﾞｼｯｸE" panose="020B0900000000000000" pitchFamily="50" charset="-128"/>
                <a:ea typeface="HGPｺﾞｼｯｸE" panose="020B0900000000000000" pitchFamily="50" charset="-128"/>
              </a:rPr>
              <a:t>のシナリオ</a:t>
            </a:r>
            <a:endParaRPr kumimoji="1" lang="en-US" altLang="ja-JP" sz="1600" dirty="0">
              <a:latin typeface="HGPｺﾞｼｯｸE" panose="020B0900000000000000" pitchFamily="50" charset="-128"/>
              <a:ea typeface="HGPｺﾞｼｯｸE" panose="020B0900000000000000" pitchFamily="50" charset="-128"/>
            </a:endParaRPr>
          </a:p>
        </p:txBody>
      </p:sp>
      <p:cxnSp>
        <p:nvCxnSpPr>
          <p:cNvPr id="3" name="直線コネクタ 2">
            <a:extLst>
              <a:ext uri="{FF2B5EF4-FFF2-40B4-BE49-F238E27FC236}">
                <a16:creationId xmlns:a16="http://schemas.microsoft.com/office/drawing/2014/main" id="{10F5A353-AD77-44AC-87B4-1C16F9E8447C}"/>
              </a:ext>
            </a:extLst>
          </p:cNvPr>
          <p:cNvCxnSpPr>
            <a:cxnSpLocks/>
          </p:cNvCxnSpPr>
          <p:nvPr/>
        </p:nvCxnSpPr>
        <p:spPr>
          <a:xfrm>
            <a:off x="4721305" y="459948"/>
            <a:ext cx="0" cy="8604000"/>
          </a:xfrm>
          <a:prstGeom prst="line">
            <a:avLst/>
          </a:prstGeom>
          <a:ln w="28575">
            <a:solidFill>
              <a:srgbClr val="65D7FF"/>
            </a:solidFill>
            <a:prstDash val="sysDot"/>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4D634D57-0791-4368-858B-A9DBC5653616}"/>
              </a:ext>
            </a:extLst>
          </p:cNvPr>
          <p:cNvSpPr txBox="1"/>
          <p:nvPr/>
        </p:nvSpPr>
        <p:spPr>
          <a:xfrm>
            <a:off x="4709113" y="446160"/>
            <a:ext cx="2160000" cy="252000"/>
          </a:xfrm>
          <a:prstGeom prst="rect">
            <a:avLst/>
          </a:prstGeom>
          <a:solidFill>
            <a:srgbClr val="65D7FF"/>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sp>
        <p:nvSpPr>
          <p:cNvPr id="60" name="テキスト ボックス 59">
            <a:extLst>
              <a:ext uri="{FF2B5EF4-FFF2-40B4-BE49-F238E27FC236}">
                <a16:creationId xmlns:a16="http://schemas.microsoft.com/office/drawing/2014/main" id="{1F2CB311-CFFB-428C-9327-9FFD4FAAA6C1}"/>
              </a:ext>
            </a:extLst>
          </p:cNvPr>
          <p:cNvSpPr txBox="1"/>
          <p:nvPr/>
        </p:nvSpPr>
        <p:spPr>
          <a:xfrm>
            <a:off x="4729723" y="886667"/>
            <a:ext cx="2088000" cy="415498"/>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参加者全員が集まれる集合場所をあらかじめ決めておくこと。</a:t>
            </a:r>
            <a:endParaRPr kumimoji="1" lang="en-US" altLang="ja-JP" sz="1050" dirty="0">
              <a:latin typeface="HGPｺﾞｼｯｸM" panose="020B0600000000000000" pitchFamily="50" charset="-128"/>
              <a:ea typeface="HGPｺﾞｼｯｸM" panose="020B0600000000000000" pitchFamily="50" charset="-128"/>
            </a:endParaRPr>
          </a:p>
        </p:txBody>
      </p:sp>
      <p:sp>
        <p:nvSpPr>
          <p:cNvPr id="47" name="テキスト ボックス 46">
            <a:extLst>
              <a:ext uri="{FF2B5EF4-FFF2-40B4-BE49-F238E27FC236}">
                <a16:creationId xmlns:a16="http://schemas.microsoft.com/office/drawing/2014/main" id="{C592351A-A129-4FE9-B20F-1B5A3E209139}"/>
              </a:ext>
            </a:extLst>
          </p:cNvPr>
          <p:cNvSpPr txBox="1"/>
          <p:nvPr/>
        </p:nvSpPr>
        <p:spPr>
          <a:xfrm>
            <a:off x="6021069" y="14689"/>
            <a:ext cx="800219" cy="318924"/>
          </a:xfrm>
          <a:prstGeom prst="rect">
            <a:avLst/>
          </a:prstGeom>
          <a:solidFill>
            <a:schemeClr val="bg1"/>
          </a:solidFill>
          <a:ln>
            <a:solidFill>
              <a:schemeClr val="tx1"/>
            </a:solidFill>
          </a:ln>
        </p:spPr>
        <p:txBody>
          <a:bodyPr wrap="none" tIns="36000" bIns="36000" rtlCol="0">
            <a:spAutoFit/>
          </a:bodyP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記入例</a:t>
            </a:r>
          </a:p>
        </p:txBody>
      </p:sp>
      <p:sp>
        <p:nvSpPr>
          <p:cNvPr id="73" name="テキスト ボックス 72">
            <a:extLst>
              <a:ext uri="{FF2B5EF4-FFF2-40B4-BE49-F238E27FC236}">
                <a16:creationId xmlns:a16="http://schemas.microsoft.com/office/drawing/2014/main" id="{99C6A6F5-8CEE-4300-9A1A-283A7315B005}"/>
              </a:ext>
            </a:extLst>
          </p:cNvPr>
          <p:cNvSpPr txBox="1"/>
          <p:nvPr/>
        </p:nvSpPr>
        <p:spPr>
          <a:xfrm>
            <a:off x="8161" y="358764"/>
            <a:ext cx="4511041" cy="584775"/>
          </a:xfrm>
          <a:prstGeom prst="rect">
            <a:avLst/>
          </a:prstGeom>
          <a:noFill/>
        </p:spPr>
        <p:txBody>
          <a:bodyPr wrap="square" rtlCol="0">
            <a:spAutoFit/>
          </a:bodyPr>
          <a:lstStyle/>
          <a:p>
            <a:pPr marL="715337" indent="-715337"/>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➌ 避難確保計画を見て、避難先・避難経路・各班の役割を確認する。</a:t>
            </a:r>
          </a:p>
        </p:txBody>
      </p:sp>
      <p:sp>
        <p:nvSpPr>
          <p:cNvPr id="74" name="正方形/長方形 73">
            <a:extLst>
              <a:ext uri="{FF2B5EF4-FFF2-40B4-BE49-F238E27FC236}">
                <a16:creationId xmlns:a16="http://schemas.microsoft.com/office/drawing/2014/main" id="{78BFDF6F-7191-40BC-BB7B-D57720E92C05}"/>
              </a:ext>
            </a:extLst>
          </p:cNvPr>
          <p:cNvSpPr/>
          <p:nvPr/>
        </p:nvSpPr>
        <p:spPr>
          <a:xfrm>
            <a:off x="1044302" y="1565874"/>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75" name="Picture 8" descr="マイクを持っている女性会社員のイラスト">
            <a:extLst>
              <a:ext uri="{FF2B5EF4-FFF2-40B4-BE49-F238E27FC236}">
                <a16:creationId xmlns:a16="http://schemas.microsoft.com/office/drawing/2014/main" id="{B7B78032-0673-490B-AC22-AED797B0430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54"/>
          <a:stretch/>
        </p:blipFill>
        <p:spPr bwMode="auto">
          <a:xfrm>
            <a:off x="199648" y="1247571"/>
            <a:ext cx="637148" cy="890556"/>
          </a:xfrm>
          <a:prstGeom prst="rect">
            <a:avLst/>
          </a:prstGeom>
          <a:noFill/>
          <a:extLst>
            <a:ext uri="{909E8E84-426E-40DD-AFC4-6F175D3DCCD1}">
              <a14:hiddenFill xmlns:a14="http://schemas.microsoft.com/office/drawing/2010/main">
                <a:solidFill>
                  <a:srgbClr val="FFFFFF"/>
                </a:solidFill>
              </a14:hiddenFill>
            </a:ext>
          </a:extLst>
        </p:spPr>
      </p:pic>
      <p:sp>
        <p:nvSpPr>
          <p:cNvPr id="76" name="正方形/長方形 75">
            <a:extLst>
              <a:ext uri="{FF2B5EF4-FFF2-40B4-BE49-F238E27FC236}">
                <a16:creationId xmlns:a16="http://schemas.microsoft.com/office/drawing/2014/main" id="{E59FA2E4-7976-4FE1-BCFE-7812AFA87CC3}"/>
              </a:ext>
            </a:extLst>
          </p:cNvPr>
          <p:cNvSpPr/>
          <p:nvPr/>
        </p:nvSpPr>
        <p:spPr>
          <a:xfrm>
            <a:off x="1057357" y="1741164"/>
            <a:ext cx="3192013" cy="276999"/>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職員を集合させる。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77" name="下矢印 178">
            <a:extLst>
              <a:ext uri="{FF2B5EF4-FFF2-40B4-BE49-F238E27FC236}">
                <a16:creationId xmlns:a16="http://schemas.microsoft.com/office/drawing/2014/main" id="{5AF815A6-BD34-496F-9293-F016A0EA78F6}"/>
              </a:ext>
            </a:extLst>
          </p:cNvPr>
          <p:cNvSpPr/>
          <p:nvPr/>
        </p:nvSpPr>
        <p:spPr>
          <a:xfrm>
            <a:off x="328144" y="2267916"/>
            <a:ext cx="384001" cy="223557"/>
          </a:xfrm>
          <a:prstGeom prst="downArrow">
            <a:avLst>
              <a:gd name="adj1" fmla="val 50000"/>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78" name="Picture 2" descr="青の作業着を着た人のイラスト（男性）">
            <a:extLst>
              <a:ext uri="{FF2B5EF4-FFF2-40B4-BE49-F238E27FC236}">
                <a16:creationId xmlns:a16="http://schemas.microsoft.com/office/drawing/2014/main" id="{5BE8C6E6-EE38-4A96-86AF-B613AE67988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88"/>
          <a:stretch/>
        </p:blipFill>
        <p:spPr bwMode="auto">
          <a:xfrm>
            <a:off x="737661" y="2532709"/>
            <a:ext cx="524153" cy="806347"/>
          </a:xfrm>
          <a:prstGeom prst="rect">
            <a:avLst/>
          </a:prstGeom>
          <a:noFill/>
          <a:extLst>
            <a:ext uri="{909E8E84-426E-40DD-AFC4-6F175D3DCCD1}">
              <a14:hiddenFill xmlns:a14="http://schemas.microsoft.com/office/drawing/2010/main">
                <a:solidFill>
                  <a:srgbClr val="FFFFFF"/>
                </a:solidFill>
              </a14:hiddenFill>
            </a:ext>
          </a:extLst>
        </p:spPr>
      </p:pic>
      <p:pic>
        <p:nvPicPr>
          <p:cNvPr id="79" name="図 78">
            <a:extLst>
              <a:ext uri="{FF2B5EF4-FFF2-40B4-BE49-F238E27FC236}">
                <a16:creationId xmlns:a16="http://schemas.microsoft.com/office/drawing/2014/main" id="{5AADE449-5AED-4825-9EDC-3306AA041610}"/>
              </a:ext>
            </a:extLst>
          </p:cNvPr>
          <p:cNvPicPr>
            <a:picLocks noChangeAspect="1"/>
          </p:cNvPicPr>
          <p:nvPr/>
        </p:nvPicPr>
        <p:blipFill rotWithShape="1">
          <a:blip r:embed="rId5"/>
          <a:srcRect b="50088"/>
          <a:stretch/>
        </p:blipFill>
        <p:spPr>
          <a:xfrm>
            <a:off x="156586" y="2525361"/>
            <a:ext cx="524153" cy="806347"/>
          </a:xfrm>
          <a:prstGeom prst="rect">
            <a:avLst/>
          </a:prstGeom>
        </p:spPr>
      </p:pic>
      <p:pic>
        <p:nvPicPr>
          <p:cNvPr id="80" name="Picture 4" descr="オレンジの作業着を着た人のイラスト（女性）">
            <a:extLst>
              <a:ext uri="{FF2B5EF4-FFF2-40B4-BE49-F238E27FC236}">
                <a16:creationId xmlns:a16="http://schemas.microsoft.com/office/drawing/2014/main" id="{7763C57A-925F-4CFF-A4F3-99C844BF267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50088"/>
          <a:stretch/>
        </p:blipFill>
        <p:spPr bwMode="auto">
          <a:xfrm>
            <a:off x="1300584" y="2532709"/>
            <a:ext cx="538512" cy="806347"/>
          </a:xfrm>
          <a:prstGeom prst="rect">
            <a:avLst/>
          </a:prstGeom>
          <a:noFill/>
          <a:extLst>
            <a:ext uri="{909E8E84-426E-40DD-AFC4-6F175D3DCCD1}">
              <a14:hiddenFill xmlns:a14="http://schemas.microsoft.com/office/drawing/2010/main">
                <a:solidFill>
                  <a:srgbClr val="FFFFFF"/>
                </a:solidFill>
              </a14:hiddenFill>
            </a:ext>
          </a:extLst>
        </p:spPr>
      </p:pic>
      <p:sp>
        <p:nvSpPr>
          <p:cNvPr id="81" name="正方形/長方形 80">
            <a:extLst>
              <a:ext uri="{FF2B5EF4-FFF2-40B4-BE49-F238E27FC236}">
                <a16:creationId xmlns:a16="http://schemas.microsoft.com/office/drawing/2014/main" id="{2D83EB3B-D6AD-4F6C-BBF1-0DE9EAD9F6E4}"/>
              </a:ext>
            </a:extLst>
          </p:cNvPr>
          <p:cNvSpPr/>
          <p:nvPr/>
        </p:nvSpPr>
        <p:spPr>
          <a:xfrm>
            <a:off x="1764608" y="2365067"/>
            <a:ext cx="2599372" cy="1015663"/>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避難確保計画書を持って集合する。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避難場所の（　　　　　　　　　　　　　）　までの避難経路を確認する。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各班がこの後どんな業務を行うかを確認する。</a:t>
            </a:r>
          </a:p>
        </p:txBody>
      </p:sp>
      <p:pic>
        <p:nvPicPr>
          <p:cNvPr id="82" name="Picture 8" descr="マイクロフォンのマーク">
            <a:extLst>
              <a:ext uri="{FF2B5EF4-FFF2-40B4-BE49-F238E27FC236}">
                <a16:creationId xmlns:a16="http://schemas.microsoft.com/office/drawing/2014/main" id="{B8B8AAF0-02E2-403C-B1CE-D755740E934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0401" y="1770465"/>
            <a:ext cx="321556" cy="396984"/>
          </a:xfrm>
          <a:prstGeom prst="rect">
            <a:avLst/>
          </a:prstGeom>
          <a:noFill/>
          <a:extLst>
            <a:ext uri="{909E8E84-426E-40DD-AFC4-6F175D3DCCD1}">
              <a14:hiddenFill xmlns:a14="http://schemas.microsoft.com/office/drawing/2010/main">
                <a:solidFill>
                  <a:srgbClr val="FFFFFF"/>
                </a:solidFill>
              </a14:hiddenFill>
            </a:ext>
          </a:extLst>
        </p:spPr>
      </p:pic>
      <p:sp>
        <p:nvSpPr>
          <p:cNvPr id="83" name="テキスト ボックス 82">
            <a:extLst>
              <a:ext uri="{FF2B5EF4-FFF2-40B4-BE49-F238E27FC236}">
                <a16:creationId xmlns:a16="http://schemas.microsoft.com/office/drawing/2014/main" id="{74C9D5E0-1F1A-4B2C-AAC3-C86721282DA8}"/>
              </a:ext>
            </a:extLst>
          </p:cNvPr>
          <p:cNvSpPr txBox="1"/>
          <p:nvPr/>
        </p:nvSpPr>
        <p:spPr>
          <a:xfrm>
            <a:off x="2940745" y="2573247"/>
            <a:ext cx="954107" cy="276999"/>
          </a:xfrm>
          <a:prstGeom prst="rect">
            <a:avLst/>
          </a:prstGeom>
          <a:noFill/>
        </p:spPr>
        <p:txBody>
          <a:bodyPr wrap="none" rtlCol="0">
            <a:spAutoFit/>
          </a:bodyPr>
          <a:lstStyle/>
          <a:p>
            <a:pPr algn="ct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避難先名称</a:t>
            </a:r>
          </a:p>
        </p:txBody>
      </p:sp>
      <p:sp>
        <p:nvSpPr>
          <p:cNvPr id="84" name="正方形/長方形 83">
            <a:extLst>
              <a:ext uri="{FF2B5EF4-FFF2-40B4-BE49-F238E27FC236}">
                <a16:creationId xmlns:a16="http://schemas.microsoft.com/office/drawing/2014/main" id="{505988DE-C3A3-498B-8E2C-A8F251D1874B}"/>
              </a:ext>
            </a:extLst>
          </p:cNvPr>
          <p:cNvSpPr/>
          <p:nvPr/>
        </p:nvSpPr>
        <p:spPr>
          <a:xfrm>
            <a:off x="1833769" y="2188364"/>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85" name="正方形/長方形 84">
            <a:extLst>
              <a:ext uri="{FF2B5EF4-FFF2-40B4-BE49-F238E27FC236}">
                <a16:creationId xmlns:a16="http://schemas.microsoft.com/office/drawing/2014/main" id="{8995E837-F7F7-4BBB-BF6C-60910E3D3B8D}"/>
              </a:ext>
            </a:extLst>
          </p:cNvPr>
          <p:cNvSpPr/>
          <p:nvPr/>
        </p:nvSpPr>
        <p:spPr>
          <a:xfrm>
            <a:off x="2777789" y="2188364"/>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chemeClr val="accent2"/>
                </a:solidFill>
                <a:latin typeface="HGPｺﾞｼｯｸM" panose="020B0600000000000000" pitchFamily="50" charset="-128"/>
                <a:ea typeface="HGPｺﾞｼｯｸM" panose="020B0600000000000000" pitchFamily="50" charset="-128"/>
              </a:rPr>
              <a:t>避難誘導班</a:t>
            </a:r>
            <a:endParaRPr kumimoji="1" lang="en-US" altLang="ja-JP" sz="1200" dirty="0">
              <a:solidFill>
                <a:schemeClr val="accent2"/>
              </a:solidFill>
              <a:latin typeface="HGPｺﾞｼｯｸM" panose="020B0600000000000000" pitchFamily="50" charset="-128"/>
              <a:ea typeface="HGPｺﾞｼｯｸM" panose="020B0600000000000000" pitchFamily="50" charset="-128"/>
            </a:endParaRPr>
          </a:p>
        </p:txBody>
      </p:sp>
      <p:sp>
        <p:nvSpPr>
          <p:cNvPr id="86" name="角丸四角形吹き出し 135">
            <a:extLst>
              <a:ext uri="{FF2B5EF4-FFF2-40B4-BE49-F238E27FC236}">
                <a16:creationId xmlns:a16="http://schemas.microsoft.com/office/drawing/2014/main" id="{AD17E9DF-F517-40B1-9EDA-D0DA9B768BD6}"/>
              </a:ext>
            </a:extLst>
          </p:cNvPr>
          <p:cNvSpPr/>
          <p:nvPr/>
        </p:nvSpPr>
        <p:spPr>
          <a:xfrm>
            <a:off x="314183" y="3418094"/>
            <a:ext cx="4047893"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4" name="正方形/長方形 3">
            <a:extLst>
              <a:ext uri="{FF2B5EF4-FFF2-40B4-BE49-F238E27FC236}">
                <a16:creationId xmlns:a16="http://schemas.microsoft.com/office/drawing/2014/main" id="{B845F41F-0987-6E88-98B5-E7C81CEE6E6C}"/>
              </a:ext>
            </a:extLst>
          </p:cNvPr>
          <p:cNvSpPr/>
          <p:nvPr/>
        </p:nvSpPr>
        <p:spPr>
          <a:xfrm>
            <a:off x="898288" y="5310574"/>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5" name="Picture 8" descr="マイクを持っている女性会社員のイラスト">
            <a:extLst>
              <a:ext uri="{FF2B5EF4-FFF2-40B4-BE49-F238E27FC236}">
                <a16:creationId xmlns:a16="http://schemas.microsoft.com/office/drawing/2014/main" id="{59D6A67E-98BE-8C86-30CB-8FF75C481A7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54"/>
          <a:stretch/>
        </p:blipFill>
        <p:spPr bwMode="auto">
          <a:xfrm>
            <a:off x="216290" y="5293820"/>
            <a:ext cx="532818" cy="744731"/>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6A9D9BD8-B5BC-FAFE-364D-640D9EE2BADF}"/>
              </a:ext>
            </a:extLst>
          </p:cNvPr>
          <p:cNvSpPr/>
          <p:nvPr/>
        </p:nvSpPr>
        <p:spPr>
          <a:xfrm>
            <a:off x="732269" y="5466963"/>
            <a:ext cx="3567777"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備蓄品（食料品・衛生器具）・資器材（車いす・担架、懐中電灯等誘導時に必要なもの）の点検の開始を告げる。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7" name="下矢印 187">
            <a:extLst>
              <a:ext uri="{FF2B5EF4-FFF2-40B4-BE49-F238E27FC236}">
                <a16:creationId xmlns:a16="http://schemas.microsoft.com/office/drawing/2014/main" id="{8923751D-1618-E95E-A2D7-864E291FA6D0}"/>
              </a:ext>
            </a:extLst>
          </p:cNvPr>
          <p:cNvSpPr/>
          <p:nvPr/>
        </p:nvSpPr>
        <p:spPr>
          <a:xfrm>
            <a:off x="300857" y="6150538"/>
            <a:ext cx="309894" cy="16765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8" name="Picture 2" descr="青の作業着を着た人のイラスト（男性）">
            <a:extLst>
              <a:ext uri="{FF2B5EF4-FFF2-40B4-BE49-F238E27FC236}">
                <a16:creationId xmlns:a16="http://schemas.microsoft.com/office/drawing/2014/main" id="{B61B61DA-4B48-D7D6-1F0D-DB74948309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88"/>
          <a:stretch/>
        </p:blipFill>
        <p:spPr bwMode="auto">
          <a:xfrm>
            <a:off x="732269" y="6405027"/>
            <a:ext cx="463006" cy="712279"/>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7D6FC815-567A-6080-5F49-D703197F53B9}"/>
              </a:ext>
            </a:extLst>
          </p:cNvPr>
          <p:cNvPicPr>
            <a:picLocks noChangeAspect="1"/>
          </p:cNvPicPr>
          <p:nvPr/>
        </p:nvPicPr>
        <p:blipFill rotWithShape="1">
          <a:blip r:embed="rId5"/>
          <a:srcRect b="50088"/>
          <a:stretch/>
        </p:blipFill>
        <p:spPr>
          <a:xfrm>
            <a:off x="221527" y="6397682"/>
            <a:ext cx="463006" cy="712279"/>
          </a:xfrm>
          <a:prstGeom prst="rect">
            <a:avLst/>
          </a:prstGeom>
        </p:spPr>
      </p:pic>
      <p:pic>
        <p:nvPicPr>
          <p:cNvPr id="10" name="Picture 4" descr="オレンジの作業着を着た人のイラスト（女性）">
            <a:extLst>
              <a:ext uri="{FF2B5EF4-FFF2-40B4-BE49-F238E27FC236}">
                <a16:creationId xmlns:a16="http://schemas.microsoft.com/office/drawing/2014/main" id="{8461673D-E0C7-4677-5925-9D0E87B6AFE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50088"/>
          <a:stretch/>
        </p:blipFill>
        <p:spPr bwMode="auto">
          <a:xfrm>
            <a:off x="1231824" y="6392418"/>
            <a:ext cx="475690" cy="712280"/>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915714D3-DDAA-1D92-4D1B-4BA418A94D51}"/>
              </a:ext>
            </a:extLst>
          </p:cNvPr>
          <p:cNvSpPr/>
          <p:nvPr/>
        </p:nvSpPr>
        <p:spPr>
          <a:xfrm>
            <a:off x="1804728" y="6485915"/>
            <a:ext cx="2714473" cy="646331"/>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担当する備蓄品・資器材の保管場所に移動し、品目・数量・消費期限等といった必要事項を点検し、記録する。</a:t>
            </a:r>
          </a:p>
        </p:txBody>
      </p:sp>
      <p:sp>
        <p:nvSpPr>
          <p:cNvPr id="12" name="テキスト ボックス 11">
            <a:extLst>
              <a:ext uri="{FF2B5EF4-FFF2-40B4-BE49-F238E27FC236}">
                <a16:creationId xmlns:a16="http://schemas.microsoft.com/office/drawing/2014/main" id="{DC661FF6-1BE7-A13E-7BC6-2004657EC577}"/>
              </a:ext>
            </a:extLst>
          </p:cNvPr>
          <p:cNvSpPr txBox="1"/>
          <p:nvPr/>
        </p:nvSpPr>
        <p:spPr>
          <a:xfrm>
            <a:off x="4678289" y="4951676"/>
            <a:ext cx="2088000" cy="415498"/>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点検の記録は、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別紙「備蓄品・資器材点検一覧」</a:t>
            </a:r>
            <a:r>
              <a:rPr kumimoji="1" lang="ja-JP" altLang="en-US" sz="1050" dirty="0">
                <a:latin typeface="HGPｺﾞｼｯｸM" panose="020B0600000000000000" pitchFamily="50" charset="-128"/>
                <a:ea typeface="HGPｺﾞｼｯｸM" panose="020B0600000000000000" pitchFamily="50" charset="-128"/>
              </a:rPr>
              <a:t>を活用する。</a:t>
            </a:r>
          </a:p>
        </p:txBody>
      </p:sp>
      <p:sp>
        <p:nvSpPr>
          <p:cNvPr id="13" name="正方形/長方形 12">
            <a:extLst>
              <a:ext uri="{FF2B5EF4-FFF2-40B4-BE49-F238E27FC236}">
                <a16:creationId xmlns:a16="http://schemas.microsoft.com/office/drawing/2014/main" id="{E982E29F-308E-3623-41ED-82C435A621FD}"/>
              </a:ext>
            </a:extLst>
          </p:cNvPr>
          <p:cNvSpPr/>
          <p:nvPr/>
        </p:nvSpPr>
        <p:spPr>
          <a:xfrm>
            <a:off x="1827319" y="6287551"/>
            <a:ext cx="952729"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chemeClr val="accent2"/>
                </a:solidFill>
                <a:latin typeface="HGPｺﾞｼｯｸM" panose="020B0600000000000000" pitchFamily="50" charset="-128"/>
                <a:ea typeface="HGPｺﾞｼｯｸM" panose="020B0600000000000000" pitchFamily="50" charset="-128"/>
              </a:rPr>
              <a:t>避難誘導班</a:t>
            </a:r>
            <a:endParaRPr kumimoji="1" lang="en-US" altLang="ja-JP" sz="1200" dirty="0">
              <a:solidFill>
                <a:schemeClr val="accent2"/>
              </a:solidFill>
              <a:latin typeface="HGPｺﾞｼｯｸM" panose="020B0600000000000000" pitchFamily="50" charset="-128"/>
              <a:ea typeface="HGPｺﾞｼｯｸM" panose="020B0600000000000000" pitchFamily="50" charset="-128"/>
            </a:endParaRPr>
          </a:p>
        </p:txBody>
      </p:sp>
      <p:sp>
        <p:nvSpPr>
          <p:cNvPr id="14" name="角丸四角形吹き出し 135">
            <a:extLst>
              <a:ext uri="{FF2B5EF4-FFF2-40B4-BE49-F238E27FC236}">
                <a16:creationId xmlns:a16="http://schemas.microsoft.com/office/drawing/2014/main" id="{2828339D-0D27-F7D5-DFC6-DA1353D062CE}"/>
              </a:ext>
            </a:extLst>
          </p:cNvPr>
          <p:cNvSpPr/>
          <p:nvPr/>
        </p:nvSpPr>
        <p:spPr>
          <a:xfrm>
            <a:off x="330098" y="7222112"/>
            <a:ext cx="4047893"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15" name="テキスト ボックス 14">
            <a:extLst>
              <a:ext uri="{FF2B5EF4-FFF2-40B4-BE49-F238E27FC236}">
                <a16:creationId xmlns:a16="http://schemas.microsoft.com/office/drawing/2014/main" id="{58145E2A-C075-A8AF-2629-97254FF28813}"/>
              </a:ext>
            </a:extLst>
          </p:cNvPr>
          <p:cNvSpPr txBox="1"/>
          <p:nvPr/>
        </p:nvSpPr>
        <p:spPr>
          <a:xfrm>
            <a:off x="-3096" y="4613550"/>
            <a:ext cx="4367079"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❹ 担当の備蓄品・資器材を点検する。</a:t>
            </a:r>
          </a:p>
        </p:txBody>
      </p:sp>
      <p:sp>
        <p:nvSpPr>
          <p:cNvPr id="16" name="テキスト ボックス 15">
            <a:extLst>
              <a:ext uri="{FF2B5EF4-FFF2-40B4-BE49-F238E27FC236}">
                <a16:creationId xmlns:a16="http://schemas.microsoft.com/office/drawing/2014/main" id="{4F8CB3FB-085D-AC2E-3EE0-E834C0E8857B}"/>
              </a:ext>
            </a:extLst>
          </p:cNvPr>
          <p:cNvSpPr txBox="1"/>
          <p:nvPr/>
        </p:nvSpPr>
        <p:spPr>
          <a:xfrm>
            <a:off x="193162" y="907819"/>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15</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10</a:t>
            </a:r>
            <a:r>
              <a:rPr kumimoji="1" lang="en-US" altLang="ja-JP" sz="1400" dirty="0">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00</a:t>
            </a: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10</a:t>
            </a:r>
            <a:r>
              <a:rPr kumimoji="1" lang="en-US" altLang="ja-JP" sz="1400" dirty="0">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15</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a:extLst>
              <a:ext uri="{FF2B5EF4-FFF2-40B4-BE49-F238E27FC236}">
                <a16:creationId xmlns:a16="http://schemas.microsoft.com/office/drawing/2014/main" id="{11172EBD-D062-A46B-AE40-EE387D644FAE}"/>
              </a:ext>
            </a:extLst>
          </p:cNvPr>
          <p:cNvSpPr txBox="1"/>
          <p:nvPr/>
        </p:nvSpPr>
        <p:spPr>
          <a:xfrm>
            <a:off x="187909" y="4962063"/>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３０</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10</a:t>
            </a:r>
            <a:r>
              <a:rPr kumimoji="1" lang="en-US" altLang="ja-JP" sz="1400" dirty="0">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１５</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10</a:t>
            </a:r>
            <a:r>
              <a:rPr kumimoji="1" lang="en-US" altLang="ja-JP" sz="1400" dirty="0">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４５</a:t>
            </a:r>
          </a:p>
        </p:txBody>
      </p:sp>
    </p:spTree>
    <p:extLst>
      <p:ext uri="{BB962C8B-B14F-4D97-AF65-F5344CB8AC3E}">
        <p14:creationId xmlns:p14="http://schemas.microsoft.com/office/powerpoint/2010/main" val="3837444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矢印: 下 28">
            <a:extLst>
              <a:ext uri="{FF2B5EF4-FFF2-40B4-BE49-F238E27FC236}">
                <a16:creationId xmlns:a16="http://schemas.microsoft.com/office/drawing/2014/main" id="{889A050A-189E-48F7-9229-FFD467D8A4CE}"/>
              </a:ext>
            </a:extLst>
          </p:cNvPr>
          <p:cNvSpPr/>
          <p:nvPr/>
        </p:nvSpPr>
        <p:spPr>
          <a:xfrm>
            <a:off x="24427" y="184646"/>
            <a:ext cx="216470" cy="7992000"/>
          </a:xfrm>
          <a:prstGeom prst="downArrow">
            <a:avLst/>
          </a:prstGeom>
          <a:solidFill>
            <a:srgbClr val="65D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6" name="直線コネクタ 35">
            <a:extLst>
              <a:ext uri="{FF2B5EF4-FFF2-40B4-BE49-F238E27FC236}">
                <a16:creationId xmlns:a16="http://schemas.microsoft.com/office/drawing/2014/main" id="{AD043354-148E-41C5-8281-3882124A045D}"/>
              </a:ext>
            </a:extLst>
          </p:cNvPr>
          <p:cNvCxnSpPr>
            <a:cxnSpLocks/>
          </p:cNvCxnSpPr>
          <p:nvPr/>
        </p:nvCxnSpPr>
        <p:spPr>
          <a:xfrm>
            <a:off x="4706584" y="446067"/>
            <a:ext cx="0" cy="8424000"/>
          </a:xfrm>
          <a:prstGeom prst="line">
            <a:avLst/>
          </a:prstGeom>
          <a:ln w="28575">
            <a:solidFill>
              <a:srgbClr val="65D7FF"/>
            </a:solidFill>
            <a:prstDash val="sysDot"/>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523A869C-70AB-400C-9464-3C38768A8F51}"/>
              </a:ext>
            </a:extLst>
          </p:cNvPr>
          <p:cNvSpPr txBox="1"/>
          <p:nvPr/>
        </p:nvSpPr>
        <p:spPr>
          <a:xfrm>
            <a:off x="4697059" y="446067"/>
            <a:ext cx="2160000" cy="252000"/>
          </a:xfrm>
          <a:prstGeom prst="rect">
            <a:avLst/>
          </a:prstGeom>
          <a:solidFill>
            <a:srgbClr val="65D7FF"/>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sp>
        <p:nvSpPr>
          <p:cNvPr id="66" name="テキスト ボックス 65">
            <a:extLst>
              <a:ext uri="{FF2B5EF4-FFF2-40B4-BE49-F238E27FC236}">
                <a16:creationId xmlns:a16="http://schemas.microsoft.com/office/drawing/2014/main" id="{1AEEBDEF-36BB-4650-A7BB-6A84B9297ECE}"/>
              </a:ext>
            </a:extLst>
          </p:cNvPr>
          <p:cNvSpPr txBox="1"/>
          <p:nvPr/>
        </p:nvSpPr>
        <p:spPr>
          <a:xfrm>
            <a:off x="0" y="-18811"/>
            <a:ext cx="6858000" cy="289441"/>
          </a:xfrm>
          <a:prstGeom prst="round2DiagRect">
            <a:avLst/>
          </a:prstGeom>
          <a:solidFill>
            <a:srgbClr val="65D7FF"/>
          </a:solidFill>
        </p:spPr>
        <p:txBody>
          <a:bodyPr wrap="square" rtlCol="0">
            <a:spAutoFit/>
          </a:bodyPr>
          <a:lstStyle/>
          <a:p>
            <a:r>
              <a:rPr kumimoji="1" lang="en-US" altLang="ja-JP" sz="1100" dirty="0">
                <a:latin typeface="HGPｺﾞｼｯｸE" panose="020B0900000000000000" pitchFamily="50" charset="-128"/>
                <a:ea typeface="HGPｺﾞｼｯｸE" panose="020B0900000000000000" pitchFamily="50" charset="-128"/>
              </a:rPr>
              <a:t>【1】</a:t>
            </a:r>
            <a:r>
              <a:rPr kumimoji="1" lang="zh-TW" altLang="en-US" sz="1100" dirty="0">
                <a:latin typeface="HGPｺﾞｼｯｸE" panose="020B0900000000000000" pitchFamily="50" charset="-128"/>
                <a:ea typeface="HGPｺﾞｼｯｸE" panose="020B0900000000000000" pitchFamily="50" charset="-128"/>
              </a:rPr>
              <a:t>避難準備訓練</a:t>
            </a:r>
            <a:r>
              <a:rPr kumimoji="1" lang="ja-JP" altLang="en-US" sz="1100" dirty="0">
                <a:latin typeface="HGPｺﾞｼｯｸE" panose="020B0900000000000000" pitchFamily="50" charset="-128"/>
                <a:ea typeface="HGPｺﾞｼｯｸE" panose="020B0900000000000000" pitchFamily="50" charset="-128"/>
              </a:rPr>
              <a:t>のシナリオ</a:t>
            </a:r>
            <a:endParaRPr kumimoji="1" lang="en-US" altLang="ja-JP" sz="1100" dirty="0">
              <a:latin typeface="HGPｺﾞｼｯｸE" panose="020B0900000000000000" pitchFamily="50" charset="-128"/>
              <a:ea typeface="HGPｺﾞｼｯｸE" panose="020B0900000000000000" pitchFamily="50" charset="-128"/>
            </a:endParaRPr>
          </a:p>
        </p:txBody>
      </p:sp>
      <p:sp>
        <p:nvSpPr>
          <p:cNvPr id="41" name="テキスト ボックス 40">
            <a:extLst>
              <a:ext uri="{FF2B5EF4-FFF2-40B4-BE49-F238E27FC236}">
                <a16:creationId xmlns:a16="http://schemas.microsoft.com/office/drawing/2014/main" id="{54925066-3590-4311-8195-5F8C676797D1}"/>
              </a:ext>
            </a:extLst>
          </p:cNvPr>
          <p:cNvSpPr txBox="1"/>
          <p:nvPr/>
        </p:nvSpPr>
        <p:spPr>
          <a:xfrm>
            <a:off x="6021069" y="14689"/>
            <a:ext cx="800219" cy="318924"/>
          </a:xfrm>
          <a:prstGeom prst="rect">
            <a:avLst/>
          </a:prstGeom>
          <a:solidFill>
            <a:schemeClr val="bg1"/>
          </a:solidFill>
          <a:ln>
            <a:solidFill>
              <a:schemeClr val="tx1"/>
            </a:solidFill>
          </a:ln>
        </p:spPr>
        <p:txBody>
          <a:bodyPr wrap="none" tIns="36000" bIns="36000" rtlCol="0">
            <a:spAutoFit/>
          </a:bodyP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記入例</a:t>
            </a:r>
          </a:p>
        </p:txBody>
      </p:sp>
      <p:sp>
        <p:nvSpPr>
          <p:cNvPr id="39" name="テキスト ボックス 38">
            <a:extLst>
              <a:ext uri="{FF2B5EF4-FFF2-40B4-BE49-F238E27FC236}">
                <a16:creationId xmlns:a16="http://schemas.microsoft.com/office/drawing/2014/main" id="{E40C017C-CBB5-4E51-A87A-5D576F794BD4}"/>
              </a:ext>
            </a:extLst>
          </p:cNvPr>
          <p:cNvSpPr txBox="1"/>
          <p:nvPr/>
        </p:nvSpPr>
        <p:spPr>
          <a:xfrm>
            <a:off x="4724528" y="745032"/>
            <a:ext cx="2088000" cy="1869743"/>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避難後に使用する備蓄品は、施設内の避難場所は、施設内の避難場所に、立ち退き避難（水平避難）は、外部に持ち運びやすい場所に移動させる。</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使用を想定する場所とは、避難時に使用する資器材を、すぐに使用する場所である。</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場所があれば、備蓄品等は屋内安全確保で避難する階層で備蓄することが望ましい。</a:t>
            </a:r>
          </a:p>
        </p:txBody>
      </p:sp>
      <p:sp>
        <p:nvSpPr>
          <p:cNvPr id="62" name="テキスト ボックス 61">
            <a:extLst>
              <a:ext uri="{FF2B5EF4-FFF2-40B4-BE49-F238E27FC236}">
                <a16:creationId xmlns:a16="http://schemas.microsoft.com/office/drawing/2014/main" id="{F065BD57-2D0B-47B0-87F7-051B074E04C7}"/>
              </a:ext>
            </a:extLst>
          </p:cNvPr>
          <p:cNvSpPr txBox="1"/>
          <p:nvPr/>
        </p:nvSpPr>
        <p:spPr>
          <a:xfrm>
            <a:off x="21480" y="276109"/>
            <a:ext cx="4367079"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➎ 担当の備蓄品・資器材の移動する。</a:t>
            </a:r>
          </a:p>
        </p:txBody>
      </p:sp>
      <p:pic>
        <p:nvPicPr>
          <p:cNvPr id="31" name="Picture 8" descr="マイクを持っている女性会社員のイラスト">
            <a:extLst>
              <a:ext uri="{FF2B5EF4-FFF2-40B4-BE49-F238E27FC236}">
                <a16:creationId xmlns:a16="http://schemas.microsoft.com/office/drawing/2014/main" id="{20F3F31B-DE2E-433A-8CA9-1BE6338BD98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54"/>
          <a:stretch/>
        </p:blipFill>
        <p:spPr bwMode="auto">
          <a:xfrm>
            <a:off x="216290" y="959059"/>
            <a:ext cx="532818" cy="744731"/>
          </a:xfrm>
          <a:prstGeom prst="rect">
            <a:avLst/>
          </a:prstGeom>
          <a:noFill/>
          <a:extLst>
            <a:ext uri="{909E8E84-426E-40DD-AFC4-6F175D3DCCD1}">
              <a14:hiddenFill xmlns:a14="http://schemas.microsoft.com/office/drawing/2010/main">
                <a:solidFill>
                  <a:srgbClr val="FFFFFF"/>
                </a:solidFill>
              </a14:hiddenFill>
            </a:ext>
          </a:extLst>
        </p:spPr>
      </p:pic>
      <p:sp>
        <p:nvSpPr>
          <p:cNvPr id="32" name="下矢印 187">
            <a:extLst>
              <a:ext uri="{FF2B5EF4-FFF2-40B4-BE49-F238E27FC236}">
                <a16:creationId xmlns:a16="http://schemas.microsoft.com/office/drawing/2014/main" id="{C075456F-3865-40F3-831D-60FB01FBBB51}"/>
              </a:ext>
            </a:extLst>
          </p:cNvPr>
          <p:cNvSpPr/>
          <p:nvPr/>
        </p:nvSpPr>
        <p:spPr>
          <a:xfrm>
            <a:off x="330837" y="1805212"/>
            <a:ext cx="309894" cy="16765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33" name="Picture 2" descr="青の作業着を着た人のイラスト（男性）">
            <a:extLst>
              <a:ext uri="{FF2B5EF4-FFF2-40B4-BE49-F238E27FC236}">
                <a16:creationId xmlns:a16="http://schemas.microsoft.com/office/drawing/2014/main" id="{9B35B777-F6F5-467D-A4AE-7467EE580F2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88"/>
          <a:stretch/>
        </p:blipFill>
        <p:spPr bwMode="auto">
          <a:xfrm>
            <a:off x="715311" y="2068444"/>
            <a:ext cx="463006" cy="712279"/>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a:extLst>
              <a:ext uri="{FF2B5EF4-FFF2-40B4-BE49-F238E27FC236}">
                <a16:creationId xmlns:a16="http://schemas.microsoft.com/office/drawing/2014/main" id="{E8A636DA-ACE8-486E-B850-6F9B60E30479}"/>
              </a:ext>
            </a:extLst>
          </p:cNvPr>
          <p:cNvPicPr>
            <a:picLocks noChangeAspect="1"/>
          </p:cNvPicPr>
          <p:nvPr/>
        </p:nvPicPr>
        <p:blipFill rotWithShape="1">
          <a:blip r:embed="rId4"/>
          <a:srcRect b="50088"/>
          <a:stretch/>
        </p:blipFill>
        <p:spPr>
          <a:xfrm>
            <a:off x="202030" y="2047728"/>
            <a:ext cx="463006" cy="712279"/>
          </a:xfrm>
          <a:prstGeom prst="rect">
            <a:avLst/>
          </a:prstGeom>
        </p:spPr>
      </p:pic>
      <p:pic>
        <p:nvPicPr>
          <p:cNvPr id="35" name="Picture 4" descr="オレンジの作業着を着た人のイラスト（女性）">
            <a:extLst>
              <a:ext uri="{FF2B5EF4-FFF2-40B4-BE49-F238E27FC236}">
                <a16:creationId xmlns:a16="http://schemas.microsoft.com/office/drawing/2014/main" id="{0094A45D-6E5C-4DCE-BB62-EEFB38643C2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88"/>
          <a:stretch/>
        </p:blipFill>
        <p:spPr bwMode="auto">
          <a:xfrm>
            <a:off x="1215902" y="2068443"/>
            <a:ext cx="475690" cy="712280"/>
          </a:xfrm>
          <a:prstGeom prst="rect">
            <a:avLst/>
          </a:prstGeom>
          <a:noFill/>
          <a:extLst>
            <a:ext uri="{909E8E84-426E-40DD-AFC4-6F175D3DCCD1}">
              <a14:hiddenFill xmlns:a14="http://schemas.microsoft.com/office/drawing/2010/main">
                <a:solidFill>
                  <a:srgbClr val="FFFFFF"/>
                </a:solidFill>
              </a14:hiddenFill>
            </a:ext>
          </a:extLst>
        </p:spPr>
      </p:pic>
      <p:sp>
        <p:nvSpPr>
          <p:cNvPr id="40" name="正方形/長方形 39">
            <a:extLst>
              <a:ext uri="{FF2B5EF4-FFF2-40B4-BE49-F238E27FC236}">
                <a16:creationId xmlns:a16="http://schemas.microsoft.com/office/drawing/2014/main" id="{E073F7A0-EF76-4B46-8868-BEA0BDF6FDD4}"/>
              </a:ext>
            </a:extLst>
          </p:cNvPr>
          <p:cNvSpPr/>
          <p:nvPr/>
        </p:nvSpPr>
        <p:spPr>
          <a:xfrm>
            <a:off x="898287" y="1009845"/>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42" name="正方形/長方形 41">
            <a:extLst>
              <a:ext uri="{FF2B5EF4-FFF2-40B4-BE49-F238E27FC236}">
                <a16:creationId xmlns:a16="http://schemas.microsoft.com/office/drawing/2014/main" id="{CAEF82CA-78DA-4418-B8B1-DC295B6AF995}"/>
              </a:ext>
            </a:extLst>
          </p:cNvPr>
          <p:cNvSpPr/>
          <p:nvPr/>
        </p:nvSpPr>
        <p:spPr>
          <a:xfrm>
            <a:off x="767875" y="1176364"/>
            <a:ext cx="3554151"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備蓄品（食料品・衛生器具）・資器材（車いす・担架、懐中電灯等誘導時に必要なもの）の移動の開始を告げる。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43" name="正方形/長方形 42">
            <a:extLst>
              <a:ext uri="{FF2B5EF4-FFF2-40B4-BE49-F238E27FC236}">
                <a16:creationId xmlns:a16="http://schemas.microsoft.com/office/drawing/2014/main" id="{016A1B05-D5C6-472F-B081-92CCD16EC773}"/>
              </a:ext>
            </a:extLst>
          </p:cNvPr>
          <p:cNvSpPr/>
          <p:nvPr/>
        </p:nvSpPr>
        <p:spPr>
          <a:xfrm>
            <a:off x="1804079" y="2200060"/>
            <a:ext cx="2668139" cy="646331"/>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担当する備蓄品・資器材の保管場所から、それぞれに使用を想定する場所に移動する。</a:t>
            </a:r>
          </a:p>
        </p:txBody>
      </p:sp>
      <p:sp>
        <p:nvSpPr>
          <p:cNvPr id="44" name="正方形/長方形 43">
            <a:extLst>
              <a:ext uri="{FF2B5EF4-FFF2-40B4-BE49-F238E27FC236}">
                <a16:creationId xmlns:a16="http://schemas.microsoft.com/office/drawing/2014/main" id="{E0A9C290-1FDB-4A90-9E8D-BC66D2A426DA}"/>
              </a:ext>
            </a:extLst>
          </p:cNvPr>
          <p:cNvSpPr/>
          <p:nvPr/>
        </p:nvSpPr>
        <p:spPr>
          <a:xfrm>
            <a:off x="1766628" y="2001432"/>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chemeClr val="accent2"/>
                </a:solidFill>
                <a:latin typeface="HGPｺﾞｼｯｸM" panose="020B0600000000000000" pitchFamily="50" charset="-128"/>
                <a:ea typeface="HGPｺﾞｼｯｸM" panose="020B0600000000000000" pitchFamily="50" charset="-128"/>
              </a:rPr>
              <a:t>避難誘導班</a:t>
            </a:r>
            <a:endParaRPr kumimoji="1" lang="en-US" altLang="ja-JP" sz="1200" dirty="0">
              <a:solidFill>
                <a:schemeClr val="accent2"/>
              </a:solidFill>
              <a:latin typeface="HGPｺﾞｼｯｸM" panose="020B0600000000000000" pitchFamily="50" charset="-128"/>
              <a:ea typeface="HGPｺﾞｼｯｸM" panose="020B0600000000000000" pitchFamily="50" charset="-128"/>
            </a:endParaRPr>
          </a:p>
        </p:txBody>
      </p:sp>
      <p:sp>
        <p:nvSpPr>
          <p:cNvPr id="45" name="角丸四角形吹き出し 135">
            <a:extLst>
              <a:ext uri="{FF2B5EF4-FFF2-40B4-BE49-F238E27FC236}">
                <a16:creationId xmlns:a16="http://schemas.microsoft.com/office/drawing/2014/main" id="{A8B25702-F411-4FC4-ADDA-6E7072D53E08}"/>
              </a:ext>
            </a:extLst>
          </p:cNvPr>
          <p:cNvSpPr/>
          <p:nvPr/>
        </p:nvSpPr>
        <p:spPr>
          <a:xfrm>
            <a:off x="321912" y="2845469"/>
            <a:ext cx="4047893"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46" name="テキスト ボックス 45">
            <a:extLst>
              <a:ext uri="{FF2B5EF4-FFF2-40B4-BE49-F238E27FC236}">
                <a16:creationId xmlns:a16="http://schemas.microsoft.com/office/drawing/2014/main" id="{285D01D7-8C58-48C2-AA15-610273EE9E20}"/>
              </a:ext>
            </a:extLst>
          </p:cNvPr>
          <p:cNvSpPr txBox="1"/>
          <p:nvPr/>
        </p:nvSpPr>
        <p:spPr>
          <a:xfrm>
            <a:off x="21478" y="4020460"/>
            <a:ext cx="4367079"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➏ 移動車両を手配する。</a:t>
            </a:r>
          </a:p>
        </p:txBody>
      </p:sp>
      <p:pic>
        <p:nvPicPr>
          <p:cNvPr id="47" name="Picture 8" descr="マイクを持っている女性会社員のイラスト">
            <a:extLst>
              <a:ext uri="{FF2B5EF4-FFF2-40B4-BE49-F238E27FC236}">
                <a16:creationId xmlns:a16="http://schemas.microsoft.com/office/drawing/2014/main" id="{86CBE0E7-942D-4445-9E2C-21A1E20E215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54"/>
          <a:stretch/>
        </p:blipFill>
        <p:spPr bwMode="auto">
          <a:xfrm>
            <a:off x="216290" y="4892461"/>
            <a:ext cx="532818" cy="74473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青の作業着を着た人のイラスト（男性）">
            <a:extLst>
              <a:ext uri="{FF2B5EF4-FFF2-40B4-BE49-F238E27FC236}">
                <a16:creationId xmlns:a16="http://schemas.microsoft.com/office/drawing/2014/main" id="{F56936C5-EA8A-425C-8B04-A5A3B38E250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88"/>
          <a:stretch/>
        </p:blipFill>
        <p:spPr bwMode="auto">
          <a:xfrm>
            <a:off x="806292" y="5974578"/>
            <a:ext cx="463006" cy="712279"/>
          </a:xfrm>
          <a:prstGeom prst="rect">
            <a:avLst/>
          </a:prstGeom>
          <a:noFill/>
          <a:extLst>
            <a:ext uri="{909E8E84-426E-40DD-AFC4-6F175D3DCCD1}">
              <a14:hiddenFill xmlns:a14="http://schemas.microsoft.com/office/drawing/2010/main">
                <a:solidFill>
                  <a:srgbClr val="FFFFFF"/>
                </a:solidFill>
              </a14:hiddenFill>
            </a:ext>
          </a:extLst>
        </p:spPr>
      </p:pic>
      <p:pic>
        <p:nvPicPr>
          <p:cNvPr id="49" name="図 48">
            <a:extLst>
              <a:ext uri="{FF2B5EF4-FFF2-40B4-BE49-F238E27FC236}">
                <a16:creationId xmlns:a16="http://schemas.microsoft.com/office/drawing/2014/main" id="{C21F03EA-1AD4-4D94-A981-A2DAF429F366}"/>
              </a:ext>
            </a:extLst>
          </p:cNvPr>
          <p:cNvPicPr>
            <a:picLocks noChangeAspect="1"/>
          </p:cNvPicPr>
          <p:nvPr/>
        </p:nvPicPr>
        <p:blipFill rotWithShape="1">
          <a:blip r:embed="rId4"/>
          <a:srcRect b="50088"/>
          <a:stretch/>
        </p:blipFill>
        <p:spPr>
          <a:xfrm>
            <a:off x="293791" y="5980588"/>
            <a:ext cx="463006" cy="712279"/>
          </a:xfrm>
          <a:prstGeom prst="rect">
            <a:avLst/>
          </a:prstGeom>
        </p:spPr>
      </p:pic>
      <p:pic>
        <p:nvPicPr>
          <p:cNvPr id="50" name="Picture 4" descr="オレンジの作業着を着た人のイラスト（女性）">
            <a:extLst>
              <a:ext uri="{FF2B5EF4-FFF2-40B4-BE49-F238E27FC236}">
                <a16:creationId xmlns:a16="http://schemas.microsoft.com/office/drawing/2014/main" id="{D69722B3-8052-450B-9381-5F271B0844A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88"/>
          <a:stretch/>
        </p:blipFill>
        <p:spPr bwMode="auto">
          <a:xfrm>
            <a:off x="1316715" y="5975751"/>
            <a:ext cx="475690" cy="712280"/>
          </a:xfrm>
          <a:prstGeom prst="rect">
            <a:avLst/>
          </a:prstGeom>
          <a:noFill/>
          <a:extLst>
            <a:ext uri="{909E8E84-426E-40DD-AFC4-6F175D3DCCD1}">
              <a14:hiddenFill xmlns:a14="http://schemas.microsoft.com/office/drawing/2010/main">
                <a:solidFill>
                  <a:srgbClr val="FFFFFF"/>
                </a:solidFill>
              </a14:hiddenFill>
            </a:ext>
          </a:extLst>
        </p:spPr>
      </p:pic>
      <p:sp>
        <p:nvSpPr>
          <p:cNvPr id="51" name="角丸四角形吹き出し 135">
            <a:extLst>
              <a:ext uri="{FF2B5EF4-FFF2-40B4-BE49-F238E27FC236}">
                <a16:creationId xmlns:a16="http://schemas.microsoft.com/office/drawing/2014/main" id="{2B6B84C8-9561-4F30-BE2B-F23879B5DCB5}"/>
              </a:ext>
            </a:extLst>
          </p:cNvPr>
          <p:cNvSpPr/>
          <p:nvPr/>
        </p:nvSpPr>
        <p:spPr>
          <a:xfrm>
            <a:off x="309719" y="6726544"/>
            <a:ext cx="4047893"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80" name="テキスト ボックス 79">
            <a:extLst>
              <a:ext uri="{FF2B5EF4-FFF2-40B4-BE49-F238E27FC236}">
                <a16:creationId xmlns:a16="http://schemas.microsoft.com/office/drawing/2014/main" id="{EA25ABA2-FEF5-4DA4-80B1-60F6B0D80AA8}"/>
              </a:ext>
            </a:extLst>
          </p:cNvPr>
          <p:cNvSpPr txBox="1"/>
          <p:nvPr/>
        </p:nvSpPr>
        <p:spPr>
          <a:xfrm>
            <a:off x="1775068" y="8164257"/>
            <a:ext cx="1836000" cy="252000"/>
          </a:xfrm>
          <a:prstGeom prst="round2DiagRect">
            <a:avLst/>
          </a:prstGeom>
          <a:solidFill>
            <a:schemeClr val="accent6">
              <a:lumMod val="40000"/>
              <a:lumOff val="60000"/>
            </a:schemeClr>
          </a:solidFill>
        </p:spPr>
        <p:txBody>
          <a:bodyPr wrap="square" lIns="0" tIns="0" rIns="0" bIns="0" rtlCol="0">
            <a:noAutofit/>
          </a:bodyPr>
          <a:lstStyle/>
          <a:p>
            <a:r>
              <a:rPr kumimoji="1" lang="en-US" altLang="ja-JP" sz="1400" dirty="0">
                <a:latin typeface="HGPｺﾞｼｯｸE" panose="020B0900000000000000" pitchFamily="50" charset="-128"/>
                <a:ea typeface="HGPｺﾞｼｯｸE" panose="020B0900000000000000" pitchFamily="50" charset="-128"/>
              </a:rPr>
              <a:t>【2】</a:t>
            </a:r>
            <a:r>
              <a:rPr kumimoji="1" lang="ja-JP" altLang="en-US" sz="1400" dirty="0">
                <a:latin typeface="HGPｺﾞｼｯｸE" panose="020B0900000000000000" pitchFamily="50" charset="-128"/>
                <a:ea typeface="HGPｺﾞｼｯｸE" panose="020B0900000000000000" pitchFamily="50" charset="-128"/>
              </a:rPr>
              <a:t>情報収集・伝達訓練</a:t>
            </a:r>
          </a:p>
        </p:txBody>
      </p:sp>
      <p:sp>
        <p:nvSpPr>
          <p:cNvPr id="82" name="テキスト ボックス 81">
            <a:extLst>
              <a:ext uri="{FF2B5EF4-FFF2-40B4-BE49-F238E27FC236}">
                <a16:creationId xmlns:a16="http://schemas.microsoft.com/office/drawing/2014/main" id="{E673FD1A-F77A-44E5-8E7D-F8D04C336709}"/>
              </a:ext>
            </a:extLst>
          </p:cNvPr>
          <p:cNvSpPr txBox="1"/>
          <p:nvPr/>
        </p:nvSpPr>
        <p:spPr>
          <a:xfrm>
            <a:off x="3477413" y="8136369"/>
            <a:ext cx="496546" cy="307777"/>
          </a:xfrm>
          <a:prstGeom prst="rect">
            <a:avLst/>
          </a:prstGeom>
          <a:noFill/>
        </p:spPr>
        <p:txBody>
          <a:bodyPr wrap="square" rtlCol="0">
            <a:spAutoFit/>
          </a:bodyPr>
          <a:lstStyle/>
          <a:p>
            <a:pPr algn="ctr"/>
            <a:r>
              <a:rPr kumimoji="1" lang="ja-JP" altLang="en-US" sz="1400" dirty="0">
                <a:latin typeface="HGPｺﾞｼｯｸE" panose="020B0900000000000000" pitchFamily="50" charset="-128"/>
                <a:ea typeface="HGPｺﾞｼｯｸE" panose="020B0900000000000000" pitchFamily="50" charset="-128"/>
              </a:rPr>
              <a:t>へ</a:t>
            </a:r>
            <a:endParaRPr kumimoji="1" lang="en-US" altLang="ja-JP" sz="1400" dirty="0">
              <a:latin typeface="HGPｺﾞｼｯｸE" panose="020B0900000000000000" pitchFamily="50" charset="-128"/>
              <a:ea typeface="HGPｺﾞｼｯｸE" panose="020B0900000000000000" pitchFamily="50" charset="-128"/>
            </a:endParaRPr>
          </a:p>
        </p:txBody>
      </p:sp>
      <p:sp>
        <p:nvSpPr>
          <p:cNvPr id="83" name="テキスト ボックス 82">
            <a:extLst>
              <a:ext uri="{FF2B5EF4-FFF2-40B4-BE49-F238E27FC236}">
                <a16:creationId xmlns:a16="http://schemas.microsoft.com/office/drawing/2014/main" id="{F4DF8E28-05F6-4B19-BEDD-5F2D574CAB9D}"/>
              </a:ext>
            </a:extLst>
          </p:cNvPr>
          <p:cNvSpPr txBox="1"/>
          <p:nvPr/>
        </p:nvSpPr>
        <p:spPr>
          <a:xfrm>
            <a:off x="321113" y="8136143"/>
            <a:ext cx="1752492" cy="307777"/>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＞＞＞つづいて、</a:t>
            </a:r>
          </a:p>
        </p:txBody>
      </p:sp>
      <p:grpSp>
        <p:nvGrpSpPr>
          <p:cNvPr id="84" name="グループ化 83">
            <a:extLst>
              <a:ext uri="{FF2B5EF4-FFF2-40B4-BE49-F238E27FC236}">
                <a16:creationId xmlns:a16="http://schemas.microsoft.com/office/drawing/2014/main" id="{4EB8C2C4-46E0-46E9-95EB-E08D323B6062}"/>
              </a:ext>
            </a:extLst>
          </p:cNvPr>
          <p:cNvGrpSpPr/>
          <p:nvPr/>
        </p:nvGrpSpPr>
        <p:grpSpPr>
          <a:xfrm>
            <a:off x="314832" y="8393573"/>
            <a:ext cx="4133694" cy="307777"/>
            <a:chOff x="2565421" y="3064646"/>
            <a:chExt cx="4133694" cy="307777"/>
          </a:xfrm>
        </p:grpSpPr>
        <p:sp>
          <p:nvSpPr>
            <p:cNvPr id="85" name="テキスト ボックス 84">
              <a:extLst>
                <a:ext uri="{FF2B5EF4-FFF2-40B4-BE49-F238E27FC236}">
                  <a16:creationId xmlns:a16="http://schemas.microsoft.com/office/drawing/2014/main" id="{282BFD6A-8470-4AB5-AB65-2674A18ACA58}"/>
                </a:ext>
              </a:extLst>
            </p:cNvPr>
            <p:cNvSpPr txBox="1"/>
            <p:nvPr/>
          </p:nvSpPr>
          <p:spPr>
            <a:xfrm>
              <a:off x="2565421" y="3064646"/>
              <a:ext cx="4133694" cy="307777"/>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＞＞＞訓練終了の場合、　　　　　　　　　　　　　　 へ</a:t>
              </a:r>
              <a:endParaRPr kumimoji="1" lang="en-US" altLang="ja-JP" sz="1400" dirty="0">
                <a:latin typeface="HGPｺﾞｼｯｸE" panose="020B0900000000000000" pitchFamily="50" charset="-128"/>
                <a:ea typeface="HGPｺﾞｼｯｸE" panose="020B0900000000000000" pitchFamily="50" charset="-128"/>
              </a:endParaRPr>
            </a:p>
          </p:txBody>
        </p:sp>
        <p:sp>
          <p:nvSpPr>
            <p:cNvPr id="86" name="テキスト ボックス 85">
              <a:extLst>
                <a:ext uri="{FF2B5EF4-FFF2-40B4-BE49-F238E27FC236}">
                  <a16:creationId xmlns:a16="http://schemas.microsoft.com/office/drawing/2014/main" id="{924E17DD-36E7-49F9-BDA3-63C442A1C2B8}"/>
                </a:ext>
              </a:extLst>
            </p:cNvPr>
            <p:cNvSpPr txBox="1"/>
            <p:nvPr/>
          </p:nvSpPr>
          <p:spPr>
            <a:xfrm>
              <a:off x="4551618" y="3100316"/>
              <a:ext cx="1656000" cy="252000"/>
            </a:xfrm>
            <a:prstGeom prst="round2DiagRect">
              <a:avLst/>
            </a:prstGeom>
            <a:solidFill>
              <a:schemeClr val="bg1">
                <a:lumMod val="85000"/>
              </a:schemeClr>
            </a:solidFill>
          </p:spPr>
          <p:txBody>
            <a:bodyPr wrap="square" lIns="0" tIns="0" rIns="0" bIns="0" rtlCol="0">
              <a:noAutofit/>
            </a:bodyPr>
            <a:lstStyle/>
            <a:p>
              <a:r>
                <a:rPr kumimoji="1" lang="en-US" altLang="ja-JP" sz="1400" dirty="0">
                  <a:latin typeface="HGPｺﾞｼｯｸE" panose="020B0900000000000000" pitchFamily="50" charset="-128"/>
                  <a:ea typeface="HGPｺﾞｼｯｸE" panose="020B0900000000000000" pitchFamily="50" charset="-128"/>
                </a:rPr>
                <a:t>【5】</a:t>
              </a:r>
              <a:r>
                <a:rPr kumimoji="1" lang="ja-JP" altLang="en-US" sz="1400" dirty="0">
                  <a:latin typeface="HGPｺﾞｼｯｸE" panose="020B0900000000000000" pitchFamily="50" charset="-128"/>
                  <a:ea typeface="HGPｺﾞｼｯｸE" panose="020B0900000000000000" pitchFamily="50" charset="-128"/>
                </a:rPr>
                <a:t>訓練後の振り返り</a:t>
              </a:r>
            </a:p>
          </p:txBody>
        </p:sp>
      </p:grpSp>
      <p:sp>
        <p:nvSpPr>
          <p:cNvPr id="87" name="正方形/長方形 86">
            <a:extLst>
              <a:ext uri="{FF2B5EF4-FFF2-40B4-BE49-F238E27FC236}">
                <a16:creationId xmlns:a16="http://schemas.microsoft.com/office/drawing/2014/main" id="{4B2143B8-7D5C-4571-92BF-E7AFFEE359F2}"/>
              </a:ext>
            </a:extLst>
          </p:cNvPr>
          <p:cNvSpPr/>
          <p:nvPr/>
        </p:nvSpPr>
        <p:spPr>
          <a:xfrm>
            <a:off x="898287" y="4837051"/>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88" name="正方形/長方形 87">
            <a:extLst>
              <a:ext uri="{FF2B5EF4-FFF2-40B4-BE49-F238E27FC236}">
                <a16:creationId xmlns:a16="http://schemas.microsoft.com/office/drawing/2014/main" id="{3A4D29B8-CD0B-4CEE-B5FC-BB4E140793BA}"/>
              </a:ext>
            </a:extLst>
          </p:cNvPr>
          <p:cNvSpPr/>
          <p:nvPr/>
        </p:nvSpPr>
        <p:spPr>
          <a:xfrm>
            <a:off x="898290" y="5050385"/>
            <a:ext cx="3081085" cy="276999"/>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避難に必要な移動車両の手配の開始を告げる。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89" name="下矢印 187">
            <a:extLst>
              <a:ext uri="{FF2B5EF4-FFF2-40B4-BE49-F238E27FC236}">
                <a16:creationId xmlns:a16="http://schemas.microsoft.com/office/drawing/2014/main" id="{79AA175C-0FA1-47BF-BD1C-CC98C6F009B9}"/>
              </a:ext>
            </a:extLst>
          </p:cNvPr>
          <p:cNvSpPr/>
          <p:nvPr/>
        </p:nvSpPr>
        <p:spPr>
          <a:xfrm>
            <a:off x="330937" y="5756626"/>
            <a:ext cx="309894" cy="16765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0" name="正方形/長方形 89">
            <a:extLst>
              <a:ext uri="{FF2B5EF4-FFF2-40B4-BE49-F238E27FC236}">
                <a16:creationId xmlns:a16="http://schemas.microsoft.com/office/drawing/2014/main" id="{4ECA83EC-B2CA-4DD5-801E-DE542912C030}"/>
              </a:ext>
            </a:extLst>
          </p:cNvPr>
          <p:cNvSpPr/>
          <p:nvPr/>
        </p:nvSpPr>
        <p:spPr>
          <a:xfrm>
            <a:off x="1958023" y="6202174"/>
            <a:ext cx="2577397" cy="276999"/>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避難に必要な移動車両を手配する。</a:t>
            </a:r>
          </a:p>
        </p:txBody>
      </p:sp>
      <p:sp>
        <p:nvSpPr>
          <p:cNvPr id="91" name="正方形/長方形 90">
            <a:extLst>
              <a:ext uri="{FF2B5EF4-FFF2-40B4-BE49-F238E27FC236}">
                <a16:creationId xmlns:a16="http://schemas.microsoft.com/office/drawing/2014/main" id="{326CC368-D0D9-458E-896E-492D1C6D6331}"/>
              </a:ext>
            </a:extLst>
          </p:cNvPr>
          <p:cNvSpPr/>
          <p:nvPr/>
        </p:nvSpPr>
        <p:spPr>
          <a:xfrm>
            <a:off x="1972575" y="6019778"/>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chemeClr val="accent2"/>
                </a:solidFill>
                <a:latin typeface="HGPｺﾞｼｯｸM" panose="020B0600000000000000" pitchFamily="50" charset="-128"/>
                <a:ea typeface="HGPｺﾞｼｯｸM" panose="020B0600000000000000" pitchFamily="50" charset="-128"/>
              </a:rPr>
              <a:t>避難誘導班</a:t>
            </a:r>
            <a:endParaRPr kumimoji="1" lang="en-US" altLang="ja-JP" sz="1200" dirty="0">
              <a:solidFill>
                <a:schemeClr val="accent2"/>
              </a:solidFill>
              <a:latin typeface="HGPｺﾞｼｯｸM" panose="020B0600000000000000" pitchFamily="50" charset="-128"/>
              <a:ea typeface="HGPｺﾞｼｯｸM" panose="020B0600000000000000" pitchFamily="50" charset="-128"/>
            </a:endParaRPr>
          </a:p>
        </p:txBody>
      </p:sp>
      <p:sp>
        <p:nvSpPr>
          <p:cNvPr id="2" name="テキスト ボックス 1">
            <a:extLst>
              <a:ext uri="{FF2B5EF4-FFF2-40B4-BE49-F238E27FC236}">
                <a16:creationId xmlns:a16="http://schemas.microsoft.com/office/drawing/2014/main" id="{3D29BDDA-727F-ABA5-58C9-EA7A4B81E0FD}"/>
              </a:ext>
            </a:extLst>
          </p:cNvPr>
          <p:cNvSpPr txBox="1"/>
          <p:nvPr/>
        </p:nvSpPr>
        <p:spPr>
          <a:xfrm>
            <a:off x="193162" y="590827"/>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15</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10</a:t>
            </a:r>
            <a:r>
              <a:rPr kumimoji="1" lang="en-US" altLang="ja-JP" sz="1400" dirty="0">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４５</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００</a:t>
            </a:r>
          </a:p>
        </p:txBody>
      </p:sp>
      <p:sp>
        <p:nvSpPr>
          <p:cNvPr id="3" name="テキスト ボックス 2">
            <a:extLst>
              <a:ext uri="{FF2B5EF4-FFF2-40B4-BE49-F238E27FC236}">
                <a16:creationId xmlns:a16="http://schemas.microsoft.com/office/drawing/2014/main" id="{6279A9FE-8CEB-7E29-00D8-661E73D4DEF8}"/>
              </a:ext>
            </a:extLst>
          </p:cNvPr>
          <p:cNvSpPr txBox="1"/>
          <p:nvPr/>
        </p:nvSpPr>
        <p:spPr>
          <a:xfrm>
            <a:off x="199258" y="4388635"/>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15</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a:t>
            </a:r>
            <a:r>
              <a:rPr kumimoji="1" lang="en-US" altLang="ja-JP" sz="1400" dirty="0">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００</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１５</a:t>
            </a:r>
          </a:p>
        </p:txBody>
      </p:sp>
      <p:sp>
        <p:nvSpPr>
          <p:cNvPr id="4" name="テキスト ボックス 3">
            <a:extLst>
              <a:ext uri="{FF2B5EF4-FFF2-40B4-BE49-F238E27FC236}">
                <a16:creationId xmlns:a16="http://schemas.microsoft.com/office/drawing/2014/main" id="{AF5A4EDC-3828-926A-DB6E-CD9A4C05E955}"/>
              </a:ext>
            </a:extLst>
          </p:cNvPr>
          <p:cNvSpPr txBox="1"/>
          <p:nvPr/>
        </p:nvSpPr>
        <p:spPr>
          <a:xfrm>
            <a:off x="4714865" y="2598620"/>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備蓄品・資器材の記録は、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別紙「備蓄品・資器材点検一覧」</a:t>
            </a:r>
            <a:r>
              <a:rPr kumimoji="1" lang="ja-JP" altLang="en-US" sz="1050" dirty="0">
                <a:latin typeface="HGPｺﾞｼｯｸM" panose="020B0600000000000000" pitchFamily="50" charset="-128"/>
                <a:ea typeface="HGPｺﾞｼｯｸM" panose="020B0600000000000000" pitchFamily="50" charset="-128"/>
              </a:rPr>
              <a:t>を活用する。</a:t>
            </a:r>
          </a:p>
        </p:txBody>
      </p:sp>
    </p:spTree>
    <p:extLst>
      <p:ext uri="{BB962C8B-B14F-4D97-AF65-F5344CB8AC3E}">
        <p14:creationId xmlns:p14="http://schemas.microsoft.com/office/powerpoint/2010/main" val="2642741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グラフィカル ユーザー インターフェイス, テキスト, アプリケーション, メール&#10;&#10;自動的に生成された説明">
            <a:extLst>
              <a:ext uri="{FF2B5EF4-FFF2-40B4-BE49-F238E27FC236}">
                <a16:creationId xmlns:a16="http://schemas.microsoft.com/office/drawing/2014/main" id="{9392A801-852A-CBC3-6CA2-8B025A396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2808" y="6871955"/>
            <a:ext cx="2534984" cy="1297496"/>
          </a:xfrm>
          <a:prstGeom prst="rect">
            <a:avLst/>
          </a:prstGeom>
          <a:ln>
            <a:solidFill>
              <a:schemeClr val="tx1"/>
            </a:solidFill>
          </a:ln>
        </p:spPr>
      </p:pic>
      <p:sp>
        <p:nvSpPr>
          <p:cNvPr id="65" name="矢印: 下 64">
            <a:extLst>
              <a:ext uri="{FF2B5EF4-FFF2-40B4-BE49-F238E27FC236}">
                <a16:creationId xmlns:a16="http://schemas.microsoft.com/office/drawing/2014/main" id="{3868AB01-46D5-4FB0-A562-BF32F51E708F}"/>
              </a:ext>
            </a:extLst>
          </p:cNvPr>
          <p:cNvSpPr/>
          <p:nvPr/>
        </p:nvSpPr>
        <p:spPr>
          <a:xfrm>
            <a:off x="24427" y="91582"/>
            <a:ext cx="216470" cy="9036000"/>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a:extLst>
              <a:ext uri="{FF2B5EF4-FFF2-40B4-BE49-F238E27FC236}">
                <a16:creationId xmlns:a16="http://schemas.microsoft.com/office/drawing/2014/main" id="{38A66ABB-29F8-4FF6-BBB9-3411905F4E06}"/>
              </a:ext>
            </a:extLst>
          </p:cNvPr>
          <p:cNvSpPr/>
          <p:nvPr/>
        </p:nvSpPr>
        <p:spPr>
          <a:xfrm>
            <a:off x="919138" y="1625148"/>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31" name="Picture 8" descr="マイクを持っている女性会社員のイラスト">
            <a:extLst>
              <a:ext uri="{FF2B5EF4-FFF2-40B4-BE49-F238E27FC236}">
                <a16:creationId xmlns:a16="http://schemas.microsoft.com/office/drawing/2014/main" id="{A03889CF-CFCE-4B2F-96E9-0A3BD581617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954"/>
          <a:stretch/>
        </p:blipFill>
        <p:spPr bwMode="auto">
          <a:xfrm>
            <a:off x="226661" y="1512422"/>
            <a:ext cx="574944" cy="803612"/>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31">
            <a:extLst>
              <a:ext uri="{FF2B5EF4-FFF2-40B4-BE49-F238E27FC236}">
                <a16:creationId xmlns:a16="http://schemas.microsoft.com/office/drawing/2014/main" id="{D0287EB0-0170-4534-9DF6-0CD2BC4DC309}"/>
              </a:ext>
            </a:extLst>
          </p:cNvPr>
          <p:cNvPicPr>
            <a:picLocks noChangeAspect="1"/>
          </p:cNvPicPr>
          <p:nvPr/>
        </p:nvPicPr>
        <p:blipFill rotWithShape="1">
          <a:blip r:embed="rId5"/>
          <a:srcRect b="50088"/>
          <a:stretch/>
        </p:blipFill>
        <p:spPr>
          <a:xfrm>
            <a:off x="263798" y="2551228"/>
            <a:ext cx="522348" cy="803570"/>
          </a:xfrm>
          <a:prstGeom prst="rect">
            <a:avLst/>
          </a:prstGeom>
        </p:spPr>
      </p:pic>
      <p:sp>
        <p:nvSpPr>
          <p:cNvPr id="33" name="正方形/長方形 32">
            <a:extLst>
              <a:ext uri="{FF2B5EF4-FFF2-40B4-BE49-F238E27FC236}">
                <a16:creationId xmlns:a16="http://schemas.microsoft.com/office/drawing/2014/main" id="{18C00244-7170-464E-94FE-7CD70F6C4664}"/>
              </a:ext>
            </a:extLst>
          </p:cNvPr>
          <p:cNvSpPr/>
          <p:nvPr/>
        </p:nvSpPr>
        <p:spPr>
          <a:xfrm>
            <a:off x="910885" y="2717655"/>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34" name="正方形/長方形 33">
            <a:extLst>
              <a:ext uri="{FF2B5EF4-FFF2-40B4-BE49-F238E27FC236}">
                <a16:creationId xmlns:a16="http://schemas.microsoft.com/office/drawing/2014/main" id="{48D39C40-B465-477C-8A51-3C7FA28018C9}"/>
              </a:ext>
            </a:extLst>
          </p:cNvPr>
          <p:cNvSpPr/>
          <p:nvPr/>
        </p:nvSpPr>
        <p:spPr>
          <a:xfrm>
            <a:off x="764921" y="2896905"/>
            <a:ext cx="3087478" cy="461665"/>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気象庁ホームページにアクセスして、</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　　施設がある地域の警報・注意報を調べる。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35" name="正方形/長方形 34">
            <a:extLst>
              <a:ext uri="{FF2B5EF4-FFF2-40B4-BE49-F238E27FC236}">
                <a16:creationId xmlns:a16="http://schemas.microsoft.com/office/drawing/2014/main" id="{A2A035F3-A352-422E-8A1F-8E1AABEEB310}"/>
              </a:ext>
            </a:extLst>
          </p:cNvPr>
          <p:cNvSpPr/>
          <p:nvPr/>
        </p:nvSpPr>
        <p:spPr>
          <a:xfrm>
            <a:off x="800767" y="1811592"/>
            <a:ext cx="1377143"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気象情報の確認作業の開始を告げる。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39" name="テキスト ボックス 38">
            <a:extLst>
              <a:ext uri="{FF2B5EF4-FFF2-40B4-BE49-F238E27FC236}">
                <a16:creationId xmlns:a16="http://schemas.microsoft.com/office/drawing/2014/main" id="{F7024E4B-0C0A-47A5-8822-286E153A3015}"/>
              </a:ext>
            </a:extLst>
          </p:cNvPr>
          <p:cNvSpPr txBox="1"/>
          <p:nvPr/>
        </p:nvSpPr>
        <p:spPr>
          <a:xfrm>
            <a:off x="36712" y="347510"/>
            <a:ext cx="4826000"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➊ 気象情報の入手方法を確認する。</a:t>
            </a:r>
          </a:p>
        </p:txBody>
      </p:sp>
      <p:sp>
        <p:nvSpPr>
          <p:cNvPr id="40" name="正方形/長方形 39">
            <a:extLst>
              <a:ext uri="{FF2B5EF4-FFF2-40B4-BE49-F238E27FC236}">
                <a16:creationId xmlns:a16="http://schemas.microsoft.com/office/drawing/2014/main" id="{712DF5A5-9E15-46AB-AB36-C0FB85D65CF8}"/>
              </a:ext>
            </a:extLst>
          </p:cNvPr>
          <p:cNvSpPr/>
          <p:nvPr/>
        </p:nvSpPr>
        <p:spPr>
          <a:xfrm>
            <a:off x="236479" y="3457884"/>
            <a:ext cx="3852000" cy="1502976"/>
          </a:xfrm>
          <a:prstGeom prst="rect">
            <a:avLst/>
          </a:prstGeom>
          <a:noFill/>
        </p:spPr>
        <p:txBody>
          <a:bodyPr wrap="square">
            <a:spAutoFit/>
          </a:bodyPr>
          <a:lstStyle/>
          <a:p>
            <a:pPr marL="237035" indent="-216000">
              <a:lnSpc>
                <a:spcPts val="1400"/>
              </a:lnSpc>
              <a:spcBef>
                <a:spcPts val="400"/>
              </a:spcBef>
              <a:buFont typeface="+mj-lt"/>
              <a:buAutoNum type="arabicPeriod"/>
            </a:pPr>
            <a:r>
              <a:rPr kumimoji="1" lang="ja-JP" altLang="en-US" sz="1200" dirty="0">
                <a:latin typeface="HGPｺﾞｼｯｸM" panose="020B0600000000000000" pitchFamily="50" charset="-128"/>
                <a:ea typeface="HGPｺﾞｼｯｸM" panose="020B0600000000000000" pitchFamily="50" charset="-128"/>
              </a:rPr>
              <a:t>インターネットで、「気象庁　警報」または「気象庁　注意報」を検索し、「気象庁</a:t>
            </a:r>
            <a:r>
              <a:rPr kumimoji="1" lang="en-US" altLang="ja-JP" sz="1200" dirty="0">
                <a:latin typeface="HGPｺﾞｼｯｸM" panose="020B0600000000000000" pitchFamily="50" charset="-128"/>
                <a:ea typeface="HGPｺﾞｼｯｸM" panose="020B0600000000000000" pitchFamily="50" charset="-128"/>
              </a:rPr>
              <a:t>| </a:t>
            </a:r>
            <a:r>
              <a:rPr kumimoji="1" lang="ja-JP" altLang="en-US" sz="1200" dirty="0">
                <a:latin typeface="HGPｺﾞｼｯｸM" panose="020B0600000000000000" pitchFamily="50" charset="-128"/>
                <a:ea typeface="HGPｺﾞｼｯｸM" panose="020B0600000000000000" pitchFamily="50" charset="-128"/>
              </a:rPr>
              <a:t>警報・注意報」にアクセスする。</a:t>
            </a:r>
            <a:endParaRPr kumimoji="1" lang="en-US" altLang="ja-JP" sz="1200" dirty="0">
              <a:latin typeface="HGPｺﾞｼｯｸM" panose="020B0600000000000000" pitchFamily="50" charset="-128"/>
              <a:ea typeface="HGPｺﾞｼｯｸM" panose="020B0600000000000000" pitchFamily="50" charset="-128"/>
            </a:endParaRPr>
          </a:p>
          <a:p>
            <a:pPr marL="237035" indent="-216000">
              <a:lnSpc>
                <a:spcPts val="1400"/>
              </a:lnSpc>
              <a:spcBef>
                <a:spcPts val="400"/>
              </a:spcBef>
              <a:buFont typeface="+mj-lt"/>
              <a:buAutoNum type="arabicPeriod"/>
            </a:pPr>
            <a:r>
              <a:rPr kumimoji="1" lang="ja-JP" altLang="en-US" sz="1200" dirty="0">
                <a:latin typeface="HGPｺﾞｼｯｸM" panose="020B0600000000000000" pitchFamily="50" charset="-128"/>
                <a:ea typeface="HGPｺﾞｼｯｸM" panose="020B0600000000000000" pitchFamily="50" charset="-128"/>
              </a:rPr>
              <a:t>全国の警報・注意報画面から、</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都道府県</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を選択する。</a:t>
            </a:r>
            <a:endParaRPr kumimoji="1" lang="en-US" altLang="ja-JP" sz="1200" dirty="0">
              <a:latin typeface="HGPｺﾞｼｯｸM" panose="020B0600000000000000" pitchFamily="50" charset="-128"/>
              <a:ea typeface="HGPｺﾞｼｯｸM" panose="020B0600000000000000" pitchFamily="50" charset="-128"/>
            </a:endParaRPr>
          </a:p>
          <a:p>
            <a:pPr marL="237035" indent="-216000">
              <a:lnSpc>
                <a:spcPts val="1400"/>
              </a:lnSpc>
              <a:spcBef>
                <a:spcPts val="400"/>
              </a:spcBef>
              <a:buFont typeface="+mj-lt"/>
              <a:buAutoNum type="arabicPeriod"/>
            </a:pPr>
            <a:r>
              <a:rPr kumimoji="1" lang="ja-JP" altLang="en-US" sz="1200" dirty="0">
                <a:latin typeface="HGPｺﾞｼｯｸM" panose="020B0600000000000000" pitchFamily="50" charset="-128"/>
                <a:ea typeface="HGPｺﾞｼｯｸM" panose="020B0600000000000000" pitchFamily="50" charset="-128"/>
              </a:rPr>
              <a:t>都道府県の警報・注意報</a:t>
            </a:r>
            <a:r>
              <a:rPr kumimoji="1" lang="zh-TW" altLang="en-US" sz="1200" dirty="0">
                <a:latin typeface="HGPｺﾞｼｯｸM" panose="020B0600000000000000" pitchFamily="50" charset="-128"/>
                <a:ea typeface="HGPｺﾞｼｯｸM" panose="020B0600000000000000" pitchFamily="50" charset="-128"/>
              </a:rPr>
              <a:t>（市町村別）</a:t>
            </a:r>
            <a:r>
              <a:rPr kumimoji="1" lang="ja-JP" altLang="en-US" sz="1200" dirty="0">
                <a:latin typeface="HGPｺﾞｼｯｸM" panose="020B0600000000000000" pitchFamily="50" charset="-128"/>
                <a:ea typeface="HGPｺﾞｼｯｸM" panose="020B0600000000000000" pitchFamily="50" charset="-128"/>
              </a:rPr>
              <a:t>から、施設のある</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市町村</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を選択する。</a:t>
            </a:r>
            <a:endParaRPr kumimoji="1" lang="en-US" altLang="ja-JP" sz="1200" dirty="0">
              <a:latin typeface="HGPｺﾞｼｯｸM" panose="020B0600000000000000" pitchFamily="50" charset="-128"/>
              <a:ea typeface="HGPｺﾞｼｯｸM" panose="020B0600000000000000" pitchFamily="50" charset="-128"/>
            </a:endParaRPr>
          </a:p>
          <a:p>
            <a:pPr marL="237035" indent="-216000">
              <a:lnSpc>
                <a:spcPts val="1400"/>
              </a:lnSpc>
              <a:spcBef>
                <a:spcPts val="400"/>
              </a:spcBef>
              <a:buFont typeface="+mj-lt"/>
              <a:buAutoNum type="arabicPeriod"/>
            </a:pPr>
            <a:r>
              <a:rPr kumimoji="1" lang="ja-JP" altLang="en-US" sz="1200" dirty="0">
                <a:latin typeface="HGPｺﾞｼｯｸM" panose="020B0600000000000000" pitchFamily="50" charset="-128"/>
                <a:ea typeface="HGPｺﾞｼｯｸM" panose="020B0600000000000000" pitchFamily="50" charset="-128"/>
              </a:rPr>
              <a:t>市町村の警報・注意報画面から、発表されている</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警報・注意報（発表状況）</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を確認する。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54" name="テキスト ボックス 53">
            <a:extLst>
              <a:ext uri="{FF2B5EF4-FFF2-40B4-BE49-F238E27FC236}">
                <a16:creationId xmlns:a16="http://schemas.microsoft.com/office/drawing/2014/main" id="{8A8270CB-E4BB-444E-AE40-5B357AC9D21B}"/>
              </a:ext>
            </a:extLst>
          </p:cNvPr>
          <p:cNvSpPr txBox="1"/>
          <p:nvPr/>
        </p:nvSpPr>
        <p:spPr>
          <a:xfrm>
            <a:off x="0" y="-26957"/>
            <a:ext cx="6870700" cy="374571"/>
          </a:xfrm>
          <a:prstGeom prst="round2DiagRect">
            <a:avLst/>
          </a:prstGeom>
          <a:solidFill>
            <a:schemeClr val="accent6">
              <a:lumMod val="40000"/>
              <a:lumOff val="60000"/>
            </a:schemeClr>
          </a:solid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【2】</a:t>
            </a:r>
            <a:r>
              <a:rPr kumimoji="1" lang="ja-JP" altLang="en-US" sz="1600" dirty="0">
                <a:latin typeface="HGPｺﾞｼｯｸE" panose="020B0900000000000000" pitchFamily="50" charset="-128"/>
                <a:ea typeface="HGPｺﾞｼｯｸE" panose="020B0900000000000000" pitchFamily="50" charset="-128"/>
              </a:rPr>
              <a:t>情報収集・伝達訓練のシナリオ</a:t>
            </a:r>
          </a:p>
        </p:txBody>
      </p:sp>
      <p:sp>
        <p:nvSpPr>
          <p:cNvPr id="55" name="テキスト ボックス 54">
            <a:extLst>
              <a:ext uri="{FF2B5EF4-FFF2-40B4-BE49-F238E27FC236}">
                <a16:creationId xmlns:a16="http://schemas.microsoft.com/office/drawing/2014/main" id="{095307B9-726C-4308-88D4-A31BD0F95603}"/>
              </a:ext>
            </a:extLst>
          </p:cNvPr>
          <p:cNvSpPr txBox="1"/>
          <p:nvPr/>
        </p:nvSpPr>
        <p:spPr>
          <a:xfrm>
            <a:off x="4228425" y="730089"/>
            <a:ext cx="2592000" cy="738664"/>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訓練前に作成する参加者名簿の記録は、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職員</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集合場所をあらかじめ決めておくこと。</a:t>
            </a:r>
          </a:p>
        </p:txBody>
      </p:sp>
      <p:sp>
        <p:nvSpPr>
          <p:cNvPr id="56" name="テキスト ボックス 55">
            <a:extLst>
              <a:ext uri="{FF2B5EF4-FFF2-40B4-BE49-F238E27FC236}">
                <a16:creationId xmlns:a16="http://schemas.microsoft.com/office/drawing/2014/main" id="{B3ECF0E6-428D-490D-933A-CD84E05DA604}"/>
              </a:ext>
            </a:extLst>
          </p:cNvPr>
          <p:cNvSpPr txBox="1"/>
          <p:nvPr/>
        </p:nvSpPr>
        <p:spPr>
          <a:xfrm>
            <a:off x="4184990" y="425315"/>
            <a:ext cx="2664000" cy="252000"/>
          </a:xfrm>
          <a:prstGeom prst="rect">
            <a:avLst/>
          </a:prstGeom>
          <a:solidFill>
            <a:schemeClr val="accent6">
              <a:lumMod val="40000"/>
              <a:lumOff val="60000"/>
            </a:schemeClr>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pic>
        <p:nvPicPr>
          <p:cNvPr id="58" name="Picture 10" descr="一眼レフカメラを持っている人のイラスト（男性）">
            <a:extLst>
              <a:ext uri="{FF2B5EF4-FFF2-40B4-BE49-F238E27FC236}">
                <a16:creationId xmlns:a16="http://schemas.microsoft.com/office/drawing/2014/main" id="{5434DDDC-4D13-4856-B39F-10CDDE92887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8149"/>
          <a:stretch/>
        </p:blipFill>
        <p:spPr bwMode="auto">
          <a:xfrm>
            <a:off x="2020017" y="1574392"/>
            <a:ext cx="915937" cy="864000"/>
          </a:xfrm>
          <a:prstGeom prst="rect">
            <a:avLst/>
          </a:prstGeom>
          <a:noFill/>
          <a:extLst>
            <a:ext uri="{909E8E84-426E-40DD-AFC4-6F175D3DCCD1}">
              <a14:hiddenFill xmlns:a14="http://schemas.microsoft.com/office/drawing/2010/main">
                <a:solidFill>
                  <a:srgbClr val="FFFFFF"/>
                </a:solidFill>
              </a14:hiddenFill>
            </a:ext>
          </a:extLst>
        </p:spPr>
      </p:pic>
      <p:sp>
        <p:nvSpPr>
          <p:cNvPr id="59" name="正方形/長方形 58">
            <a:extLst>
              <a:ext uri="{FF2B5EF4-FFF2-40B4-BE49-F238E27FC236}">
                <a16:creationId xmlns:a16="http://schemas.microsoft.com/office/drawing/2014/main" id="{4C8656D5-42D1-4E7F-8F09-173D5D965A2C}"/>
              </a:ext>
            </a:extLst>
          </p:cNvPr>
          <p:cNvSpPr/>
          <p:nvPr/>
        </p:nvSpPr>
        <p:spPr>
          <a:xfrm>
            <a:off x="2860277" y="1636144"/>
            <a:ext cx="849876"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記録係</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60" name="正方形/長方形 59">
            <a:extLst>
              <a:ext uri="{FF2B5EF4-FFF2-40B4-BE49-F238E27FC236}">
                <a16:creationId xmlns:a16="http://schemas.microsoft.com/office/drawing/2014/main" id="{1B185BCB-4132-43A1-9152-B24E37BC7F0A}"/>
              </a:ext>
            </a:extLst>
          </p:cNvPr>
          <p:cNvSpPr/>
          <p:nvPr/>
        </p:nvSpPr>
        <p:spPr>
          <a:xfrm>
            <a:off x="2860272" y="1835977"/>
            <a:ext cx="1271567"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訓練中の記録や写真撮影を行う。</a:t>
            </a:r>
          </a:p>
        </p:txBody>
      </p:sp>
      <p:sp>
        <p:nvSpPr>
          <p:cNvPr id="61" name="正方形/長方形 60">
            <a:extLst>
              <a:ext uri="{FF2B5EF4-FFF2-40B4-BE49-F238E27FC236}">
                <a16:creationId xmlns:a16="http://schemas.microsoft.com/office/drawing/2014/main" id="{E8E96655-B62E-420A-A8E5-E423116A5D21}"/>
              </a:ext>
            </a:extLst>
          </p:cNvPr>
          <p:cNvSpPr/>
          <p:nvPr/>
        </p:nvSpPr>
        <p:spPr>
          <a:xfrm>
            <a:off x="4309825" y="2363084"/>
            <a:ext cx="2088000" cy="425822"/>
          </a:xfrm>
          <a:prstGeom prst="rect">
            <a:avLst/>
          </a:prstGeom>
          <a:noFill/>
        </p:spPr>
        <p:txBody>
          <a:bodyPr wrap="square" lIns="0" rIns="0">
            <a:spAutoFit/>
          </a:bodyPr>
          <a:lstStyle/>
          <a:p>
            <a:r>
              <a:rPr kumimoji="1" lang="ja-JP" altLang="en-US" sz="1067" dirty="0">
                <a:latin typeface="HGPｺﾞｼｯｸM" panose="020B0600000000000000" pitchFamily="50" charset="-128"/>
                <a:ea typeface="HGPｺﾞｼｯｸM" panose="020B0600000000000000" pitchFamily="50" charset="-128"/>
              </a:rPr>
              <a:t>▼気象庁</a:t>
            </a:r>
            <a:endParaRPr kumimoji="1" lang="en-US" altLang="ja-JP" sz="1067" dirty="0">
              <a:latin typeface="HGPｺﾞｼｯｸM" panose="020B0600000000000000" pitchFamily="50" charset="-128"/>
              <a:ea typeface="HGPｺﾞｼｯｸM" panose="020B0600000000000000" pitchFamily="50" charset="-128"/>
            </a:endParaRPr>
          </a:p>
          <a:p>
            <a:r>
              <a:rPr kumimoji="1" lang="ja-JP" altLang="en-US" sz="1067" dirty="0">
                <a:latin typeface="HGPｺﾞｼｯｸM" panose="020B0600000000000000" pitchFamily="50" charset="-128"/>
                <a:ea typeface="HGPｺﾞｼｯｸM" panose="020B0600000000000000" pitchFamily="50" charset="-128"/>
              </a:rPr>
              <a:t>「</a:t>
            </a:r>
            <a:r>
              <a:rPr kumimoji="1" lang="ja-JP" altLang="en-US" sz="1100" dirty="0">
                <a:latin typeface="HGPｺﾞｼｯｸM" panose="020B0600000000000000" pitchFamily="50" charset="-128"/>
                <a:ea typeface="HGPｺﾞｼｯｸM" panose="020B0600000000000000" pitchFamily="50" charset="-128"/>
              </a:rPr>
              <a:t>警報・注意報」</a:t>
            </a:r>
            <a:endParaRPr kumimoji="1" lang="en-US" altLang="ja-JP" sz="1067" dirty="0">
              <a:latin typeface="HGPｺﾞｼｯｸM" panose="020B0600000000000000" pitchFamily="50" charset="-128"/>
              <a:ea typeface="HGPｺﾞｼｯｸM" panose="020B0600000000000000" pitchFamily="50" charset="-128"/>
            </a:endParaRPr>
          </a:p>
        </p:txBody>
      </p:sp>
      <p:pic>
        <p:nvPicPr>
          <p:cNvPr id="62" name="Picture 4" descr="ノートパソコンのイラスト">
            <a:extLst>
              <a:ext uri="{FF2B5EF4-FFF2-40B4-BE49-F238E27FC236}">
                <a16:creationId xmlns:a16="http://schemas.microsoft.com/office/drawing/2014/main" id="{D3790A3F-5CF4-4138-A366-F73CE411E2F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9237" y="2424043"/>
            <a:ext cx="656836" cy="52218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パソコンのモニタのイラスト">
            <a:extLst>
              <a:ext uri="{FF2B5EF4-FFF2-40B4-BE49-F238E27FC236}">
                <a16:creationId xmlns:a16="http://schemas.microsoft.com/office/drawing/2014/main" id="{7EF9E9CE-292A-4D4D-90B2-D31F454E92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9652" y="2519624"/>
            <a:ext cx="585183" cy="525202"/>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直線コネクタ 63">
            <a:extLst>
              <a:ext uri="{FF2B5EF4-FFF2-40B4-BE49-F238E27FC236}">
                <a16:creationId xmlns:a16="http://schemas.microsoft.com/office/drawing/2014/main" id="{FD012DA7-5A4F-45B1-8C35-F8514F731DE5}"/>
              </a:ext>
            </a:extLst>
          </p:cNvPr>
          <p:cNvCxnSpPr>
            <a:cxnSpLocks/>
          </p:cNvCxnSpPr>
          <p:nvPr/>
        </p:nvCxnSpPr>
        <p:spPr>
          <a:xfrm>
            <a:off x="4184990" y="453602"/>
            <a:ext cx="0" cy="8676000"/>
          </a:xfrm>
          <a:prstGeom prst="line">
            <a:avLst/>
          </a:prstGeom>
          <a:ln w="28575">
            <a:solidFill>
              <a:schemeClr val="accent6">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54925066-3590-4311-8195-5F8C676797D1}"/>
              </a:ext>
            </a:extLst>
          </p:cNvPr>
          <p:cNvSpPr txBox="1"/>
          <p:nvPr/>
        </p:nvSpPr>
        <p:spPr>
          <a:xfrm>
            <a:off x="6021069" y="14689"/>
            <a:ext cx="800219" cy="318924"/>
          </a:xfrm>
          <a:prstGeom prst="rect">
            <a:avLst/>
          </a:prstGeom>
          <a:solidFill>
            <a:schemeClr val="bg1"/>
          </a:solidFill>
          <a:ln>
            <a:solidFill>
              <a:schemeClr val="tx1"/>
            </a:solidFill>
          </a:ln>
        </p:spPr>
        <p:txBody>
          <a:bodyPr wrap="none" tIns="36000" bIns="36000" rtlCol="0">
            <a:spAutoFit/>
          </a:bodyP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記入例</a:t>
            </a:r>
          </a:p>
        </p:txBody>
      </p:sp>
      <p:sp>
        <p:nvSpPr>
          <p:cNvPr id="42" name="下矢印 94">
            <a:extLst>
              <a:ext uri="{FF2B5EF4-FFF2-40B4-BE49-F238E27FC236}">
                <a16:creationId xmlns:a16="http://schemas.microsoft.com/office/drawing/2014/main" id="{C65C40B3-8CD1-4DAD-A1BD-BFC61827F8D6}"/>
              </a:ext>
            </a:extLst>
          </p:cNvPr>
          <p:cNvSpPr/>
          <p:nvPr/>
        </p:nvSpPr>
        <p:spPr>
          <a:xfrm>
            <a:off x="1162683" y="2348689"/>
            <a:ext cx="357521" cy="197325"/>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44" name="角丸四角形吹き出し 135">
            <a:extLst>
              <a:ext uri="{FF2B5EF4-FFF2-40B4-BE49-F238E27FC236}">
                <a16:creationId xmlns:a16="http://schemas.microsoft.com/office/drawing/2014/main" id="{2C6699DA-66F5-4C9D-AF2A-5BC8BB0FC59B}"/>
              </a:ext>
            </a:extLst>
          </p:cNvPr>
          <p:cNvSpPr/>
          <p:nvPr/>
        </p:nvSpPr>
        <p:spPr>
          <a:xfrm>
            <a:off x="331512" y="5000832"/>
            <a:ext cx="3636000" cy="1512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pic>
        <p:nvPicPr>
          <p:cNvPr id="3" name="図 2" descr="グラフィカル ユーザー インターフェイス, アプリケーション, テーブル, Excel&#10;&#10;自動的に生成された説明">
            <a:extLst>
              <a:ext uri="{FF2B5EF4-FFF2-40B4-BE49-F238E27FC236}">
                <a16:creationId xmlns:a16="http://schemas.microsoft.com/office/drawing/2014/main" id="{5A8526F1-D34B-0964-2FAA-0C2B2C451F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70341" y="2830970"/>
            <a:ext cx="2534984" cy="1300163"/>
          </a:xfrm>
          <a:prstGeom prst="rect">
            <a:avLst/>
          </a:prstGeom>
          <a:ln>
            <a:solidFill>
              <a:schemeClr val="tx1"/>
            </a:solidFill>
          </a:ln>
        </p:spPr>
      </p:pic>
      <p:sp>
        <p:nvSpPr>
          <p:cNvPr id="4" name="正方形/長方形 3">
            <a:extLst>
              <a:ext uri="{FF2B5EF4-FFF2-40B4-BE49-F238E27FC236}">
                <a16:creationId xmlns:a16="http://schemas.microsoft.com/office/drawing/2014/main" id="{8D8707CB-224B-58F1-C5DC-C3F11ABA6243}"/>
              </a:ext>
            </a:extLst>
          </p:cNvPr>
          <p:cNvSpPr/>
          <p:nvPr/>
        </p:nvSpPr>
        <p:spPr>
          <a:xfrm>
            <a:off x="5210175" y="2821938"/>
            <a:ext cx="400047" cy="10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37">
            <a:extLst>
              <a:ext uri="{FF2B5EF4-FFF2-40B4-BE49-F238E27FC236}">
                <a16:creationId xmlns:a16="http://schemas.microsoft.com/office/drawing/2014/main" id="{56A3AC8D-8AB2-2D94-C834-3A3C4ABD8778}"/>
              </a:ext>
            </a:extLst>
          </p:cNvPr>
          <p:cNvSpPr/>
          <p:nvPr/>
        </p:nvSpPr>
        <p:spPr>
          <a:xfrm>
            <a:off x="4414714" y="4234674"/>
            <a:ext cx="344106" cy="122413"/>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7" name="図 6" descr="テーブル&#10;&#10;自動的に生成された説明">
            <a:extLst>
              <a:ext uri="{FF2B5EF4-FFF2-40B4-BE49-F238E27FC236}">
                <a16:creationId xmlns:a16="http://schemas.microsoft.com/office/drawing/2014/main" id="{C6B6C230-FC00-509C-D5D7-7F952882E4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40617" y="4983045"/>
            <a:ext cx="2553653" cy="1305497"/>
          </a:xfrm>
          <a:prstGeom prst="rect">
            <a:avLst/>
          </a:prstGeom>
          <a:ln>
            <a:solidFill>
              <a:schemeClr val="tx1"/>
            </a:solidFill>
          </a:ln>
        </p:spPr>
      </p:pic>
      <p:sp>
        <p:nvSpPr>
          <p:cNvPr id="9" name="正方形/長方形 8">
            <a:extLst>
              <a:ext uri="{FF2B5EF4-FFF2-40B4-BE49-F238E27FC236}">
                <a16:creationId xmlns:a16="http://schemas.microsoft.com/office/drawing/2014/main" id="{375DC8BD-1069-91F2-FB07-CBB8DFE33817}"/>
              </a:ext>
            </a:extLst>
          </p:cNvPr>
          <p:cNvSpPr/>
          <p:nvPr/>
        </p:nvSpPr>
        <p:spPr>
          <a:xfrm>
            <a:off x="4270636" y="4397214"/>
            <a:ext cx="2448000" cy="600164"/>
          </a:xfrm>
          <a:prstGeom prst="rect">
            <a:avLst/>
          </a:prstGeom>
          <a:noFill/>
        </p:spPr>
        <p:txBody>
          <a:bodyPr wrap="square" lIns="0" rIns="0">
            <a:spAutoFit/>
          </a:bodyPr>
          <a:lstStyle/>
          <a:p>
            <a:r>
              <a:rPr kumimoji="1" lang="ja-JP" altLang="en-US" sz="1067" dirty="0">
                <a:latin typeface="HGPｺﾞｼｯｸM" panose="020B0600000000000000" pitchFamily="50" charset="-128"/>
                <a:ea typeface="HGPｺﾞｼｯｸM" panose="020B0600000000000000" pitchFamily="50" charset="-128"/>
              </a:rPr>
              <a:t>「警報・注意報（市町村別）</a:t>
            </a:r>
            <a:r>
              <a:rPr kumimoji="1" lang="ja-JP" altLang="en-US" sz="1100" dirty="0">
                <a:latin typeface="HGPｺﾞｼｯｸM" panose="020B0600000000000000" pitchFamily="50" charset="-128"/>
                <a:ea typeface="HGPｺﾞｼｯｸM" panose="020B0600000000000000" pitchFamily="50" charset="-128"/>
              </a:rPr>
              <a:t>」</a:t>
            </a:r>
            <a:endParaRPr kumimoji="1" lang="en-US" altLang="ja-JP" sz="1100" dirty="0">
              <a:latin typeface="HGPｺﾞｼｯｸM" panose="020B0600000000000000" pitchFamily="50" charset="-128"/>
              <a:ea typeface="HGPｺﾞｼｯｸM" panose="020B0600000000000000" pitchFamily="50" charset="-128"/>
            </a:endParaRPr>
          </a:p>
          <a:p>
            <a:r>
              <a:rPr kumimoji="1" lang="ja-JP" altLang="en-US" sz="1100" dirty="0">
                <a:latin typeface="HGPｺﾞｼｯｸM" panose="020B0600000000000000" pitchFamily="50" charset="-128"/>
                <a:ea typeface="HGPｺﾞｼｯｸM" panose="020B0600000000000000" pitchFamily="50" charset="-128"/>
              </a:rPr>
              <a:t>（ホームページの真ん中まで画面をスクロール）</a:t>
            </a:r>
            <a:endParaRPr kumimoji="1" lang="en-US" altLang="ja-JP" sz="1067" dirty="0">
              <a:latin typeface="HGPｺﾞｼｯｸM" panose="020B0600000000000000" pitchFamily="50" charset="-128"/>
              <a:ea typeface="HGPｺﾞｼｯｸM" panose="020B0600000000000000" pitchFamily="50" charset="-128"/>
            </a:endParaRPr>
          </a:p>
        </p:txBody>
      </p:sp>
      <p:sp>
        <p:nvSpPr>
          <p:cNvPr id="10" name="正方形/長方形 9">
            <a:extLst>
              <a:ext uri="{FF2B5EF4-FFF2-40B4-BE49-F238E27FC236}">
                <a16:creationId xmlns:a16="http://schemas.microsoft.com/office/drawing/2014/main" id="{9F040C2B-1D05-8464-DC64-EE2BE4237CD8}"/>
              </a:ext>
            </a:extLst>
          </p:cNvPr>
          <p:cNvSpPr/>
          <p:nvPr/>
        </p:nvSpPr>
        <p:spPr>
          <a:xfrm>
            <a:off x="4364151" y="5310357"/>
            <a:ext cx="1620000" cy="100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37">
            <a:extLst>
              <a:ext uri="{FF2B5EF4-FFF2-40B4-BE49-F238E27FC236}">
                <a16:creationId xmlns:a16="http://schemas.microsoft.com/office/drawing/2014/main" id="{F6F06B6D-2517-0C0F-2612-A13B7AA4B2CF}"/>
              </a:ext>
            </a:extLst>
          </p:cNvPr>
          <p:cNvSpPr/>
          <p:nvPr/>
        </p:nvSpPr>
        <p:spPr>
          <a:xfrm>
            <a:off x="4372042" y="6398754"/>
            <a:ext cx="344106" cy="122413"/>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3" name="正方形/長方形 12">
            <a:extLst>
              <a:ext uri="{FF2B5EF4-FFF2-40B4-BE49-F238E27FC236}">
                <a16:creationId xmlns:a16="http://schemas.microsoft.com/office/drawing/2014/main" id="{2D9ECBD5-62CC-5359-3D21-722CD514D028}"/>
              </a:ext>
            </a:extLst>
          </p:cNvPr>
          <p:cNvSpPr/>
          <p:nvPr/>
        </p:nvSpPr>
        <p:spPr>
          <a:xfrm>
            <a:off x="4240156" y="6573486"/>
            <a:ext cx="2088000" cy="261610"/>
          </a:xfrm>
          <a:prstGeom prst="rect">
            <a:avLst/>
          </a:prstGeom>
          <a:noFill/>
        </p:spPr>
        <p:txBody>
          <a:bodyPr wrap="square" lIns="0" rIns="0">
            <a:spAutoFit/>
          </a:bodyPr>
          <a:lstStyle/>
          <a:p>
            <a:r>
              <a:rPr kumimoji="1" lang="ja-JP" altLang="en-US" sz="1067" dirty="0">
                <a:latin typeface="HGPｺﾞｼｯｸM" panose="020B0600000000000000" pitchFamily="50" charset="-128"/>
                <a:ea typeface="HGPｺﾞｼｯｸM" panose="020B0600000000000000" pitchFamily="50" charset="-128"/>
              </a:rPr>
              <a:t>「市町村の警報・注意報（発表状況）</a:t>
            </a:r>
            <a:r>
              <a:rPr kumimoji="1" lang="ja-JP" altLang="en-US" sz="1100" dirty="0">
                <a:latin typeface="HGPｺﾞｼｯｸM" panose="020B0600000000000000" pitchFamily="50" charset="-128"/>
                <a:ea typeface="HGPｺﾞｼｯｸM" panose="020B0600000000000000" pitchFamily="50" charset="-128"/>
              </a:rPr>
              <a:t>」</a:t>
            </a:r>
            <a:endParaRPr kumimoji="1" lang="en-US" altLang="ja-JP" sz="1100" dirty="0">
              <a:latin typeface="HGPｺﾞｼｯｸM" panose="020B0600000000000000" pitchFamily="50" charset="-128"/>
              <a:ea typeface="HGPｺﾞｼｯｸM" panose="020B0600000000000000" pitchFamily="50" charset="-128"/>
            </a:endParaRPr>
          </a:p>
        </p:txBody>
      </p:sp>
      <p:sp>
        <p:nvSpPr>
          <p:cNvPr id="14" name="正方形/長方形 13">
            <a:extLst>
              <a:ext uri="{FF2B5EF4-FFF2-40B4-BE49-F238E27FC236}">
                <a16:creationId xmlns:a16="http://schemas.microsoft.com/office/drawing/2014/main" id="{5A476263-140B-440B-39A0-DC08AFB607A6}"/>
              </a:ext>
            </a:extLst>
          </p:cNvPr>
          <p:cNvSpPr/>
          <p:nvPr/>
        </p:nvSpPr>
        <p:spPr>
          <a:xfrm>
            <a:off x="4379036" y="7350465"/>
            <a:ext cx="2268000" cy="46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08ED7B68-4FA9-27D1-4585-7ADBABAB284F}"/>
              </a:ext>
            </a:extLst>
          </p:cNvPr>
          <p:cNvSpPr txBox="1"/>
          <p:nvPr/>
        </p:nvSpPr>
        <p:spPr>
          <a:xfrm>
            <a:off x="193162" y="688363"/>
            <a:ext cx="4484488" cy="738664"/>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5</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a:t>
            </a:r>
            <a:endParaRPr kumimoji="1" lang="en-US" altLang="ja-JP" sz="1400" dirty="0">
              <a:latin typeface="HGPｺﾞｼｯｸE" panose="020B0900000000000000" pitchFamily="50" charset="-128"/>
              <a:ea typeface="HGPｺﾞｼｯｸE" panose="020B0900000000000000" pitchFamily="50" charset="-128"/>
            </a:endParaRPr>
          </a:p>
          <a:p>
            <a:r>
              <a:rPr kumimoji="1" lang="ja-JP" altLang="en-US" sz="1400" dirty="0">
                <a:latin typeface="HGPｺﾞｼｯｸE" panose="020B0900000000000000" pitchFamily="50" charset="-128"/>
                <a:ea typeface="HGPｺﾞｼｯｸE" panose="020B0900000000000000" pitchFamily="50" charset="-128"/>
              </a:rPr>
              <a:t>訓練開始時間：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　 ９</a:t>
            </a:r>
            <a:r>
              <a:rPr kumimoji="1" lang="en-US" altLang="ja-JP" sz="1400" dirty="0">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00                                        </a:t>
            </a:r>
            <a:r>
              <a:rPr kumimoji="1" lang="ja-JP" altLang="en-US" sz="1400" dirty="0">
                <a:latin typeface="HGPｺﾞｼｯｸE" panose="020B0900000000000000" pitchFamily="50" charset="-128"/>
                <a:ea typeface="HGPｺﾞｼｯｸE" panose="020B0900000000000000" pitchFamily="50" charset="-128"/>
              </a:rPr>
              <a:t>訓練終了時間：</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     ９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０</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5</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717172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矢印: 下 64">
            <a:extLst>
              <a:ext uri="{FF2B5EF4-FFF2-40B4-BE49-F238E27FC236}">
                <a16:creationId xmlns:a16="http://schemas.microsoft.com/office/drawing/2014/main" id="{3868AB01-46D5-4FB0-A562-BF32F51E708F}"/>
              </a:ext>
            </a:extLst>
          </p:cNvPr>
          <p:cNvSpPr/>
          <p:nvPr/>
        </p:nvSpPr>
        <p:spPr>
          <a:xfrm>
            <a:off x="24427" y="91582"/>
            <a:ext cx="216470" cy="9036000"/>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53">
            <a:extLst>
              <a:ext uri="{FF2B5EF4-FFF2-40B4-BE49-F238E27FC236}">
                <a16:creationId xmlns:a16="http://schemas.microsoft.com/office/drawing/2014/main" id="{8A8270CB-E4BB-444E-AE40-5B357AC9D21B}"/>
              </a:ext>
            </a:extLst>
          </p:cNvPr>
          <p:cNvSpPr txBox="1"/>
          <p:nvPr/>
        </p:nvSpPr>
        <p:spPr>
          <a:xfrm>
            <a:off x="0" y="-26957"/>
            <a:ext cx="6870700" cy="374571"/>
          </a:xfrm>
          <a:prstGeom prst="round2DiagRect">
            <a:avLst/>
          </a:prstGeom>
          <a:solidFill>
            <a:schemeClr val="accent6">
              <a:lumMod val="40000"/>
              <a:lumOff val="60000"/>
            </a:schemeClr>
          </a:solid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【2】</a:t>
            </a:r>
            <a:r>
              <a:rPr kumimoji="1" lang="ja-JP" altLang="en-US" sz="1600" dirty="0">
                <a:latin typeface="HGPｺﾞｼｯｸE" panose="020B0900000000000000" pitchFamily="50" charset="-128"/>
                <a:ea typeface="HGPｺﾞｼｯｸE" panose="020B0900000000000000" pitchFamily="50" charset="-128"/>
              </a:rPr>
              <a:t>情報収集・伝達訓練のシナリオ</a:t>
            </a:r>
          </a:p>
        </p:txBody>
      </p:sp>
      <p:sp>
        <p:nvSpPr>
          <p:cNvPr id="56" name="テキスト ボックス 55">
            <a:extLst>
              <a:ext uri="{FF2B5EF4-FFF2-40B4-BE49-F238E27FC236}">
                <a16:creationId xmlns:a16="http://schemas.microsoft.com/office/drawing/2014/main" id="{B3ECF0E6-428D-490D-933A-CD84E05DA604}"/>
              </a:ext>
            </a:extLst>
          </p:cNvPr>
          <p:cNvSpPr txBox="1"/>
          <p:nvPr/>
        </p:nvSpPr>
        <p:spPr>
          <a:xfrm>
            <a:off x="4197182" y="425315"/>
            <a:ext cx="2664000" cy="252000"/>
          </a:xfrm>
          <a:prstGeom prst="rect">
            <a:avLst/>
          </a:prstGeom>
          <a:solidFill>
            <a:schemeClr val="accent6">
              <a:lumMod val="40000"/>
              <a:lumOff val="60000"/>
            </a:schemeClr>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cxnSp>
        <p:nvCxnSpPr>
          <p:cNvPr id="64" name="直線コネクタ 63">
            <a:extLst>
              <a:ext uri="{FF2B5EF4-FFF2-40B4-BE49-F238E27FC236}">
                <a16:creationId xmlns:a16="http://schemas.microsoft.com/office/drawing/2014/main" id="{FD012DA7-5A4F-45B1-8C35-F8514F731DE5}"/>
              </a:ext>
            </a:extLst>
          </p:cNvPr>
          <p:cNvCxnSpPr>
            <a:cxnSpLocks/>
          </p:cNvCxnSpPr>
          <p:nvPr/>
        </p:nvCxnSpPr>
        <p:spPr>
          <a:xfrm>
            <a:off x="4209374" y="453602"/>
            <a:ext cx="9135" cy="8676000"/>
          </a:xfrm>
          <a:prstGeom prst="line">
            <a:avLst/>
          </a:prstGeom>
          <a:ln w="28575">
            <a:solidFill>
              <a:schemeClr val="accent6">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54925066-3590-4311-8195-5F8C676797D1}"/>
              </a:ext>
            </a:extLst>
          </p:cNvPr>
          <p:cNvSpPr txBox="1"/>
          <p:nvPr/>
        </p:nvSpPr>
        <p:spPr>
          <a:xfrm>
            <a:off x="6021069" y="14689"/>
            <a:ext cx="800219" cy="318924"/>
          </a:xfrm>
          <a:prstGeom prst="rect">
            <a:avLst/>
          </a:prstGeom>
          <a:solidFill>
            <a:schemeClr val="bg1"/>
          </a:solidFill>
          <a:ln>
            <a:solidFill>
              <a:schemeClr val="tx1"/>
            </a:solidFill>
          </a:ln>
        </p:spPr>
        <p:txBody>
          <a:bodyPr wrap="none" tIns="36000" bIns="36000" rtlCol="0">
            <a:spAutoFit/>
          </a:bodyP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記入例</a:t>
            </a:r>
          </a:p>
        </p:txBody>
      </p:sp>
      <p:pic>
        <p:nvPicPr>
          <p:cNvPr id="70" name="図 69">
            <a:extLst>
              <a:ext uri="{FF2B5EF4-FFF2-40B4-BE49-F238E27FC236}">
                <a16:creationId xmlns:a16="http://schemas.microsoft.com/office/drawing/2014/main" id="{12D6B468-82C9-4A0B-A663-214C865E25FE}"/>
              </a:ext>
            </a:extLst>
          </p:cNvPr>
          <p:cNvPicPr>
            <a:picLocks noChangeAspect="1"/>
          </p:cNvPicPr>
          <p:nvPr/>
        </p:nvPicPr>
        <p:blipFill>
          <a:blip r:embed="rId3"/>
          <a:stretch>
            <a:fillRect/>
          </a:stretch>
        </p:blipFill>
        <p:spPr>
          <a:xfrm>
            <a:off x="4284667" y="4513560"/>
            <a:ext cx="2511552" cy="1267968"/>
          </a:xfrm>
          <a:prstGeom prst="rect">
            <a:avLst/>
          </a:prstGeom>
          <a:ln>
            <a:solidFill>
              <a:schemeClr val="tx1"/>
            </a:solidFill>
          </a:ln>
        </p:spPr>
      </p:pic>
      <p:sp>
        <p:nvSpPr>
          <p:cNvPr id="71" name="下矢印 37">
            <a:extLst>
              <a:ext uri="{FF2B5EF4-FFF2-40B4-BE49-F238E27FC236}">
                <a16:creationId xmlns:a16="http://schemas.microsoft.com/office/drawing/2014/main" id="{A969E74B-6303-437F-827A-B7F8A8C4D886}"/>
              </a:ext>
            </a:extLst>
          </p:cNvPr>
          <p:cNvSpPr/>
          <p:nvPr/>
        </p:nvSpPr>
        <p:spPr>
          <a:xfrm>
            <a:off x="4402522" y="2704197"/>
            <a:ext cx="344106" cy="122413"/>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72" name="図 71">
            <a:extLst>
              <a:ext uri="{FF2B5EF4-FFF2-40B4-BE49-F238E27FC236}">
                <a16:creationId xmlns:a16="http://schemas.microsoft.com/office/drawing/2014/main" id="{38CA6655-271B-4A9E-A4B7-65CCC504ECE2}"/>
              </a:ext>
            </a:extLst>
          </p:cNvPr>
          <p:cNvPicPr>
            <a:picLocks noChangeAspect="1"/>
          </p:cNvPicPr>
          <p:nvPr/>
        </p:nvPicPr>
        <p:blipFill rotWithShape="1">
          <a:blip r:embed="rId4"/>
          <a:srcRect t="8121" r="2909" b="25167"/>
          <a:stretch/>
        </p:blipFill>
        <p:spPr>
          <a:xfrm>
            <a:off x="4286275" y="1314210"/>
            <a:ext cx="2471044" cy="1289927"/>
          </a:xfrm>
          <a:prstGeom prst="rect">
            <a:avLst/>
          </a:prstGeom>
          <a:ln>
            <a:solidFill>
              <a:schemeClr val="tx1"/>
            </a:solidFill>
          </a:ln>
        </p:spPr>
      </p:pic>
      <p:pic>
        <p:nvPicPr>
          <p:cNvPr id="73" name="図 72">
            <a:extLst>
              <a:ext uri="{FF2B5EF4-FFF2-40B4-BE49-F238E27FC236}">
                <a16:creationId xmlns:a16="http://schemas.microsoft.com/office/drawing/2014/main" id="{C3074268-766A-48E0-B05C-9F4ECFDB46CE}"/>
              </a:ext>
            </a:extLst>
          </p:cNvPr>
          <p:cNvPicPr>
            <a:picLocks noChangeAspect="1"/>
          </p:cNvPicPr>
          <p:nvPr/>
        </p:nvPicPr>
        <p:blipFill rotWithShape="1">
          <a:blip r:embed="rId5"/>
          <a:srcRect t="39600" b="11297"/>
          <a:stretch/>
        </p:blipFill>
        <p:spPr>
          <a:xfrm>
            <a:off x="4299781" y="3110083"/>
            <a:ext cx="2468309" cy="875125"/>
          </a:xfrm>
          <a:prstGeom prst="rect">
            <a:avLst/>
          </a:prstGeom>
          <a:ln>
            <a:solidFill>
              <a:schemeClr val="tx1"/>
            </a:solidFill>
          </a:ln>
        </p:spPr>
      </p:pic>
      <p:sp>
        <p:nvSpPr>
          <p:cNvPr id="74" name="下矢印 37">
            <a:extLst>
              <a:ext uri="{FF2B5EF4-FFF2-40B4-BE49-F238E27FC236}">
                <a16:creationId xmlns:a16="http://schemas.microsoft.com/office/drawing/2014/main" id="{B053C523-4524-4E4D-8ECA-F4C3C7182593}"/>
              </a:ext>
            </a:extLst>
          </p:cNvPr>
          <p:cNvSpPr/>
          <p:nvPr/>
        </p:nvSpPr>
        <p:spPr>
          <a:xfrm>
            <a:off x="4402522" y="4073898"/>
            <a:ext cx="344106" cy="122413"/>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5" name="正方形/長方形 74">
            <a:extLst>
              <a:ext uri="{FF2B5EF4-FFF2-40B4-BE49-F238E27FC236}">
                <a16:creationId xmlns:a16="http://schemas.microsoft.com/office/drawing/2014/main" id="{EA81B328-570C-48AB-90CB-498F64389AC6}"/>
              </a:ext>
            </a:extLst>
          </p:cNvPr>
          <p:cNvSpPr/>
          <p:nvPr/>
        </p:nvSpPr>
        <p:spPr>
          <a:xfrm>
            <a:off x="4307425" y="822802"/>
            <a:ext cx="2449893" cy="425822"/>
          </a:xfrm>
          <a:prstGeom prst="rect">
            <a:avLst/>
          </a:prstGeom>
          <a:noFill/>
        </p:spPr>
        <p:txBody>
          <a:bodyPr wrap="square" lIns="0" rIns="0">
            <a:spAutoFit/>
          </a:bodyPr>
          <a:lstStyle/>
          <a:p>
            <a:r>
              <a:rPr kumimoji="1" lang="ja-JP" altLang="en-US" sz="1067" dirty="0">
                <a:latin typeface="HGPｺﾞｼｯｸM" panose="020B0600000000000000" pitchFamily="50" charset="-128"/>
                <a:ea typeface="HGPｺﾞｼｯｸM" panose="020B0600000000000000" pitchFamily="50" charset="-128"/>
              </a:rPr>
              <a:t>▼国土交通省</a:t>
            </a:r>
            <a:endParaRPr kumimoji="1" lang="en-US" altLang="ja-JP" sz="1067" dirty="0">
              <a:latin typeface="HGPｺﾞｼｯｸM" panose="020B0600000000000000" pitchFamily="50" charset="-128"/>
              <a:ea typeface="HGPｺﾞｼｯｸM" panose="020B0600000000000000" pitchFamily="50" charset="-128"/>
            </a:endParaRPr>
          </a:p>
          <a:p>
            <a:r>
              <a:rPr kumimoji="1" lang="ja-JP" altLang="en-US" sz="1067" dirty="0">
                <a:latin typeface="HGPｺﾞｼｯｸM" panose="020B0600000000000000" pitchFamily="50" charset="-128"/>
                <a:ea typeface="HGPｺﾞｼｯｸM" panose="020B0600000000000000" pitchFamily="50" charset="-128"/>
              </a:rPr>
              <a:t>「</a:t>
            </a:r>
            <a:r>
              <a:rPr kumimoji="1" lang="ja-JP" altLang="en-US" sz="1100" dirty="0">
                <a:latin typeface="HGPｺﾞｼｯｸM" panose="020B0600000000000000" pitchFamily="50" charset="-128"/>
                <a:ea typeface="HGPｺﾞｼｯｸM" panose="020B0600000000000000" pitchFamily="50" charset="-128"/>
              </a:rPr>
              <a:t>川の防災情報」及び</a:t>
            </a:r>
            <a:r>
              <a:rPr kumimoji="1" lang="ja-JP" altLang="en-US" sz="1067" dirty="0">
                <a:latin typeface="HGPｺﾞｼｯｸM" panose="020B0600000000000000" pitchFamily="50" charset="-128"/>
                <a:ea typeface="HGPｺﾞｼｯｸM" panose="020B0600000000000000" pitchFamily="50" charset="-128"/>
              </a:rPr>
              <a:t> </a:t>
            </a:r>
            <a:r>
              <a:rPr kumimoji="1" lang="en-US" altLang="ja-JP" sz="1067" dirty="0">
                <a:latin typeface="HGPｺﾞｼｯｸM" panose="020B0600000000000000" pitchFamily="50" charset="-128"/>
                <a:ea typeface="HGPｺﾞｼｯｸM" panose="020B0600000000000000" pitchFamily="50" charset="-128"/>
              </a:rPr>
              <a:t>『</a:t>
            </a:r>
            <a:r>
              <a:rPr kumimoji="1" lang="ja-JP" altLang="en-US" sz="1067" dirty="0">
                <a:latin typeface="HGPｺﾞｼｯｸM" panose="020B0600000000000000" pitchFamily="50" charset="-128"/>
                <a:ea typeface="HGPｺﾞｼｯｸM" panose="020B0600000000000000" pitchFamily="50" charset="-128"/>
              </a:rPr>
              <a:t>市町村名から検索</a:t>
            </a:r>
            <a:r>
              <a:rPr kumimoji="1" lang="en-US" altLang="ja-JP" sz="1100" dirty="0">
                <a:latin typeface="HGPｺﾞｼｯｸM" panose="020B0600000000000000" pitchFamily="50" charset="-128"/>
                <a:ea typeface="HGPｺﾞｼｯｸM" panose="020B0600000000000000" pitchFamily="50" charset="-128"/>
              </a:rPr>
              <a:t>』</a:t>
            </a:r>
            <a:endParaRPr kumimoji="1" lang="en-US" altLang="ja-JP" sz="1067" dirty="0">
              <a:latin typeface="HGPｺﾞｼｯｸM" panose="020B0600000000000000" pitchFamily="50" charset="-128"/>
              <a:ea typeface="HGPｺﾞｼｯｸM" panose="020B0600000000000000" pitchFamily="50" charset="-128"/>
            </a:endParaRPr>
          </a:p>
        </p:txBody>
      </p:sp>
      <p:sp>
        <p:nvSpPr>
          <p:cNvPr id="45" name="テキスト ボックス 44">
            <a:extLst>
              <a:ext uri="{FF2B5EF4-FFF2-40B4-BE49-F238E27FC236}">
                <a16:creationId xmlns:a16="http://schemas.microsoft.com/office/drawing/2014/main" id="{E8A9CEC3-3543-4758-8649-B76DF2775399}"/>
              </a:ext>
            </a:extLst>
          </p:cNvPr>
          <p:cNvSpPr txBox="1"/>
          <p:nvPr/>
        </p:nvSpPr>
        <p:spPr>
          <a:xfrm>
            <a:off x="19754" y="370572"/>
            <a:ext cx="4826000"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➋</a:t>
            </a:r>
            <a:r>
              <a:rPr kumimoji="1" lang="en-US" altLang="ja-JP" sz="1600" dirty="0">
                <a:latin typeface="HGPｺﾞｼｯｸE" panose="020B0900000000000000" pitchFamily="50" charset="-128"/>
                <a:ea typeface="HGPｺﾞｼｯｸE" panose="020B0900000000000000" pitchFamily="50" charset="-128"/>
              </a:rPr>
              <a:t> </a:t>
            </a:r>
            <a:r>
              <a:rPr kumimoji="1" lang="ja-JP" altLang="en-US" sz="1600" dirty="0">
                <a:latin typeface="HGPｺﾞｼｯｸE" panose="020B0900000000000000" pitchFamily="50" charset="-128"/>
                <a:ea typeface="HGPｺﾞｼｯｸE" panose="020B0900000000000000" pitchFamily="50" charset="-128"/>
              </a:rPr>
              <a:t>水位情報の入手方法を確認する。</a:t>
            </a:r>
          </a:p>
        </p:txBody>
      </p:sp>
      <p:sp>
        <p:nvSpPr>
          <p:cNvPr id="78" name="正方形/長方形 77">
            <a:extLst>
              <a:ext uri="{FF2B5EF4-FFF2-40B4-BE49-F238E27FC236}">
                <a16:creationId xmlns:a16="http://schemas.microsoft.com/office/drawing/2014/main" id="{153234B7-9F3A-4546-BF31-7D17A6AEE33D}"/>
              </a:ext>
            </a:extLst>
          </p:cNvPr>
          <p:cNvSpPr/>
          <p:nvPr/>
        </p:nvSpPr>
        <p:spPr>
          <a:xfrm>
            <a:off x="239194" y="3512352"/>
            <a:ext cx="3852000" cy="1682512"/>
          </a:xfrm>
          <a:prstGeom prst="rect">
            <a:avLst/>
          </a:prstGeom>
          <a:noFill/>
        </p:spPr>
        <p:txBody>
          <a:bodyPr wrap="square">
            <a:spAutoFit/>
          </a:bodyPr>
          <a:lstStyle/>
          <a:p>
            <a:pPr marL="237035" indent="-237035">
              <a:lnSpc>
                <a:spcPts val="1400"/>
              </a:lnSpc>
              <a:spcBef>
                <a:spcPts val="400"/>
              </a:spcBef>
              <a:buFont typeface="+mj-lt"/>
              <a:buAutoNum type="arabicPeriod"/>
            </a:pPr>
            <a:r>
              <a:rPr kumimoji="1" lang="ja-JP" altLang="en-US" sz="1200" dirty="0">
                <a:latin typeface="HGPｺﾞｼｯｸM" panose="020B0600000000000000" pitchFamily="50" charset="-128"/>
                <a:ea typeface="HGPｺﾞｼｯｸM" panose="020B0600000000000000" pitchFamily="50" charset="-128"/>
              </a:rPr>
              <a:t>インターネットで、「川の防災情報」を検索し、「川の防災情報 </a:t>
            </a:r>
            <a:r>
              <a:rPr kumimoji="1" lang="en-US" altLang="ja-JP" sz="1200" dirty="0">
                <a:latin typeface="HGPｺﾞｼｯｸM" panose="020B0600000000000000" pitchFamily="50" charset="-128"/>
                <a:ea typeface="HGPｺﾞｼｯｸM" panose="020B0600000000000000" pitchFamily="50" charset="-128"/>
              </a:rPr>
              <a:t>- </a:t>
            </a:r>
            <a:r>
              <a:rPr kumimoji="1" lang="ja-JP" altLang="en-US" sz="1200" dirty="0">
                <a:latin typeface="HGPｺﾞｼｯｸM" panose="020B0600000000000000" pitchFamily="50" charset="-128"/>
                <a:ea typeface="HGPｺﾞｼｯｸM" panose="020B0600000000000000" pitchFamily="50" charset="-128"/>
              </a:rPr>
              <a:t>国土交通省」にアクセスする。</a:t>
            </a:r>
            <a:endParaRPr kumimoji="1" lang="en-US" altLang="ja-JP" sz="1200" dirty="0">
              <a:latin typeface="HGPｺﾞｼｯｸM" panose="020B0600000000000000" pitchFamily="50" charset="-128"/>
              <a:ea typeface="HGPｺﾞｼｯｸM" panose="020B0600000000000000" pitchFamily="50" charset="-128"/>
            </a:endParaRPr>
          </a:p>
          <a:p>
            <a:pPr marL="237035" indent="-237035">
              <a:lnSpc>
                <a:spcPts val="1400"/>
              </a:lnSpc>
              <a:spcBef>
                <a:spcPts val="400"/>
              </a:spcBef>
              <a:buFont typeface="+mj-lt"/>
              <a:buAutoNum type="arabicPeriod"/>
            </a:pPr>
            <a:r>
              <a:rPr kumimoji="1" lang="ja-JP" altLang="en-US" sz="1200" dirty="0">
                <a:latin typeface="HGPｺﾞｼｯｸM" panose="020B0600000000000000" pitchFamily="50" charset="-128"/>
                <a:ea typeface="HGPｺﾞｼｯｸM" panose="020B0600000000000000" pitchFamily="50" charset="-128"/>
              </a:rPr>
              <a:t>サイト内検索欄</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市町村名から検索</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に、施設の所在する市町村名を入力して、検索する。</a:t>
            </a:r>
            <a:endParaRPr kumimoji="1" lang="en-US" altLang="ja-JP" sz="1200" dirty="0">
              <a:latin typeface="HGPｺﾞｼｯｸM" panose="020B0600000000000000" pitchFamily="50" charset="-128"/>
              <a:ea typeface="HGPｺﾞｼｯｸM" panose="020B0600000000000000" pitchFamily="50" charset="-128"/>
            </a:endParaRPr>
          </a:p>
          <a:p>
            <a:pPr marL="235169" indent="-235169">
              <a:lnSpc>
                <a:spcPts val="1400"/>
              </a:lnSpc>
              <a:spcBef>
                <a:spcPts val="400"/>
              </a:spcBef>
              <a:buFont typeface="+mj-lt"/>
              <a:buAutoNum type="arabicPeriod" startAt="3"/>
            </a:pPr>
            <a:r>
              <a:rPr kumimoji="1" lang="ja-JP" altLang="en-US" sz="1200" dirty="0">
                <a:latin typeface="HGPｺﾞｼｯｸM" panose="020B0600000000000000" pitchFamily="50" charset="-128"/>
                <a:ea typeface="HGPｺﾞｼｯｸM" panose="020B0600000000000000" pitchFamily="50" charset="-128"/>
              </a:rPr>
              <a:t>市町村に関する検索結果の</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地図で確認</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をクリックして、地図を表示する。</a:t>
            </a:r>
            <a:endParaRPr kumimoji="1" lang="en-US" altLang="ja-JP" sz="1200" dirty="0">
              <a:latin typeface="HGPｺﾞｼｯｸM" panose="020B0600000000000000" pitchFamily="50" charset="-128"/>
              <a:ea typeface="HGPｺﾞｼｯｸM" panose="020B0600000000000000" pitchFamily="50" charset="-128"/>
            </a:endParaRPr>
          </a:p>
          <a:p>
            <a:pPr marL="237035" indent="-237035">
              <a:lnSpc>
                <a:spcPts val="1400"/>
              </a:lnSpc>
              <a:spcBef>
                <a:spcPts val="400"/>
              </a:spcBef>
              <a:buFont typeface="+mj-lt"/>
              <a:buAutoNum type="arabicPeriod" startAt="3"/>
            </a:pPr>
            <a:r>
              <a:rPr kumimoji="1" lang="ja-JP" altLang="en-US" sz="1200" dirty="0">
                <a:latin typeface="HGPｺﾞｼｯｸM" panose="020B0600000000000000" pitchFamily="50" charset="-128"/>
                <a:ea typeface="HGPｺﾞｼｯｸM" panose="020B0600000000000000" pitchFamily="50" charset="-128"/>
              </a:rPr>
              <a:t>地図内で、施設の最寄りの水位観測所マーク　　　をクリックして、水位情報を確認する。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83" name="角丸四角形吹き出し 135">
            <a:extLst>
              <a:ext uri="{FF2B5EF4-FFF2-40B4-BE49-F238E27FC236}">
                <a16:creationId xmlns:a16="http://schemas.microsoft.com/office/drawing/2014/main" id="{CC2AF41C-083A-4E6E-9F02-35176E10DC9C}"/>
              </a:ext>
            </a:extLst>
          </p:cNvPr>
          <p:cNvSpPr/>
          <p:nvPr/>
        </p:nvSpPr>
        <p:spPr>
          <a:xfrm>
            <a:off x="342152" y="5253181"/>
            <a:ext cx="3636000" cy="1512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pic>
        <p:nvPicPr>
          <p:cNvPr id="84" name="Picture 8" descr="マイクを持っている女性会社員のイラスト">
            <a:extLst>
              <a:ext uri="{FF2B5EF4-FFF2-40B4-BE49-F238E27FC236}">
                <a16:creationId xmlns:a16="http://schemas.microsoft.com/office/drawing/2014/main" id="{6D12293F-D492-44EC-967A-C4CACC73265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4954"/>
          <a:stretch/>
        </p:blipFill>
        <p:spPr bwMode="auto">
          <a:xfrm>
            <a:off x="226661" y="1486001"/>
            <a:ext cx="574944" cy="803612"/>
          </a:xfrm>
          <a:prstGeom prst="rect">
            <a:avLst/>
          </a:prstGeom>
          <a:noFill/>
          <a:extLst>
            <a:ext uri="{909E8E84-426E-40DD-AFC4-6F175D3DCCD1}">
              <a14:hiddenFill xmlns:a14="http://schemas.microsoft.com/office/drawing/2010/main">
                <a:solidFill>
                  <a:srgbClr val="FFFFFF"/>
                </a:solidFill>
              </a14:hiddenFill>
            </a:ext>
          </a:extLst>
        </p:spPr>
      </p:pic>
      <p:pic>
        <p:nvPicPr>
          <p:cNvPr id="85" name="図 84">
            <a:extLst>
              <a:ext uri="{FF2B5EF4-FFF2-40B4-BE49-F238E27FC236}">
                <a16:creationId xmlns:a16="http://schemas.microsoft.com/office/drawing/2014/main" id="{CFAE4C69-1465-4997-A3B6-F2539C52B30C}"/>
              </a:ext>
            </a:extLst>
          </p:cNvPr>
          <p:cNvPicPr>
            <a:picLocks noChangeAspect="1"/>
          </p:cNvPicPr>
          <p:nvPr/>
        </p:nvPicPr>
        <p:blipFill rotWithShape="1">
          <a:blip r:embed="rId7"/>
          <a:srcRect b="50088"/>
          <a:stretch/>
        </p:blipFill>
        <p:spPr>
          <a:xfrm>
            <a:off x="259658" y="2604995"/>
            <a:ext cx="522348" cy="803570"/>
          </a:xfrm>
          <a:prstGeom prst="rect">
            <a:avLst/>
          </a:prstGeom>
        </p:spPr>
      </p:pic>
      <p:sp>
        <p:nvSpPr>
          <p:cNvPr id="86" name="下矢印 94">
            <a:extLst>
              <a:ext uri="{FF2B5EF4-FFF2-40B4-BE49-F238E27FC236}">
                <a16:creationId xmlns:a16="http://schemas.microsoft.com/office/drawing/2014/main" id="{A42063EF-2C62-4441-8E31-CE666E3E0018}"/>
              </a:ext>
            </a:extLst>
          </p:cNvPr>
          <p:cNvSpPr/>
          <p:nvPr/>
        </p:nvSpPr>
        <p:spPr>
          <a:xfrm>
            <a:off x="1086919" y="2329768"/>
            <a:ext cx="357521" cy="197325"/>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7" name="正方形/長方形 86">
            <a:extLst>
              <a:ext uri="{FF2B5EF4-FFF2-40B4-BE49-F238E27FC236}">
                <a16:creationId xmlns:a16="http://schemas.microsoft.com/office/drawing/2014/main" id="{46F0EAE1-6DD0-440B-96D1-1AEA831A027F}"/>
              </a:ext>
            </a:extLst>
          </p:cNvPr>
          <p:cNvSpPr/>
          <p:nvPr/>
        </p:nvSpPr>
        <p:spPr>
          <a:xfrm>
            <a:off x="852380" y="2705298"/>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88" name="正方形/長方形 87">
            <a:extLst>
              <a:ext uri="{FF2B5EF4-FFF2-40B4-BE49-F238E27FC236}">
                <a16:creationId xmlns:a16="http://schemas.microsoft.com/office/drawing/2014/main" id="{F4858804-7E1F-4963-8F86-59C6B8920142}"/>
              </a:ext>
            </a:extLst>
          </p:cNvPr>
          <p:cNvSpPr/>
          <p:nvPr/>
        </p:nvSpPr>
        <p:spPr>
          <a:xfrm>
            <a:off x="852380" y="2909365"/>
            <a:ext cx="3471402" cy="461665"/>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「川の防災情報」にアクセスして、施設周辺の</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　　河川の水位を調べる。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89" name="正方形/長方形 88">
            <a:extLst>
              <a:ext uri="{FF2B5EF4-FFF2-40B4-BE49-F238E27FC236}">
                <a16:creationId xmlns:a16="http://schemas.microsoft.com/office/drawing/2014/main" id="{00275561-88DE-4D61-93F2-1CE015F6CE0A}"/>
              </a:ext>
            </a:extLst>
          </p:cNvPr>
          <p:cNvSpPr/>
          <p:nvPr/>
        </p:nvSpPr>
        <p:spPr>
          <a:xfrm>
            <a:off x="852380" y="1555072"/>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90" name="正方形/長方形 89">
            <a:extLst>
              <a:ext uri="{FF2B5EF4-FFF2-40B4-BE49-F238E27FC236}">
                <a16:creationId xmlns:a16="http://schemas.microsoft.com/office/drawing/2014/main" id="{72524284-CA0F-46A1-A828-EC09717CD02D}"/>
              </a:ext>
            </a:extLst>
          </p:cNvPr>
          <p:cNvSpPr/>
          <p:nvPr/>
        </p:nvSpPr>
        <p:spPr>
          <a:xfrm>
            <a:off x="852387" y="1752748"/>
            <a:ext cx="1654018"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水位情報の確認作業の開始を告げる。</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91" name="図 90">
            <a:extLst>
              <a:ext uri="{FF2B5EF4-FFF2-40B4-BE49-F238E27FC236}">
                <a16:creationId xmlns:a16="http://schemas.microsoft.com/office/drawing/2014/main" id="{1B99F608-4322-4D3D-A912-D7A85A89B49F}"/>
              </a:ext>
            </a:extLst>
          </p:cNvPr>
          <p:cNvPicPr>
            <a:picLocks noChangeAspect="1"/>
          </p:cNvPicPr>
          <p:nvPr/>
        </p:nvPicPr>
        <p:blipFill>
          <a:blip r:embed="rId8"/>
          <a:stretch>
            <a:fillRect/>
          </a:stretch>
        </p:blipFill>
        <p:spPr>
          <a:xfrm>
            <a:off x="3435350" y="4753481"/>
            <a:ext cx="192245" cy="254725"/>
          </a:xfrm>
          <a:prstGeom prst="rect">
            <a:avLst/>
          </a:prstGeom>
        </p:spPr>
      </p:pic>
      <p:pic>
        <p:nvPicPr>
          <p:cNvPr id="92" name="Picture 4" descr="ノートパソコンのイラスト">
            <a:extLst>
              <a:ext uri="{FF2B5EF4-FFF2-40B4-BE49-F238E27FC236}">
                <a16:creationId xmlns:a16="http://schemas.microsoft.com/office/drawing/2014/main" id="{4CF47083-4490-4E2E-884B-6DEAF6699B0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21998" y="2370565"/>
            <a:ext cx="656836" cy="52218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6" descr="パソコンのモニタのイラスト">
            <a:extLst>
              <a:ext uri="{FF2B5EF4-FFF2-40B4-BE49-F238E27FC236}">
                <a16:creationId xmlns:a16="http://schemas.microsoft.com/office/drawing/2014/main" id="{CB7BC3BC-CC2C-406C-BB23-50EA9B35041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83152" y="2369056"/>
            <a:ext cx="585183" cy="52520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5EB2C075-0FD3-D3F6-66C5-CC0A91A8C397}"/>
              </a:ext>
            </a:extLst>
          </p:cNvPr>
          <p:cNvSpPr txBox="1"/>
          <p:nvPr/>
        </p:nvSpPr>
        <p:spPr>
          <a:xfrm>
            <a:off x="193162" y="688363"/>
            <a:ext cx="4484488" cy="738664"/>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5</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a:t>
            </a:r>
            <a:endParaRPr kumimoji="1" lang="en-US" altLang="ja-JP" sz="1400" dirty="0">
              <a:latin typeface="HGPｺﾞｼｯｸE" panose="020B0900000000000000" pitchFamily="50" charset="-128"/>
              <a:ea typeface="HGPｺﾞｼｯｸE" panose="020B0900000000000000" pitchFamily="50" charset="-128"/>
            </a:endParaRPr>
          </a:p>
          <a:p>
            <a:r>
              <a:rPr kumimoji="1" lang="ja-JP" altLang="en-US" sz="1400" dirty="0">
                <a:latin typeface="HGPｺﾞｼｯｸE" panose="020B0900000000000000" pitchFamily="50" charset="-128"/>
                <a:ea typeface="HGPｺﾞｼｯｸE" panose="020B0900000000000000" pitchFamily="50" charset="-128"/>
              </a:rPr>
              <a:t>訓練開始時間：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９</a:t>
            </a:r>
            <a:r>
              <a:rPr kumimoji="1" lang="en-US" altLang="ja-JP" sz="1400" dirty="0">
                <a:solidFill>
                  <a:srgbClr val="FF0000"/>
                </a:solidFill>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05                                       </a:t>
            </a:r>
          </a:p>
          <a:p>
            <a:r>
              <a:rPr kumimoji="1" lang="ja-JP" altLang="en-US" sz="1400" dirty="0">
                <a:latin typeface="HGPｺﾞｼｯｸE" panose="020B0900000000000000" pitchFamily="50" charset="-128"/>
                <a:ea typeface="HGPｺﾞｼｯｸE" panose="020B0900000000000000" pitchFamily="50" charset="-128"/>
              </a:rPr>
              <a:t>訓練終了時間：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９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１０</a:t>
            </a:r>
          </a:p>
        </p:txBody>
      </p:sp>
      <p:sp>
        <p:nvSpPr>
          <p:cNvPr id="5" name="正方形/長方形 4">
            <a:extLst>
              <a:ext uri="{FF2B5EF4-FFF2-40B4-BE49-F238E27FC236}">
                <a16:creationId xmlns:a16="http://schemas.microsoft.com/office/drawing/2014/main" id="{2CBAD83F-2EC1-9DA9-C134-6BB81A09EB76}"/>
              </a:ext>
            </a:extLst>
          </p:cNvPr>
          <p:cNvSpPr/>
          <p:nvPr/>
        </p:nvSpPr>
        <p:spPr>
          <a:xfrm>
            <a:off x="4280317" y="2857560"/>
            <a:ext cx="2448000" cy="261610"/>
          </a:xfrm>
          <a:prstGeom prst="rect">
            <a:avLst/>
          </a:prstGeom>
          <a:noFill/>
        </p:spPr>
        <p:txBody>
          <a:bodyPr wrap="square" lIns="0" rIns="0">
            <a:spAutoFit/>
          </a:bodyPr>
          <a:lstStyle/>
          <a:p>
            <a:r>
              <a:rPr kumimoji="1" lang="en-US" altLang="ja-JP" sz="1067" dirty="0">
                <a:latin typeface="HGPｺﾞｼｯｸM" panose="020B0600000000000000" pitchFamily="50" charset="-128"/>
                <a:ea typeface="HGPｺﾞｼｯｸM" panose="020B0600000000000000" pitchFamily="50" charset="-128"/>
              </a:rPr>
              <a:t>『</a:t>
            </a:r>
            <a:r>
              <a:rPr kumimoji="1" lang="ja-JP" altLang="en-US" sz="1067" dirty="0">
                <a:latin typeface="HGPｺﾞｼｯｸM" panose="020B0600000000000000" pitchFamily="50" charset="-128"/>
                <a:ea typeface="HGPｺﾞｼｯｸM" panose="020B0600000000000000" pitchFamily="50" charset="-128"/>
              </a:rPr>
              <a:t>地図で確認</a:t>
            </a:r>
            <a:r>
              <a:rPr kumimoji="1" lang="en-US" altLang="ja-JP" sz="1067" dirty="0">
                <a:latin typeface="HGPｺﾞｼｯｸM" panose="020B0600000000000000" pitchFamily="50" charset="-128"/>
                <a:ea typeface="HGPｺﾞｼｯｸM" panose="020B0600000000000000" pitchFamily="50" charset="-128"/>
              </a:rPr>
              <a:t>』</a:t>
            </a:r>
            <a:endParaRPr kumimoji="1" lang="en-US" altLang="ja-JP" sz="1100" dirty="0">
              <a:latin typeface="HGPｺﾞｼｯｸM" panose="020B0600000000000000" pitchFamily="50" charset="-128"/>
              <a:ea typeface="HGPｺﾞｼｯｸM" panose="020B0600000000000000" pitchFamily="50" charset="-128"/>
            </a:endParaRPr>
          </a:p>
        </p:txBody>
      </p:sp>
      <p:sp>
        <p:nvSpPr>
          <p:cNvPr id="6" name="正方形/長方形 5">
            <a:extLst>
              <a:ext uri="{FF2B5EF4-FFF2-40B4-BE49-F238E27FC236}">
                <a16:creationId xmlns:a16="http://schemas.microsoft.com/office/drawing/2014/main" id="{DEA69C29-E9B1-5E00-8712-6F7000F6CF9B}"/>
              </a:ext>
            </a:extLst>
          </p:cNvPr>
          <p:cNvSpPr/>
          <p:nvPr/>
        </p:nvSpPr>
        <p:spPr>
          <a:xfrm>
            <a:off x="4305182" y="4245655"/>
            <a:ext cx="2448000" cy="256545"/>
          </a:xfrm>
          <a:prstGeom prst="rect">
            <a:avLst/>
          </a:prstGeom>
          <a:noFill/>
        </p:spPr>
        <p:txBody>
          <a:bodyPr wrap="square" lIns="0" rIns="0">
            <a:spAutoFit/>
          </a:bodyPr>
          <a:lstStyle/>
          <a:p>
            <a:r>
              <a:rPr kumimoji="1" lang="ja-JP" altLang="en-US" sz="1067" dirty="0">
                <a:latin typeface="HGPｺﾞｼｯｸM" panose="020B0600000000000000" pitchFamily="50" charset="-128"/>
                <a:ea typeface="HGPｺﾞｼｯｸM" panose="020B0600000000000000" pitchFamily="50" charset="-128"/>
              </a:rPr>
              <a:t>施設の最寄りの水位観測所マークの選択</a:t>
            </a:r>
            <a:endParaRPr kumimoji="1" lang="en-US" altLang="ja-JP" sz="1100" dirty="0">
              <a:latin typeface="HGPｺﾞｼｯｸM" panose="020B0600000000000000" pitchFamily="50" charset="-128"/>
              <a:ea typeface="HGPｺﾞｼｯｸM" panose="020B0600000000000000" pitchFamily="50" charset="-128"/>
            </a:endParaRPr>
          </a:p>
        </p:txBody>
      </p:sp>
      <p:sp>
        <p:nvSpPr>
          <p:cNvPr id="7" name="正方形/長方形 6">
            <a:extLst>
              <a:ext uri="{FF2B5EF4-FFF2-40B4-BE49-F238E27FC236}">
                <a16:creationId xmlns:a16="http://schemas.microsoft.com/office/drawing/2014/main" id="{5A76319C-3371-75D2-7181-7F865D47F37F}"/>
              </a:ext>
            </a:extLst>
          </p:cNvPr>
          <p:cNvSpPr/>
          <p:nvPr/>
        </p:nvSpPr>
        <p:spPr>
          <a:xfrm>
            <a:off x="4374550" y="1851656"/>
            <a:ext cx="1008000" cy="1804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92E26848-1A01-A592-C3C7-219905F0BC23}"/>
              </a:ext>
            </a:extLst>
          </p:cNvPr>
          <p:cNvSpPr/>
          <p:nvPr/>
        </p:nvSpPr>
        <p:spPr>
          <a:xfrm>
            <a:off x="5995672" y="3310882"/>
            <a:ext cx="324000" cy="10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E9C39D74-F2C2-ED8F-9216-73389FEB6886}"/>
              </a:ext>
            </a:extLst>
          </p:cNvPr>
          <p:cNvSpPr/>
          <p:nvPr/>
        </p:nvSpPr>
        <p:spPr>
          <a:xfrm>
            <a:off x="4881407" y="5094883"/>
            <a:ext cx="108000" cy="10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6085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B7181AA5-7EE3-4169-811C-A1DADD6E854D}"/>
              </a:ext>
            </a:extLst>
          </p:cNvPr>
          <p:cNvSpPr/>
          <p:nvPr/>
        </p:nvSpPr>
        <p:spPr>
          <a:xfrm>
            <a:off x="6" y="3"/>
            <a:ext cx="6858001" cy="5262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39"/>
            <a:r>
              <a:rPr kumimoji="1" lang="ja-JP" altLang="en-US" sz="2500" dirty="0">
                <a:solidFill>
                  <a:prstClr val="black"/>
                </a:solidFill>
                <a:latin typeface="UD デジタル 教科書体 NP-B" panose="02020700000000000000" pitchFamily="18" charset="-128"/>
                <a:ea typeface="UD デジタル 教科書体 NP-B" panose="02020700000000000000" pitchFamily="18" charset="-128"/>
              </a:rPr>
              <a:t>＊　シナリオについて　＊</a:t>
            </a:r>
          </a:p>
        </p:txBody>
      </p:sp>
      <p:sp>
        <p:nvSpPr>
          <p:cNvPr id="31" name="タイトル 1">
            <a:extLst>
              <a:ext uri="{FF2B5EF4-FFF2-40B4-BE49-F238E27FC236}">
                <a16:creationId xmlns:a16="http://schemas.microsoft.com/office/drawing/2014/main" id="{F561CB3A-0635-4D37-858E-77B53EBFE242}"/>
              </a:ext>
            </a:extLst>
          </p:cNvPr>
          <p:cNvSpPr txBox="1">
            <a:spLocks/>
          </p:cNvSpPr>
          <p:nvPr/>
        </p:nvSpPr>
        <p:spPr>
          <a:xfrm>
            <a:off x="128590" y="5181362"/>
            <a:ext cx="6510847" cy="832216"/>
          </a:xfrm>
          <a:prstGeom prst="rect">
            <a:avLst/>
          </a:prstGeom>
        </p:spPr>
        <p:txBody>
          <a:bodyPr vert="horz" lIns="91439" tIns="45720" rIns="91439"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266366" indent="-266366" defTabSz="685710">
              <a:lnSpc>
                <a:spcPct val="100000"/>
              </a:lnSpc>
              <a:spcBef>
                <a:spcPts val="601"/>
              </a:spcBef>
            </a:pPr>
            <a:r>
              <a:rPr lang="ja-JP" altLang="en-US" sz="1400" b="1" dirty="0">
                <a:solidFill>
                  <a:prstClr val="black"/>
                </a:solidFill>
                <a:latin typeface="UD デジタル 教科書体 NP-B" panose="02020700000000000000" pitchFamily="18" charset="-128"/>
                <a:ea typeface="UD デジタル 教科書体 NP-B" panose="02020700000000000000" pitchFamily="18" charset="-128"/>
              </a:rPr>
              <a:t>■施設の課題と思う訓練を個別に選択して、重点的に行うこともできます。</a:t>
            </a:r>
            <a:endParaRPr lang="en-US" altLang="ja-JP" sz="1400" b="1" dirty="0">
              <a:solidFill>
                <a:prstClr val="black"/>
              </a:solidFill>
              <a:latin typeface="UD デジタル 教科書体 NP-B" panose="02020700000000000000" pitchFamily="18" charset="-128"/>
              <a:ea typeface="UD デジタル 教科書体 NP-B" panose="02020700000000000000" pitchFamily="18" charset="-128"/>
            </a:endParaRPr>
          </a:p>
        </p:txBody>
      </p:sp>
      <p:sp>
        <p:nvSpPr>
          <p:cNvPr id="32" name="テキスト ボックス 31">
            <a:extLst>
              <a:ext uri="{FF2B5EF4-FFF2-40B4-BE49-F238E27FC236}">
                <a16:creationId xmlns:a16="http://schemas.microsoft.com/office/drawing/2014/main" id="{D7724B6A-184B-498C-818D-3A7E00FC1B64}"/>
              </a:ext>
            </a:extLst>
          </p:cNvPr>
          <p:cNvSpPr txBox="1"/>
          <p:nvPr/>
        </p:nvSpPr>
        <p:spPr>
          <a:xfrm>
            <a:off x="6" y="4939940"/>
            <a:ext cx="6858001" cy="442532"/>
          </a:xfrm>
          <a:prstGeom prst="round2DiagRect">
            <a:avLst/>
          </a:prstGeom>
          <a:solidFill>
            <a:srgbClr val="92D050"/>
          </a:solidFill>
        </p:spPr>
        <p:txBody>
          <a:bodyPr wrap="square" rtlCol="0">
            <a:spAutoFit/>
          </a:bodyPr>
          <a:lstStyle/>
          <a:p>
            <a:pPr defTabSz="457139"/>
            <a:r>
              <a:rPr kumimoji="1" lang="ja-JP" altLang="en-US" sz="1999" dirty="0">
                <a:solidFill>
                  <a:prstClr val="white"/>
                </a:solidFill>
                <a:latin typeface="UD デジタル 教科書体 NP-B" panose="02020700000000000000" pitchFamily="18" charset="-128"/>
                <a:ea typeface="UD デジタル 教科書体 NP-B" panose="02020700000000000000" pitchFamily="18" charset="-128"/>
              </a:rPr>
              <a:t>訓練を選択して実施することも可能</a:t>
            </a:r>
          </a:p>
        </p:txBody>
      </p:sp>
      <p:sp>
        <p:nvSpPr>
          <p:cNvPr id="18" name="タイトル 1">
            <a:extLst>
              <a:ext uri="{FF2B5EF4-FFF2-40B4-BE49-F238E27FC236}">
                <a16:creationId xmlns:a16="http://schemas.microsoft.com/office/drawing/2014/main" id="{E4E2EB7C-0BED-4D27-BD9F-4A736E2DD2BC}"/>
              </a:ext>
            </a:extLst>
          </p:cNvPr>
          <p:cNvSpPr txBox="1">
            <a:spLocks/>
          </p:cNvSpPr>
          <p:nvPr/>
        </p:nvSpPr>
        <p:spPr>
          <a:xfrm>
            <a:off x="106894" y="1078373"/>
            <a:ext cx="6465076" cy="1238260"/>
          </a:xfrm>
          <a:prstGeom prst="rect">
            <a:avLst/>
          </a:prstGeom>
        </p:spPr>
        <p:txBody>
          <a:bodyPr vert="horz" lIns="91439" tIns="45720" rIns="91439"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266366" indent="-266366" defTabSz="685710">
              <a:lnSpc>
                <a:spcPct val="100000"/>
              </a:lnSpc>
              <a:spcBef>
                <a:spcPts val="601"/>
              </a:spcBef>
            </a:pPr>
            <a:r>
              <a:rPr lang="ja-JP" altLang="en-US" sz="1400" b="1" dirty="0">
                <a:solidFill>
                  <a:prstClr val="black"/>
                </a:solidFill>
                <a:latin typeface="UD デジタル 教科書体 NP-B" panose="02020700000000000000" pitchFamily="18" charset="-128"/>
                <a:ea typeface="UD デジタル 教科書体 NP-B" panose="02020700000000000000" pitchFamily="18" charset="-128"/>
              </a:rPr>
              <a:t>■</a:t>
            </a:r>
            <a:r>
              <a:rPr lang="en-US" altLang="ja-JP" sz="1400" b="1" dirty="0">
                <a:solidFill>
                  <a:prstClr val="black"/>
                </a:solidFill>
                <a:latin typeface="UD デジタル 教科書体 NP-B" panose="02020700000000000000" pitchFamily="18" charset="-128"/>
                <a:ea typeface="UD デジタル 教科書体 NP-B" panose="02020700000000000000" pitchFamily="18" charset="-128"/>
              </a:rPr>
              <a:t>【1】</a:t>
            </a:r>
            <a:r>
              <a:rPr lang="ja-JP" altLang="en-US" sz="1400" b="1" dirty="0">
                <a:solidFill>
                  <a:prstClr val="black"/>
                </a:solidFill>
                <a:latin typeface="UD デジタル 教科書体 NP-B" panose="02020700000000000000" pitchFamily="18" charset="-128"/>
                <a:ea typeface="UD デジタル 教科書体 NP-B" panose="02020700000000000000" pitchFamily="18" charset="-128"/>
              </a:rPr>
              <a:t>避難準備訓練から</a:t>
            </a:r>
            <a:r>
              <a:rPr lang="en-US" altLang="ja-JP" sz="1400" b="1" dirty="0">
                <a:solidFill>
                  <a:prstClr val="black"/>
                </a:solidFill>
                <a:latin typeface="UD デジタル 教科書体 NP-B" panose="02020700000000000000" pitchFamily="18" charset="-128"/>
                <a:ea typeface="UD デジタル 教科書体 NP-B" panose="02020700000000000000" pitchFamily="18" charset="-128"/>
              </a:rPr>
              <a:t>【4-2】</a:t>
            </a:r>
            <a:r>
              <a:rPr lang="ja-JP" altLang="en-US" sz="1400" b="1" dirty="0">
                <a:solidFill>
                  <a:prstClr val="black"/>
                </a:solidFill>
                <a:latin typeface="UD デジタル 教科書体 NP-B" panose="02020700000000000000" pitchFamily="18" charset="-128"/>
                <a:ea typeface="UD デジタル 教科書体 NP-B" panose="02020700000000000000" pitchFamily="18" charset="-128"/>
              </a:rPr>
              <a:t>立ち退き避難（水平避難）訓練まで、このシナリオを使用することで、全て通して行うことができます。</a:t>
            </a:r>
            <a:endParaRPr lang="en-US" altLang="ja-JP" sz="1400" b="1" dirty="0">
              <a:solidFill>
                <a:prstClr val="black"/>
              </a:solidFill>
              <a:latin typeface="UD デジタル 教科書体 NP-B" panose="02020700000000000000" pitchFamily="18" charset="-128"/>
              <a:ea typeface="UD デジタル 教科書体 NP-B" panose="02020700000000000000" pitchFamily="18" charset="-128"/>
            </a:endParaRPr>
          </a:p>
          <a:p>
            <a:pPr marL="266366" indent="-266366" defTabSz="685710">
              <a:lnSpc>
                <a:spcPct val="100000"/>
              </a:lnSpc>
              <a:spcBef>
                <a:spcPts val="601"/>
              </a:spcBef>
            </a:pPr>
            <a:r>
              <a:rPr lang="ja-JP" altLang="en-US" sz="1400" b="1" dirty="0">
                <a:solidFill>
                  <a:prstClr val="black"/>
                </a:solidFill>
                <a:latin typeface="UD デジタル 教科書体 NP-B" panose="02020700000000000000" pitchFamily="18" charset="-128"/>
                <a:ea typeface="UD デジタル 教科書体 NP-B" panose="02020700000000000000" pitchFamily="18" charset="-128"/>
              </a:rPr>
              <a:t>　</a:t>
            </a:r>
            <a:r>
              <a:rPr lang="en-US" altLang="ja-JP" sz="1400" b="1" dirty="0">
                <a:solidFill>
                  <a:prstClr val="black"/>
                </a:solidFill>
                <a:latin typeface="UD デジタル 教科書体 NK-R" panose="02020400000000000000" pitchFamily="18" charset="-128"/>
                <a:ea typeface="UD デジタル 教科書体 NK-R" panose="02020400000000000000" pitchFamily="18" charset="-128"/>
              </a:rPr>
              <a:t>※【4-1】</a:t>
            </a:r>
            <a:r>
              <a:rPr lang="ja-JP" altLang="en-US" sz="1400" b="1" dirty="0">
                <a:solidFill>
                  <a:prstClr val="black"/>
                </a:solidFill>
                <a:latin typeface="UD デジタル 教科書体 NK-R" panose="02020400000000000000" pitchFamily="18" charset="-128"/>
                <a:ea typeface="UD デジタル 教科書体 NK-R" panose="02020400000000000000" pitchFamily="18" charset="-128"/>
              </a:rPr>
              <a:t>屋内安全確保（垂直避難）訓練と</a:t>
            </a:r>
            <a:r>
              <a:rPr lang="en-US" altLang="ja-JP" sz="1400" b="1" dirty="0">
                <a:solidFill>
                  <a:prstClr val="black"/>
                </a:solidFill>
                <a:latin typeface="UD デジタル 教科書体 NK-R" panose="02020400000000000000" pitchFamily="18" charset="-128"/>
                <a:ea typeface="UD デジタル 教科書体 NK-R" panose="02020400000000000000" pitchFamily="18" charset="-128"/>
              </a:rPr>
              <a:t>【4-2】</a:t>
            </a:r>
            <a:r>
              <a:rPr lang="ja-JP" altLang="en-US" sz="1400" b="1" dirty="0">
                <a:solidFill>
                  <a:prstClr val="black"/>
                </a:solidFill>
                <a:latin typeface="UD デジタル 教科書体 NK-R" panose="02020400000000000000" pitchFamily="18" charset="-128"/>
                <a:ea typeface="UD デジタル 教科書体 NK-R" panose="02020400000000000000" pitchFamily="18" charset="-128"/>
              </a:rPr>
              <a:t>立ち退き避難（水平避難）訓練については、どちらか一方を選択するようになっています。</a:t>
            </a:r>
            <a:endParaRPr lang="en-US" altLang="ja-JP" sz="1400" b="1"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30" name="テキスト ボックス 29">
            <a:extLst>
              <a:ext uri="{FF2B5EF4-FFF2-40B4-BE49-F238E27FC236}">
                <a16:creationId xmlns:a16="http://schemas.microsoft.com/office/drawing/2014/main" id="{7614E2C6-DDE3-483F-9190-9C160085FF1C}"/>
              </a:ext>
            </a:extLst>
          </p:cNvPr>
          <p:cNvSpPr txBox="1"/>
          <p:nvPr/>
        </p:nvSpPr>
        <p:spPr>
          <a:xfrm>
            <a:off x="0" y="645339"/>
            <a:ext cx="6858001" cy="442532"/>
          </a:xfrm>
          <a:prstGeom prst="round2DiagRect">
            <a:avLst/>
          </a:prstGeom>
          <a:solidFill>
            <a:srgbClr val="92D050"/>
          </a:solidFill>
        </p:spPr>
        <p:txBody>
          <a:bodyPr wrap="square" rtlCol="0">
            <a:spAutoFit/>
          </a:bodyPr>
          <a:lstStyle/>
          <a:p>
            <a:pPr defTabSz="457139"/>
            <a:r>
              <a:rPr kumimoji="1" lang="ja-JP" altLang="en-US" sz="1999" dirty="0">
                <a:solidFill>
                  <a:prstClr val="white"/>
                </a:solidFill>
                <a:latin typeface="UD デジタル 教科書体 NP-B" panose="02020700000000000000" pitchFamily="18" charset="-128"/>
                <a:ea typeface="UD デジタル 教科書体 NP-B" panose="02020700000000000000" pitchFamily="18" charset="-128"/>
              </a:rPr>
              <a:t>避難時の行動が時系列的に分かるように、通し訓練が可能</a:t>
            </a:r>
          </a:p>
        </p:txBody>
      </p:sp>
      <p:grpSp>
        <p:nvGrpSpPr>
          <p:cNvPr id="17" name="グループ化 16">
            <a:extLst>
              <a:ext uri="{FF2B5EF4-FFF2-40B4-BE49-F238E27FC236}">
                <a16:creationId xmlns:a16="http://schemas.microsoft.com/office/drawing/2014/main" id="{69CAAB17-662B-41EE-8C9D-0B9527D644EF}"/>
              </a:ext>
            </a:extLst>
          </p:cNvPr>
          <p:cNvGrpSpPr/>
          <p:nvPr/>
        </p:nvGrpSpPr>
        <p:grpSpPr>
          <a:xfrm>
            <a:off x="421922" y="2361622"/>
            <a:ext cx="6047291" cy="2284475"/>
            <a:chOff x="485536" y="2287525"/>
            <a:chExt cx="6047291" cy="2284475"/>
          </a:xfrm>
        </p:grpSpPr>
        <p:sp>
          <p:nvSpPr>
            <p:cNvPr id="35" name="四角形: メモ 34">
              <a:extLst>
                <a:ext uri="{FF2B5EF4-FFF2-40B4-BE49-F238E27FC236}">
                  <a16:creationId xmlns:a16="http://schemas.microsoft.com/office/drawing/2014/main" id="{DC8F5D65-7750-4AEA-8A36-43FB734612DD}"/>
                </a:ext>
              </a:extLst>
            </p:cNvPr>
            <p:cNvSpPr/>
            <p:nvPr/>
          </p:nvSpPr>
          <p:spPr>
            <a:xfrm>
              <a:off x="485536" y="2862997"/>
              <a:ext cx="869881" cy="1080000"/>
            </a:xfrm>
            <a:prstGeom prst="foldedCorner">
              <a:avLst/>
            </a:prstGeom>
            <a:gradFill>
              <a:gsLst>
                <a:gs pos="0">
                  <a:srgbClr val="65D7FF"/>
                </a:gs>
                <a:gs pos="20000">
                  <a:srgbClr val="65D7FF"/>
                </a:gs>
                <a:gs pos="20000">
                  <a:schemeClr val="bg1"/>
                </a:gs>
                <a:gs pos="100000">
                  <a:schemeClr val="bg1"/>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t" anchorCtr="0"/>
            <a:lstStyle/>
            <a:p>
              <a:pPr algn="ct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a:t>
              </a:r>
            </a:p>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避難準備訓練</a:t>
              </a:r>
            </a:p>
          </p:txBody>
        </p:sp>
        <p:sp>
          <p:nvSpPr>
            <p:cNvPr id="39" name="四角形: メモ 38">
              <a:extLst>
                <a:ext uri="{FF2B5EF4-FFF2-40B4-BE49-F238E27FC236}">
                  <a16:creationId xmlns:a16="http://schemas.microsoft.com/office/drawing/2014/main" id="{A4CB80F2-5027-45F0-8EA6-40ECD3AB416F}"/>
                </a:ext>
              </a:extLst>
            </p:cNvPr>
            <p:cNvSpPr/>
            <p:nvPr/>
          </p:nvSpPr>
          <p:spPr>
            <a:xfrm>
              <a:off x="1723686" y="2862997"/>
              <a:ext cx="869881" cy="1080000"/>
            </a:xfrm>
            <a:prstGeom prst="foldedCorner">
              <a:avLst/>
            </a:prstGeom>
            <a:gradFill>
              <a:gsLst>
                <a:gs pos="0">
                  <a:schemeClr val="accent6">
                    <a:lumMod val="40000"/>
                    <a:lumOff val="60000"/>
                  </a:schemeClr>
                </a:gs>
                <a:gs pos="20000">
                  <a:schemeClr val="accent6">
                    <a:lumMod val="40000"/>
                    <a:lumOff val="60000"/>
                  </a:schemeClr>
                </a:gs>
                <a:gs pos="20000">
                  <a:schemeClr val="bg1"/>
                </a:gs>
                <a:gs pos="100000">
                  <a:schemeClr val="bg1"/>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t" anchorCtr="0"/>
            <a:lstStyle/>
            <a:p>
              <a:pPr algn="ct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a:t>
              </a:r>
            </a:p>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情報収集・伝達訓練</a:t>
              </a:r>
            </a:p>
          </p:txBody>
        </p:sp>
        <p:sp>
          <p:nvSpPr>
            <p:cNvPr id="40" name="四角形: メモ 39">
              <a:extLst>
                <a:ext uri="{FF2B5EF4-FFF2-40B4-BE49-F238E27FC236}">
                  <a16:creationId xmlns:a16="http://schemas.microsoft.com/office/drawing/2014/main" id="{ABD1A1EE-89D7-4ACC-9B9E-28D4EA652909}"/>
                </a:ext>
              </a:extLst>
            </p:cNvPr>
            <p:cNvSpPr/>
            <p:nvPr/>
          </p:nvSpPr>
          <p:spPr>
            <a:xfrm>
              <a:off x="2963064" y="2862997"/>
              <a:ext cx="869881" cy="1080000"/>
            </a:xfrm>
            <a:prstGeom prst="foldedCorner">
              <a:avLst/>
            </a:prstGeom>
            <a:gradFill>
              <a:gsLst>
                <a:gs pos="0">
                  <a:schemeClr val="accent2">
                    <a:lumMod val="20000"/>
                    <a:lumOff val="80000"/>
                  </a:schemeClr>
                </a:gs>
                <a:gs pos="20000">
                  <a:schemeClr val="accent2">
                    <a:lumMod val="20000"/>
                    <a:lumOff val="80000"/>
                  </a:schemeClr>
                </a:gs>
                <a:gs pos="20000">
                  <a:schemeClr val="bg1"/>
                </a:gs>
                <a:gs pos="100000">
                  <a:schemeClr val="bg1"/>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t" anchorCtr="0"/>
            <a:lstStyle/>
            <a:p>
              <a:pPr algn="ct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【3】</a:t>
              </a:r>
            </a:p>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引き渡し訓練</a:t>
              </a:r>
            </a:p>
          </p:txBody>
        </p:sp>
        <p:sp>
          <p:nvSpPr>
            <p:cNvPr id="41" name="四角形: メモ 40">
              <a:extLst>
                <a:ext uri="{FF2B5EF4-FFF2-40B4-BE49-F238E27FC236}">
                  <a16:creationId xmlns:a16="http://schemas.microsoft.com/office/drawing/2014/main" id="{1322EC96-E30A-45DA-8258-8F8342021BDE}"/>
                </a:ext>
              </a:extLst>
            </p:cNvPr>
            <p:cNvSpPr/>
            <p:nvPr/>
          </p:nvSpPr>
          <p:spPr>
            <a:xfrm>
              <a:off x="4393015" y="2287525"/>
              <a:ext cx="869881" cy="1080000"/>
            </a:xfrm>
            <a:prstGeom prst="foldedCorner">
              <a:avLst/>
            </a:prstGeom>
            <a:gradFill>
              <a:gsLst>
                <a:gs pos="0">
                  <a:srgbClr val="FFCCFF"/>
                </a:gs>
                <a:gs pos="20000">
                  <a:srgbClr val="FFCCFF"/>
                </a:gs>
                <a:gs pos="20000">
                  <a:schemeClr val="bg1"/>
                </a:gs>
                <a:gs pos="100000">
                  <a:schemeClr val="bg1"/>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t" anchorCtr="0"/>
            <a:lstStyle/>
            <a:p>
              <a:pPr algn="ct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【4-1】</a:t>
              </a:r>
            </a:p>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屋内安全確保</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（垂直避難）</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訓練</a:t>
              </a:r>
            </a:p>
          </p:txBody>
        </p:sp>
        <p:sp>
          <p:nvSpPr>
            <p:cNvPr id="42" name="四角形: メモ 41">
              <a:extLst>
                <a:ext uri="{FF2B5EF4-FFF2-40B4-BE49-F238E27FC236}">
                  <a16:creationId xmlns:a16="http://schemas.microsoft.com/office/drawing/2014/main" id="{DB4D234B-74BD-471C-AC0F-563696043CD1}"/>
                </a:ext>
              </a:extLst>
            </p:cNvPr>
            <p:cNvSpPr/>
            <p:nvPr/>
          </p:nvSpPr>
          <p:spPr>
            <a:xfrm>
              <a:off x="4393015" y="3492000"/>
              <a:ext cx="869881" cy="1080000"/>
            </a:xfrm>
            <a:prstGeom prst="foldedCorner">
              <a:avLst/>
            </a:prstGeom>
            <a:gradFill>
              <a:gsLst>
                <a:gs pos="0">
                  <a:srgbClr val="CC99FF"/>
                </a:gs>
                <a:gs pos="20000">
                  <a:srgbClr val="CC99FF"/>
                </a:gs>
                <a:gs pos="20000">
                  <a:schemeClr val="bg1"/>
                </a:gs>
                <a:gs pos="100000">
                  <a:schemeClr val="bg1"/>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t" anchorCtr="0"/>
            <a:lstStyle/>
            <a:p>
              <a:pPr algn="ct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【4-2】</a:t>
              </a:r>
            </a:p>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立ち退き避難</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（水平避難）</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訓練</a:t>
              </a:r>
            </a:p>
          </p:txBody>
        </p:sp>
        <p:sp>
          <p:nvSpPr>
            <p:cNvPr id="50" name="四角形: メモ 49">
              <a:extLst>
                <a:ext uri="{FF2B5EF4-FFF2-40B4-BE49-F238E27FC236}">
                  <a16:creationId xmlns:a16="http://schemas.microsoft.com/office/drawing/2014/main" id="{80471632-E784-448A-B5ED-A8522F53CF88}"/>
                </a:ext>
              </a:extLst>
            </p:cNvPr>
            <p:cNvSpPr/>
            <p:nvPr/>
          </p:nvSpPr>
          <p:spPr>
            <a:xfrm>
              <a:off x="5662946" y="2862997"/>
              <a:ext cx="869881" cy="1080000"/>
            </a:xfrm>
            <a:prstGeom prst="foldedCorner">
              <a:avLst/>
            </a:prstGeom>
            <a:gradFill>
              <a:gsLst>
                <a:gs pos="0">
                  <a:schemeClr val="bg1">
                    <a:lumMod val="85000"/>
                  </a:schemeClr>
                </a:gs>
                <a:gs pos="20000">
                  <a:schemeClr val="bg1">
                    <a:lumMod val="85000"/>
                  </a:schemeClr>
                </a:gs>
                <a:gs pos="20000">
                  <a:schemeClr val="bg1"/>
                </a:gs>
                <a:gs pos="100000">
                  <a:schemeClr val="bg1"/>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t" anchorCtr="0"/>
            <a:lstStyle/>
            <a:p>
              <a:pPr algn="ct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【5】</a:t>
              </a:r>
            </a:p>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訓練後の振り返り</a:t>
              </a:r>
            </a:p>
          </p:txBody>
        </p:sp>
        <p:cxnSp>
          <p:nvCxnSpPr>
            <p:cNvPr id="8" name="直線矢印コネクタ 7">
              <a:extLst>
                <a:ext uri="{FF2B5EF4-FFF2-40B4-BE49-F238E27FC236}">
                  <a16:creationId xmlns:a16="http://schemas.microsoft.com/office/drawing/2014/main" id="{817008E0-DEE9-4939-A7A8-16EE58AFD169}"/>
                </a:ext>
              </a:extLst>
            </p:cNvPr>
            <p:cNvCxnSpPr/>
            <p:nvPr/>
          </p:nvCxnSpPr>
          <p:spPr>
            <a:xfrm>
              <a:off x="1362896" y="3402997"/>
              <a:ext cx="360000" cy="0"/>
            </a:xfrm>
            <a:prstGeom prst="straightConnector1">
              <a:avLst/>
            </a:prstGeom>
            <a:ln w="88900">
              <a:solidFill>
                <a:srgbClr val="C00000"/>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D23002AC-6BF6-4333-8F6E-DDAC2D96F009}"/>
                </a:ext>
              </a:extLst>
            </p:cNvPr>
            <p:cNvCxnSpPr/>
            <p:nvPr/>
          </p:nvCxnSpPr>
          <p:spPr>
            <a:xfrm>
              <a:off x="2599453" y="3402997"/>
              <a:ext cx="360000" cy="0"/>
            </a:xfrm>
            <a:prstGeom prst="straightConnector1">
              <a:avLst/>
            </a:prstGeom>
            <a:ln w="88900">
              <a:solidFill>
                <a:srgbClr val="C00000"/>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FD4C1CE0-6923-4FCE-9321-E491DE88D774}"/>
                </a:ext>
              </a:extLst>
            </p:cNvPr>
            <p:cNvCxnSpPr/>
            <p:nvPr/>
          </p:nvCxnSpPr>
          <p:spPr>
            <a:xfrm>
              <a:off x="5302689" y="3404331"/>
              <a:ext cx="360000" cy="0"/>
            </a:xfrm>
            <a:prstGeom prst="straightConnector1">
              <a:avLst/>
            </a:prstGeom>
            <a:ln w="88900">
              <a:solidFill>
                <a:srgbClr val="C00000"/>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0" name="コネクタ: カギ線 9">
              <a:extLst>
                <a:ext uri="{FF2B5EF4-FFF2-40B4-BE49-F238E27FC236}">
                  <a16:creationId xmlns:a16="http://schemas.microsoft.com/office/drawing/2014/main" id="{02C8001D-5909-4F66-85A6-BFDBE8280192}"/>
                </a:ext>
              </a:extLst>
            </p:cNvPr>
            <p:cNvCxnSpPr>
              <a:cxnSpLocks/>
            </p:cNvCxnSpPr>
            <p:nvPr/>
          </p:nvCxnSpPr>
          <p:spPr>
            <a:xfrm rot="10800000" flipV="1">
              <a:off x="4377775" y="2827524"/>
              <a:ext cx="12700" cy="1204475"/>
            </a:xfrm>
            <a:prstGeom prst="bentConnector3">
              <a:avLst>
                <a:gd name="adj1" fmla="val 2640000"/>
              </a:avLst>
            </a:prstGeom>
            <a:ln w="88900">
              <a:solidFill>
                <a:srgbClr val="C00000"/>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D311B5B3-9592-4180-9912-D6A02415BF68}"/>
                </a:ext>
              </a:extLst>
            </p:cNvPr>
            <p:cNvCxnSpPr/>
            <p:nvPr/>
          </p:nvCxnSpPr>
          <p:spPr>
            <a:xfrm>
              <a:off x="3839325" y="3402997"/>
              <a:ext cx="180000" cy="0"/>
            </a:xfrm>
            <a:prstGeom prst="straightConnector1">
              <a:avLst/>
            </a:prstGeom>
            <a:ln w="88900">
              <a:solidFill>
                <a:srgbClr val="C00000"/>
              </a:solidFill>
              <a:tailEnd type="none" w="med" len="sm"/>
            </a:ln>
          </p:spPr>
          <p:style>
            <a:lnRef idx="1">
              <a:schemeClr val="accent1"/>
            </a:lnRef>
            <a:fillRef idx="0">
              <a:schemeClr val="accent1"/>
            </a:fillRef>
            <a:effectRef idx="0">
              <a:schemeClr val="accent1"/>
            </a:effectRef>
            <a:fontRef idx="minor">
              <a:schemeClr val="tx1"/>
            </a:fontRef>
          </p:style>
        </p:cxnSp>
      </p:grpSp>
      <p:sp>
        <p:nvSpPr>
          <p:cNvPr id="54" name="正方形/長方形 53">
            <a:extLst>
              <a:ext uri="{FF2B5EF4-FFF2-40B4-BE49-F238E27FC236}">
                <a16:creationId xmlns:a16="http://schemas.microsoft.com/office/drawing/2014/main" id="{096830CD-1098-455D-A7BC-7B7A493300F7}"/>
              </a:ext>
            </a:extLst>
          </p:cNvPr>
          <p:cNvSpPr/>
          <p:nvPr/>
        </p:nvSpPr>
        <p:spPr>
          <a:xfrm>
            <a:off x="231437" y="2245276"/>
            <a:ext cx="6408000" cy="2520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8847EF60-2480-427B-9666-BDD2A67DCAFF}"/>
              </a:ext>
            </a:extLst>
          </p:cNvPr>
          <p:cNvSpPr txBox="1"/>
          <p:nvPr/>
        </p:nvSpPr>
        <p:spPr>
          <a:xfrm>
            <a:off x="286030" y="2266316"/>
            <a:ext cx="1620957" cy="307777"/>
          </a:xfrm>
          <a:prstGeom prst="rect">
            <a:avLst/>
          </a:prstGeom>
          <a:noFill/>
          <a:ln>
            <a:noFill/>
          </a:ln>
        </p:spPr>
        <p:txBody>
          <a:bodyPr wrap="none" rtlCol="0">
            <a:spAutoFit/>
          </a:bodyPr>
          <a:lstStyle/>
          <a:p>
            <a:r>
              <a:rPr kumimoji="1" lang="ja-JP" altLang="en-US" sz="1400" dirty="0">
                <a:solidFill>
                  <a:srgbClr val="92D050"/>
                </a:solidFill>
                <a:latin typeface="UD デジタル 教科書体 NP-B" panose="02020700000000000000" pitchFamily="18" charset="-128"/>
                <a:ea typeface="UD デジタル 教科書体 NP-B" panose="02020700000000000000" pitchFamily="18" charset="-128"/>
              </a:rPr>
              <a:t>▼通し訓練の流れ</a:t>
            </a:r>
          </a:p>
        </p:txBody>
      </p:sp>
      <p:sp>
        <p:nvSpPr>
          <p:cNvPr id="57" name="吹き出し: 角を丸めた四角形 56">
            <a:extLst>
              <a:ext uri="{FF2B5EF4-FFF2-40B4-BE49-F238E27FC236}">
                <a16:creationId xmlns:a16="http://schemas.microsoft.com/office/drawing/2014/main" id="{8BEE7B3C-6BC5-4419-B54B-FF6C41E99874}"/>
              </a:ext>
            </a:extLst>
          </p:cNvPr>
          <p:cNvSpPr/>
          <p:nvPr/>
        </p:nvSpPr>
        <p:spPr>
          <a:xfrm>
            <a:off x="321919" y="4198713"/>
            <a:ext cx="2448000" cy="480075"/>
          </a:xfrm>
          <a:prstGeom prst="wedgeRoundRectCallout">
            <a:avLst>
              <a:gd name="adj1" fmla="val -1932"/>
              <a:gd name="adj2" fmla="val -83368"/>
              <a:gd name="adj3" fmla="val 1666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各シナリオを順番に行うだけ！</a:t>
            </a:r>
          </a:p>
        </p:txBody>
      </p:sp>
      <p:pic>
        <p:nvPicPr>
          <p:cNvPr id="82" name="図 81" descr="おもちゃ, 人形, 時計 が含まれている画像&#10;&#10;自動的に生成された説明">
            <a:extLst>
              <a:ext uri="{FF2B5EF4-FFF2-40B4-BE49-F238E27FC236}">
                <a16:creationId xmlns:a16="http://schemas.microsoft.com/office/drawing/2014/main" id="{C682EDE9-90CC-4353-A00A-54AAB3468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18" y="6218976"/>
            <a:ext cx="1010610" cy="910089"/>
          </a:xfrm>
          <a:prstGeom prst="rect">
            <a:avLst/>
          </a:prstGeom>
        </p:spPr>
      </p:pic>
      <p:sp>
        <p:nvSpPr>
          <p:cNvPr id="83" name="吹き出し: 角を丸めた四角形 82">
            <a:extLst>
              <a:ext uri="{FF2B5EF4-FFF2-40B4-BE49-F238E27FC236}">
                <a16:creationId xmlns:a16="http://schemas.microsoft.com/office/drawing/2014/main" id="{95A0A8D9-54F8-41F2-A12D-E4EB4208C29B}"/>
              </a:ext>
            </a:extLst>
          </p:cNvPr>
          <p:cNvSpPr/>
          <p:nvPr/>
        </p:nvSpPr>
        <p:spPr>
          <a:xfrm>
            <a:off x="1660915" y="6218976"/>
            <a:ext cx="1224000" cy="881565"/>
          </a:xfrm>
          <a:prstGeom prst="wedgeRoundRectCallout">
            <a:avLst>
              <a:gd name="adj1" fmla="val -62457"/>
              <a:gd name="adj2" fmla="val 6785"/>
              <a:gd name="adj3" fmla="val 1666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情報収集と垂直避難を行いたい！</a:t>
            </a:r>
          </a:p>
        </p:txBody>
      </p:sp>
      <p:grpSp>
        <p:nvGrpSpPr>
          <p:cNvPr id="84" name="グループ化 83">
            <a:extLst>
              <a:ext uri="{FF2B5EF4-FFF2-40B4-BE49-F238E27FC236}">
                <a16:creationId xmlns:a16="http://schemas.microsoft.com/office/drawing/2014/main" id="{E697BCF6-ABB0-4B02-9EF3-69EB5F66A1D7}"/>
              </a:ext>
            </a:extLst>
          </p:cNvPr>
          <p:cNvGrpSpPr/>
          <p:nvPr/>
        </p:nvGrpSpPr>
        <p:grpSpPr>
          <a:xfrm>
            <a:off x="3120647" y="6119982"/>
            <a:ext cx="3344407" cy="1080000"/>
            <a:chOff x="1723686" y="2862997"/>
            <a:chExt cx="3344407" cy="1080000"/>
          </a:xfrm>
        </p:grpSpPr>
        <p:sp>
          <p:nvSpPr>
            <p:cNvPr id="86" name="四角形: メモ 85">
              <a:extLst>
                <a:ext uri="{FF2B5EF4-FFF2-40B4-BE49-F238E27FC236}">
                  <a16:creationId xmlns:a16="http://schemas.microsoft.com/office/drawing/2014/main" id="{19BDEDD2-391F-4076-9628-BBA7BB743725}"/>
                </a:ext>
              </a:extLst>
            </p:cNvPr>
            <p:cNvSpPr/>
            <p:nvPr/>
          </p:nvSpPr>
          <p:spPr>
            <a:xfrm>
              <a:off x="1723686" y="2862997"/>
              <a:ext cx="869881" cy="1080000"/>
            </a:xfrm>
            <a:prstGeom prst="foldedCorner">
              <a:avLst/>
            </a:prstGeom>
            <a:gradFill>
              <a:gsLst>
                <a:gs pos="0">
                  <a:schemeClr val="accent6">
                    <a:lumMod val="40000"/>
                    <a:lumOff val="60000"/>
                  </a:schemeClr>
                </a:gs>
                <a:gs pos="20000">
                  <a:schemeClr val="accent6">
                    <a:lumMod val="40000"/>
                    <a:lumOff val="60000"/>
                  </a:schemeClr>
                </a:gs>
                <a:gs pos="20000">
                  <a:schemeClr val="bg1"/>
                </a:gs>
                <a:gs pos="100000">
                  <a:schemeClr val="bg1"/>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t" anchorCtr="0"/>
            <a:lstStyle/>
            <a:p>
              <a:pPr algn="ct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a:t>
              </a:r>
            </a:p>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情報収集・伝達訓練</a:t>
              </a:r>
            </a:p>
          </p:txBody>
        </p:sp>
        <p:sp>
          <p:nvSpPr>
            <p:cNvPr id="88" name="四角形: メモ 87">
              <a:extLst>
                <a:ext uri="{FF2B5EF4-FFF2-40B4-BE49-F238E27FC236}">
                  <a16:creationId xmlns:a16="http://schemas.microsoft.com/office/drawing/2014/main" id="{E2C34E71-AE40-4797-B11E-3573FC162F8F}"/>
                </a:ext>
              </a:extLst>
            </p:cNvPr>
            <p:cNvSpPr/>
            <p:nvPr/>
          </p:nvSpPr>
          <p:spPr>
            <a:xfrm>
              <a:off x="2958078" y="2862997"/>
              <a:ext cx="869881" cy="1080000"/>
            </a:xfrm>
            <a:prstGeom prst="foldedCorner">
              <a:avLst/>
            </a:prstGeom>
            <a:gradFill>
              <a:gsLst>
                <a:gs pos="0">
                  <a:srgbClr val="FFCCFF"/>
                </a:gs>
                <a:gs pos="20000">
                  <a:srgbClr val="FFCCFF"/>
                </a:gs>
                <a:gs pos="20000">
                  <a:schemeClr val="bg1"/>
                </a:gs>
                <a:gs pos="100000">
                  <a:schemeClr val="bg1"/>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t" anchorCtr="0"/>
            <a:lstStyle/>
            <a:p>
              <a:pPr algn="ct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【4-1】</a:t>
              </a:r>
            </a:p>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屋内安全確保</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（垂直避難）</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訓練</a:t>
              </a:r>
            </a:p>
          </p:txBody>
        </p:sp>
        <p:sp>
          <p:nvSpPr>
            <p:cNvPr id="90" name="四角形: メモ 89">
              <a:extLst>
                <a:ext uri="{FF2B5EF4-FFF2-40B4-BE49-F238E27FC236}">
                  <a16:creationId xmlns:a16="http://schemas.microsoft.com/office/drawing/2014/main" id="{F8A64FBF-35F6-4715-A2DD-BDBB0BE6619E}"/>
                </a:ext>
              </a:extLst>
            </p:cNvPr>
            <p:cNvSpPr/>
            <p:nvPr/>
          </p:nvSpPr>
          <p:spPr>
            <a:xfrm>
              <a:off x="4198212" y="2862997"/>
              <a:ext cx="869881" cy="1080000"/>
            </a:xfrm>
            <a:prstGeom prst="foldedCorner">
              <a:avLst/>
            </a:prstGeom>
            <a:gradFill>
              <a:gsLst>
                <a:gs pos="0">
                  <a:schemeClr val="bg1">
                    <a:lumMod val="85000"/>
                  </a:schemeClr>
                </a:gs>
                <a:gs pos="20000">
                  <a:schemeClr val="bg1">
                    <a:lumMod val="85000"/>
                  </a:schemeClr>
                </a:gs>
                <a:gs pos="20000">
                  <a:schemeClr val="bg1"/>
                </a:gs>
                <a:gs pos="100000">
                  <a:schemeClr val="bg1"/>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t" anchorCtr="0"/>
            <a:lstStyle/>
            <a:p>
              <a:pPr algn="ct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【5】</a:t>
              </a:r>
            </a:p>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訓練後の振り返り</a:t>
              </a:r>
            </a:p>
          </p:txBody>
        </p:sp>
        <p:cxnSp>
          <p:nvCxnSpPr>
            <p:cNvPr id="92" name="直線矢印コネクタ 91">
              <a:extLst>
                <a:ext uri="{FF2B5EF4-FFF2-40B4-BE49-F238E27FC236}">
                  <a16:creationId xmlns:a16="http://schemas.microsoft.com/office/drawing/2014/main" id="{3223EA4D-20FD-48B3-93D2-986F25396F33}"/>
                </a:ext>
              </a:extLst>
            </p:cNvPr>
            <p:cNvCxnSpPr/>
            <p:nvPr/>
          </p:nvCxnSpPr>
          <p:spPr>
            <a:xfrm>
              <a:off x="2599453" y="3402997"/>
              <a:ext cx="360000" cy="0"/>
            </a:xfrm>
            <a:prstGeom prst="straightConnector1">
              <a:avLst/>
            </a:prstGeom>
            <a:ln w="88900">
              <a:solidFill>
                <a:srgbClr val="C00000"/>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706B6B0F-C6C2-44CB-98C1-2E0200456923}"/>
                </a:ext>
              </a:extLst>
            </p:cNvPr>
            <p:cNvCxnSpPr/>
            <p:nvPr/>
          </p:nvCxnSpPr>
          <p:spPr>
            <a:xfrm>
              <a:off x="3837955" y="3404331"/>
              <a:ext cx="360000" cy="0"/>
            </a:xfrm>
            <a:prstGeom prst="straightConnector1">
              <a:avLst/>
            </a:prstGeom>
            <a:ln w="88900">
              <a:solidFill>
                <a:srgbClr val="C00000"/>
              </a:solidFill>
              <a:tailEnd type="triangle" w="med" len="sm"/>
            </a:ln>
          </p:spPr>
          <p:style>
            <a:lnRef idx="1">
              <a:schemeClr val="accent1"/>
            </a:lnRef>
            <a:fillRef idx="0">
              <a:schemeClr val="accent1"/>
            </a:fillRef>
            <a:effectRef idx="0">
              <a:schemeClr val="accent1"/>
            </a:effectRef>
            <a:fontRef idx="minor">
              <a:schemeClr val="tx1"/>
            </a:fontRef>
          </p:style>
        </p:cxnSp>
      </p:grpSp>
      <p:sp>
        <p:nvSpPr>
          <p:cNvPr id="96" name="正方形/長方形 95">
            <a:extLst>
              <a:ext uri="{FF2B5EF4-FFF2-40B4-BE49-F238E27FC236}">
                <a16:creationId xmlns:a16="http://schemas.microsoft.com/office/drawing/2014/main" id="{32A2C886-2971-4525-A971-B51524CDA87B}"/>
              </a:ext>
            </a:extLst>
          </p:cNvPr>
          <p:cNvSpPr/>
          <p:nvPr/>
        </p:nvSpPr>
        <p:spPr>
          <a:xfrm>
            <a:off x="231437" y="5872900"/>
            <a:ext cx="6408000" cy="1440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a:extLst>
              <a:ext uri="{FF2B5EF4-FFF2-40B4-BE49-F238E27FC236}">
                <a16:creationId xmlns:a16="http://schemas.microsoft.com/office/drawing/2014/main" id="{E9EF576C-6034-4254-B7D4-DE9833062AE6}"/>
              </a:ext>
            </a:extLst>
          </p:cNvPr>
          <p:cNvSpPr txBox="1"/>
          <p:nvPr/>
        </p:nvSpPr>
        <p:spPr>
          <a:xfrm>
            <a:off x="286030" y="5893940"/>
            <a:ext cx="2159566" cy="307777"/>
          </a:xfrm>
          <a:prstGeom prst="rect">
            <a:avLst/>
          </a:prstGeom>
          <a:noFill/>
          <a:ln>
            <a:noFill/>
          </a:ln>
        </p:spPr>
        <p:txBody>
          <a:bodyPr wrap="none" rtlCol="0">
            <a:spAutoFit/>
          </a:bodyPr>
          <a:lstStyle/>
          <a:p>
            <a:r>
              <a:rPr kumimoji="1" lang="ja-JP" altLang="en-US" sz="1400" dirty="0">
                <a:solidFill>
                  <a:srgbClr val="92D050"/>
                </a:solidFill>
                <a:latin typeface="UD デジタル 教科書体 NP-B" panose="02020700000000000000" pitchFamily="18" charset="-128"/>
                <a:ea typeface="UD デジタル 教科書体 NP-B" panose="02020700000000000000" pitchFamily="18" charset="-128"/>
              </a:rPr>
              <a:t>▼訓練選択のイメージ①</a:t>
            </a:r>
          </a:p>
        </p:txBody>
      </p:sp>
      <p:sp>
        <p:nvSpPr>
          <p:cNvPr id="99" name="吹き出し: 角を丸めた四角形 98">
            <a:extLst>
              <a:ext uri="{FF2B5EF4-FFF2-40B4-BE49-F238E27FC236}">
                <a16:creationId xmlns:a16="http://schemas.microsoft.com/office/drawing/2014/main" id="{D7DC8A4D-E6EE-4967-B820-E89ADCFB5927}"/>
              </a:ext>
            </a:extLst>
          </p:cNvPr>
          <p:cNvSpPr/>
          <p:nvPr/>
        </p:nvSpPr>
        <p:spPr>
          <a:xfrm>
            <a:off x="1683102" y="7883748"/>
            <a:ext cx="1565339" cy="881565"/>
          </a:xfrm>
          <a:prstGeom prst="wedgeRoundRectCallout">
            <a:avLst>
              <a:gd name="adj1" fmla="val -65475"/>
              <a:gd name="adj2" fmla="val 31756"/>
              <a:gd name="adj3" fmla="val 1666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まずは避難時に必要となることを明確にしたい！</a:t>
            </a:r>
          </a:p>
        </p:txBody>
      </p:sp>
      <p:sp>
        <p:nvSpPr>
          <p:cNvPr id="106" name="正方形/長方形 105">
            <a:extLst>
              <a:ext uri="{FF2B5EF4-FFF2-40B4-BE49-F238E27FC236}">
                <a16:creationId xmlns:a16="http://schemas.microsoft.com/office/drawing/2014/main" id="{DC000FE5-1762-46EA-A93C-66202F489C20}"/>
              </a:ext>
            </a:extLst>
          </p:cNvPr>
          <p:cNvSpPr/>
          <p:nvPr/>
        </p:nvSpPr>
        <p:spPr>
          <a:xfrm>
            <a:off x="231437" y="7479177"/>
            <a:ext cx="6408000" cy="1440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テキスト ボックス 106">
            <a:extLst>
              <a:ext uri="{FF2B5EF4-FFF2-40B4-BE49-F238E27FC236}">
                <a16:creationId xmlns:a16="http://schemas.microsoft.com/office/drawing/2014/main" id="{6C505C55-C695-40BC-A374-B5CD9131DEB6}"/>
              </a:ext>
            </a:extLst>
          </p:cNvPr>
          <p:cNvSpPr txBox="1"/>
          <p:nvPr/>
        </p:nvSpPr>
        <p:spPr>
          <a:xfrm>
            <a:off x="286030" y="7500217"/>
            <a:ext cx="2159566" cy="307777"/>
          </a:xfrm>
          <a:prstGeom prst="rect">
            <a:avLst/>
          </a:prstGeom>
          <a:noFill/>
          <a:ln>
            <a:noFill/>
          </a:ln>
        </p:spPr>
        <p:txBody>
          <a:bodyPr wrap="none" rtlCol="0">
            <a:spAutoFit/>
          </a:bodyPr>
          <a:lstStyle/>
          <a:p>
            <a:r>
              <a:rPr kumimoji="1" lang="ja-JP" altLang="en-US" sz="1400" dirty="0">
                <a:solidFill>
                  <a:srgbClr val="92D050"/>
                </a:solidFill>
                <a:latin typeface="UD デジタル 教科書体 NP-B" panose="02020700000000000000" pitchFamily="18" charset="-128"/>
                <a:ea typeface="UD デジタル 教科書体 NP-B" panose="02020700000000000000" pitchFamily="18" charset="-128"/>
              </a:rPr>
              <a:t>▼訓練選択のイメージ②</a:t>
            </a:r>
          </a:p>
        </p:txBody>
      </p:sp>
      <p:pic>
        <p:nvPicPr>
          <p:cNvPr id="109" name="図 108" descr="時計 が含まれている画像&#10;&#10;自動的に生成された説明">
            <a:extLst>
              <a:ext uri="{FF2B5EF4-FFF2-40B4-BE49-F238E27FC236}">
                <a16:creationId xmlns:a16="http://schemas.microsoft.com/office/drawing/2014/main" id="{7A6F9A06-66BA-4A9A-855B-71CF6B8BB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41" y="7788846"/>
            <a:ext cx="850518" cy="1108166"/>
          </a:xfrm>
          <a:prstGeom prst="rect">
            <a:avLst/>
          </a:prstGeom>
        </p:spPr>
      </p:pic>
      <p:grpSp>
        <p:nvGrpSpPr>
          <p:cNvPr id="111" name="グループ化 110">
            <a:extLst>
              <a:ext uri="{FF2B5EF4-FFF2-40B4-BE49-F238E27FC236}">
                <a16:creationId xmlns:a16="http://schemas.microsoft.com/office/drawing/2014/main" id="{BBEB89C0-7F7C-4072-959D-95A6B86103DE}"/>
              </a:ext>
            </a:extLst>
          </p:cNvPr>
          <p:cNvGrpSpPr/>
          <p:nvPr/>
        </p:nvGrpSpPr>
        <p:grpSpPr>
          <a:xfrm>
            <a:off x="3709333" y="7725923"/>
            <a:ext cx="2110016" cy="1080224"/>
            <a:chOff x="4355038" y="7632898"/>
            <a:chExt cx="2110016" cy="1080224"/>
          </a:xfrm>
        </p:grpSpPr>
        <p:sp>
          <p:nvSpPr>
            <p:cNvPr id="103" name="四角形: メモ 102">
              <a:extLst>
                <a:ext uri="{FF2B5EF4-FFF2-40B4-BE49-F238E27FC236}">
                  <a16:creationId xmlns:a16="http://schemas.microsoft.com/office/drawing/2014/main" id="{2CE4426C-91AC-4B0F-8031-BC143F42CF7A}"/>
                </a:ext>
              </a:extLst>
            </p:cNvPr>
            <p:cNvSpPr/>
            <p:nvPr/>
          </p:nvSpPr>
          <p:spPr>
            <a:xfrm>
              <a:off x="5595173" y="7633122"/>
              <a:ext cx="869881" cy="1080000"/>
            </a:xfrm>
            <a:prstGeom prst="foldedCorner">
              <a:avLst/>
            </a:prstGeom>
            <a:gradFill>
              <a:gsLst>
                <a:gs pos="0">
                  <a:schemeClr val="bg1">
                    <a:lumMod val="85000"/>
                  </a:schemeClr>
                </a:gs>
                <a:gs pos="20000">
                  <a:schemeClr val="bg1">
                    <a:lumMod val="85000"/>
                  </a:schemeClr>
                </a:gs>
                <a:gs pos="20000">
                  <a:schemeClr val="bg1"/>
                </a:gs>
                <a:gs pos="100000">
                  <a:schemeClr val="bg1"/>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t" anchorCtr="0"/>
            <a:lstStyle/>
            <a:p>
              <a:pPr algn="ct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【5】</a:t>
              </a:r>
            </a:p>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訓練後の振り返り</a:t>
              </a:r>
            </a:p>
          </p:txBody>
        </p:sp>
        <p:cxnSp>
          <p:nvCxnSpPr>
            <p:cNvPr id="105" name="直線矢印コネクタ 104">
              <a:extLst>
                <a:ext uri="{FF2B5EF4-FFF2-40B4-BE49-F238E27FC236}">
                  <a16:creationId xmlns:a16="http://schemas.microsoft.com/office/drawing/2014/main" id="{E400CD90-0646-4AA4-8632-84EE71D0DBD8}"/>
                </a:ext>
              </a:extLst>
            </p:cNvPr>
            <p:cNvCxnSpPr/>
            <p:nvPr/>
          </p:nvCxnSpPr>
          <p:spPr>
            <a:xfrm>
              <a:off x="5234916" y="8174456"/>
              <a:ext cx="360000" cy="0"/>
            </a:xfrm>
            <a:prstGeom prst="straightConnector1">
              <a:avLst/>
            </a:prstGeom>
            <a:ln w="88900">
              <a:solidFill>
                <a:srgbClr val="C00000"/>
              </a:solidFill>
              <a:tailEnd type="triangle" w="med" len="sm"/>
            </a:ln>
          </p:spPr>
          <p:style>
            <a:lnRef idx="1">
              <a:schemeClr val="accent1"/>
            </a:lnRef>
            <a:fillRef idx="0">
              <a:schemeClr val="accent1"/>
            </a:fillRef>
            <a:effectRef idx="0">
              <a:schemeClr val="accent1"/>
            </a:effectRef>
            <a:fontRef idx="minor">
              <a:schemeClr val="tx1"/>
            </a:fontRef>
          </p:style>
        </p:cxnSp>
        <p:sp>
          <p:nvSpPr>
            <p:cNvPr id="110" name="四角形: メモ 109">
              <a:extLst>
                <a:ext uri="{FF2B5EF4-FFF2-40B4-BE49-F238E27FC236}">
                  <a16:creationId xmlns:a16="http://schemas.microsoft.com/office/drawing/2014/main" id="{29EBB5F1-6747-4939-B575-3390017513F6}"/>
                </a:ext>
              </a:extLst>
            </p:cNvPr>
            <p:cNvSpPr/>
            <p:nvPr/>
          </p:nvSpPr>
          <p:spPr>
            <a:xfrm>
              <a:off x="4355038" y="7632898"/>
              <a:ext cx="869881" cy="1080000"/>
            </a:xfrm>
            <a:prstGeom prst="foldedCorner">
              <a:avLst/>
            </a:prstGeom>
            <a:gradFill>
              <a:gsLst>
                <a:gs pos="0">
                  <a:srgbClr val="65D7FF"/>
                </a:gs>
                <a:gs pos="20000">
                  <a:srgbClr val="65D7FF"/>
                </a:gs>
                <a:gs pos="20000">
                  <a:schemeClr val="bg1"/>
                </a:gs>
                <a:gs pos="100000">
                  <a:schemeClr val="bg1"/>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t" anchorCtr="0"/>
            <a:lstStyle/>
            <a:p>
              <a:pPr algn="ct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a:t>
              </a:r>
            </a:p>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避難準備訓練</a:t>
              </a:r>
            </a:p>
          </p:txBody>
        </p:sp>
      </p:grpSp>
    </p:spTree>
    <p:extLst>
      <p:ext uri="{BB962C8B-B14F-4D97-AF65-F5344CB8AC3E}">
        <p14:creationId xmlns:p14="http://schemas.microsoft.com/office/powerpoint/2010/main" val="3164276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矢印: 下 81">
            <a:extLst>
              <a:ext uri="{FF2B5EF4-FFF2-40B4-BE49-F238E27FC236}">
                <a16:creationId xmlns:a16="http://schemas.microsoft.com/office/drawing/2014/main" id="{AC45149C-462C-45E3-A522-2FFCD052FB56}"/>
              </a:ext>
            </a:extLst>
          </p:cNvPr>
          <p:cNvSpPr/>
          <p:nvPr/>
        </p:nvSpPr>
        <p:spPr>
          <a:xfrm>
            <a:off x="24427" y="53815"/>
            <a:ext cx="216470" cy="8876073"/>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9" name="直線コネクタ 18">
            <a:extLst>
              <a:ext uri="{FF2B5EF4-FFF2-40B4-BE49-F238E27FC236}">
                <a16:creationId xmlns:a16="http://schemas.microsoft.com/office/drawing/2014/main" id="{E8B4604E-7C03-48D4-98B5-61C219E09BB1}"/>
              </a:ext>
            </a:extLst>
          </p:cNvPr>
          <p:cNvCxnSpPr>
            <a:cxnSpLocks/>
          </p:cNvCxnSpPr>
          <p:nvPr/>
        </p:nvCxnSpPr>
        <p:spPr>
          <a:xfrm>
            <a:off x="4697306" y="469817"/>
            <a:ext cx="0" cy="8710855"/>
          </a:xfrm>
          <a:prstGeom prst="line">
            <a:avLst/>
          </a:prstGeom>
          <a:ln w="28575">
            <a:solidFill>
              <a:schemeClr val="accent6">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3" name="図 42">
            <a:extLst>
              <a:ext uri="{FF2B5EF4-FFF2-40B4-BE49-F238E27FC236}">
                <a16:creationId xmlns:a16="http://schemas.microsoft.com/office/drawing/2014/main" id="{8B18E735-9E75-42BB-B1B4-E232BAF263BB}"/>
              </a:ext>
            </a:extLst>
          </p:cNvPr>
          <p:cNvPicPr>
            <a:picLocks noChangeAspect="1"/>
          </p:cNvPicPr>
          <p:nvPr/>
        </p:nvPicPr>
        <p:blipFill rotWithShape="1">
          <a:blip r:embed="rId2"/>
          <a:srcRect b="50088"/>
          <a:stretch/>
        </p:blipFill>
        <p:spPr>
          <a:xfrm>
            <a:off x="248154" y="2041818"/>
            <a:ext cx="485276" cy="746539"/>
          </a:xfrm>
          <a:prstGeom prst="rect">
            <a:avLst/>
          </a:prstGeom>
        </p:spPr>
      </p:pic>
      <p:sp>
        <p:nvSpPr>
          <p:cNvPr id="56" name="正方形/長方形 55">
            <a:extLst>
              <a:ext uri="{FF2B5EF4-FFF2-40B4-BE49-F238E27FC236}">
                <a16:creationId xmlns:a16="http://schemas.microsoft.com/office/drawing/2014/main" id="{AD0508B6-6C11-4978-9FCF-484AF13798BD}"/>
              </a:ext>
            </a:extLst>
          </p:cNvPr>
          <p:cNvSpPr/>
          <p:nvPr/>
        </p:nvSpPr>
        <p:spPr>
          <a:xfrm>
            <a:off x="899585" y="2099815"/>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57" name="正方形/長方形 56">
            <a:extLst>
              <a:ext uri="{FF2B5EF4-FFF2-40B4-BE49-F238E27FC236}">
                <a16:creationId xmlns:a16="http://schemas.microsoft.com/office/drawing/2014/main" id="{31393B76-FC1F-401B-A9B6-62DAC06ACE70}"/>
              </a:ext>
            </a:extLst>
          </p:cNvPr>
          <p:cNvSpPr/>
          <p:nvPr/>
        </p:nvSpPr>
        <p:spPr>
          <a:xfrm>
            <a:off x="899586" y="2301630"/>
            <a:ext cx="3450735" cy="461665"/>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都道府県の防災ポータルサイトにアクセスして、</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　 避難情報を調べる。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58" name="テキスト ボックス 57">
            <a:extLst>
              <a:ext uri="{FF2B5EF4-FFF2-40B4-BE49-F238E27FC236}">
                <a16:creationId xmlns:a16="http://schemas.microsoft.com/office/drawing/2014/main" id="{B48B8229-8465-4284-96DD-A94925466E5C}"/>
              </a:ext>
            </a:extLst>
          </p:cNvPr>
          <p:cNvSpPr txBox="1"/>
          <p:nvPr/>
        </p:nvSpPr>
        <p:spPr>
          <a:xfrm>
            <a:off x="24384" y="275071"/>
            <a:ext cx="4826000"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➌</a:t>
            </a:r>
            <a:r>
              <a:rPr kumimoji="1" lang="en-US" altLang="ja-JP" sz="1600" dirty="0">
                <a:latin typeface="HGPｺﾞｼｯｸE" panose="020B0900000000000000" pitchFamily="50" charset="-128"/>
                <a:ea typeface="HGPｺﾞｼｯｸE" panose="020B0900000000000000" pitchFamily="50" charset="-128"/>
              </a:rPr>
              <a:t> </a:t>
            </a:r>
            <a:r>
              <a:rPr kumimoji="1" lang="ja-JP" altLang="en-US" sz="1600" dirty="0">
                <a:latin typeface="HGPｺﾞｼｯｸE" panose="020B0900000000000000" pitchFamily="50" charset="-128"/>
                <a:ea typeface="HGPｺﾞｼｯｸE" panose="020B0900000000000000" pitchFamily="50" charset="-128"/>
              </a:rPr>
              <a:t>避難情報の入手方法を確認する。</a:t>
            </a:r>
          </a:p>
        </p:txBody>
      </p:sp>
      <p:sp>
        <p:nvSpPr>
          <p:cNvPr id="59" name="正方形/長方形 58">
            <a:extLst>
              <a:ext uri="{FF2B5EF4-FFF2-40B4-BE49-F238E27FC236}">
                <a16:creationId xmlns:a16="http://schemas.microsoft.com/office/drawing/2014/main" id="{1314312B-76A5-4C70-8029-FC5676774D31}"/>
              </a:ext>
            </a:extLst>
          </p:cNvPr>
          <p:cNvSpPr/>
          <p:nvPr/>
        </p:nvSpPr>
        <p:spPr>
          <a:xfrm>
            <a:off x="267982" y="2821484"/>
            <a:ext cx="4051573" cy="882293"/>
          </a:xfrm>
          <a:prstGeom prst="rect">
            <a:avLst/>
          </a:prstGeom>
          <a:noFill/>
        </p:spPr>
        <p:txBody>
          <a:bodyPr wrap="square">
            <a:spAutoFit/>
          </a:bodyPr>
          <a:lstStyle/>
          <a:p>
            <a:pPr marL="237035" indent="-237035">
              <a:lnSpc>
                <a:spcPts val="1400"/>
              </a:lnSpc>
              <a:spcBef>
                <a:spcPts val="400"/>
              </a:spcBef>
              <a:buFont typeface="+mj-lt"/>
              <a:buAutoNum type="arabicPeriod"/>
            </a:pPr>
            <a:r>
              <a:rPr kumimoji="1" lang="ja-JP" altLang="en-US" sz="1200" dirty="0">
                <a:latin typeface="HGPｺﾞｼｯｸM" panose="020B0600000000000000" pitchFamily="50" charset="-128"/>
                <a:ea typeface="HGPｺﾞｼｯｸM" panose="020B0600000000000000" pitchFamily="50" charset="-128"/>
              </a:rPr>
              <a:t>インターネットで、検索ワード「都道府県名」＋「防災ポータルサイト」で検索し、検索結果の一番上に表示されるサイトにアクセスする。</a:t>
            </a:r>
            <a:endParaRPr kumimoji="1" lang="en-US" altLang="ja-JP" sz="1200" dirty="0">
              <a:latin typeface="HGPｺﾞｼｯｸM" panose="020B0600000000000000" pitchFamily="50" charset="-128"/>
              <a:ea typeface="HGPｺﾞｼｯｸM" panose="020B0600000000000000" pitchFamily="50" charset="-128"/>
            </a:endParaRPr>
          </a:p>
          <a:p>
            <a:pPr marL="237035" indent="-237035">
              <a:lnSpc>
                <a:spcPts val="1400"/>
              </a:lnSpc>
              <a:spcBef>
                <a:spcPts val="400"/>
              </a:spcBef>
              <a:buFont typeface="+mj-lt"/>
              <a:buAutoNum type="arabicPeriod"/>
            </a:pPr>
            <a:r>
              <a:rPr kumimoji="1" lang="ja-JP" altLang="en-US" sz="1200" dirty="0">
                <a:latin typeface="HGPｺﾞｼｯｸM" panose="020B0600000000000000" pitchFamily="50" charset="-128"/>
                <a:ea typeface="HGPｺﾞｼｯｸM" panose="020B0600000000000000" pitchFamily="50" charset="-128"/>
              </a:rPr>
              <a:t>都道府県内で発表されている避難情報を確認する。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60" name="正方形/長方形 59">
            <a:extLst>
              <a:ext uri="{FF2B5EF4-FFF2-40B4-BE49-F238E27FC236}">
                <a16:creationId xmlns:a16="http://schemas.microsoft.com/office/drawing/2014/main" id="{B02B78A3-9C29-41B2-B45A-5263DACD4F33}"/>
              </a:ext>
            </a:extLst>
          </p:cNvPr>
          <p:cNvSpPr/>
          <p:nvPr/>
        </p:nvSpPr>
        <p:spPr>
          <a:xfrm>
            <a:off x="890058" y="1227161"/>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61" name="Picture 8" descr="マイクを持っている女性会社員のイラスト">
            <a:extLst>
              <a:ext uri="{FF2B5EF4-FFF2-40B4-BE49-F238E27FC236}">
                <a16:creationId xmlns:a16="http://schemas.microsoft.com/office/drawing/2014/main" id="{F64431CE-399D-4ABB-A272-FC599A9B476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54"/>
          <a:stretch/>
        </p:blipFill>
        <p:spPr bwMode="auto">
          <a:xfrm>
            <a:off x="214958" y="991232"/>
            <a:ext cx="534111" cy="746538"/>
          </a:xfrm>
          <a:prstGeom prst="rect">
            <a:avLst/>
          </a:prstGeom>
          <a:noFill/>
          <a:extLst>
            <a:ext uri="{909E8E84-426E-40DD-AFC4-6F175D3DCCD1}">
              <a14:hiddenFill xmlns:a14="http://schemas.microsoft.com/office/drawing/2010/main">
                <a:solidFill>
                  <a:srgbClr val="FFFFFF"/>
                </a:solidFill>
              </a14:hiddenFill>
            </a:ext>
          </a:extLst>
        </p:spPr>
      </p:pic>
      <p:sp>
        <p:nvSpPr>
          <p:cNvPr id="62" name="正方形/長方形 61">
            <a:extLst>
              <a:ext uri="{FF2B5EF4-FFF2-40B4-BE49-F238E27FC236}">
                <a16:creationId xmlns:a16="http://schemas.microsoft.com/office/drawing/2014/main" id="{2516C69E-8763-48D2-B8A3-D0896FA1328A}"/>
              </a:ext>
            </a:extLst>
          </p:cNvPr>
          <p:cNvSpPr/>
          <p:nvPr/>
        </p:nvSpPr>
        <p:spPr>
          <a:xfrm>
            <a:off x="890061" y="1434123"/>
            <a:ext cx="1519210"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避難情報の確認作業の開始を告げる。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63" name="下矢印 26">
            <a:extLst>
              <a:ext uri="{FF2B5EF4-FFF2-40B4-BE49-F238E27FC236}">
                <a16:creationId xmlns:a16="http://schemas.microsoft.com/office/drawing/2014/main" id="{BBDF919B-8955-4335-9FAE-2CFFB01C977F}"/>
              </a:ext>
            </a:extLst>
          </p:cNvPr>
          <p:cNvSpPr/>
          <p:nvPr/>
        </p:nvSpPr>
        <p:spPr>
          <a:xfrm>
            <a:off x="308265" y="1820677"/>
            <a:ext cx="331796" cy="188014"/>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64" name="Picture 4" descr="ノートパソコンのイラスト">
            <a:extLst>
              <a:ext uri="{FF2B5EF4-FFF2-40B4-BE49-F238E27FC236}">
                <a16:creationId xmlns:a16="http://schemas.microsoft.com/office/drawing/2014/main" id="{E1228DF7-FF8D-49DD-87C1-3BC0DA6913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0539" y="1628349"/>
            <a:ext cx="887299" cy="705403"/>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パソコンのモニタのイラスト">
            <a:extLst>
              <a:ext uri="{FF2B5EF4-FFF2-40B4-BE49-F238E27FC236}">
                <a16:creationId xmlns:a16="http://schemas.microsoft.com/office/drawing/2014/main" id="{6E6CDA4B-0111-46B5-A823-568493737C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2091" y="1661235"/>
            <a:ext cx="762164" cy="684043"/>
          </a:xfrm>
          <a:prstGeom prst="rect">
            <a:avLst/>
          </a:prstGeom>
          <a:noFill/>
          <a:extLst>
            <a:ext uri="{909E8E84-426E-40DD-AFC4-6F175D3DCCD1}">
              <a14:hiddenFill xmlns:a14="http://schemas.microsoft.com/office/drawing/2010/main">
                <a:solidFill>
                  <a:srgbClr val="FFFFFF"/>
                </a:solidFill>
              </a14:hiddenFill>
            </a:ext>
          </a:extLst>
        </p:spPr>
      </p:pic>
      <p:pic>
        <p:nvPicPr>
          <p:cNvPr id="68" name="図 67">
            <a:extLst>
              <a:ext uri="{FF2B5EF4-FFF2-40B4-BE49-F238E27FC236}">
                <a16:creationId xmlns:a16="http://schemas.microsoft.com/office/drawing/2014/main" id="{3ED2412A-A1A6-4D85-91DC-7B290B2BFD07}"/>
              </a:ext>
            </a:extLst>
          </p:cNvPr>
          <p:cNvPicPr>
            <a:picLocks noChangeAspect="1"/>
          </p:cNvPicPr>
          <p:nvPr/>
        </p:nvPicPr>
        <p:blipFill>
          <a:blip r:embed="rId6"/>
          <a:stretch>
            <a:fillRect/>
          </a:stretch>
        </p:blipFill>
        <p:spPr>
          <a:xfrm>
            <a:off x="4813322" y="2918737"/>
            <a:ext cx="2018538" cy="1977390"/>
          </a:xfrm>
          <a:prstGeom prst="rect">
            <a:avLst/>
          </a:prstGeom>
          <a:ln>
            <a:solidFill>
              <a:schemeClr val="tx1"/>
            </a:solidFill>
          </a:ln>
        </p:spPr>
      </p:pic>
      <p:sp>
        <p:nvSpPr>
          <p:cNvPr id="69" name="正方形/長方形 68">
            <a:extLst>
              <a:ext uri="{FF2B5EF4-FFF2-40B4-BE49-F238E27FC236}">
                <a16:creationId xmlns:a16="http://schemas.microsoft.com/office/drawing/2014/main" id="{6D3796B9-8050-423C-BF18-B01C49EC3E9A}"/>
              </a:ext>
            </a:extLst>
          </p:cNvPr>
          <p:cNvSpPr/>
          <p:nvPr/>
        </p:nvSpPr>
        <p:spPr>
          <a:xfrm>
            <a:off x="4762445" y="2456788"/>
            <a:ext cx="2088000" cy="420756"/>
          </a:xfrm>
          <a:prstGeom prst="rect">
            <a:avLst/>
          </a:prstGeom>
          <a:noFill/>
        </p:spPr>
        <p:txBody>
          <a:bodyPr wrap="square" lIns="0" rIns="0">
            <a:spAutoFit/>
          </a:bodyPr>
          <a:lstStyle/>
          <a:p>
            <a:r>
              <a:rPr kumimoji="1" lang="ja-JP" altLang="en-US" sz="1067" dirty="0">
                <a:latin typeface="HGPｺﾞｼｯｸM" panose="020B0600000000000000" pitchFamily="50" charset="-128"/>
                <a:ea typeface="HGPｺﾞｼｯｸM" panose="020B0600000000000000" pitchFamily="50" charset="-128"/>
              </a:rPr>
              <a:t>▼見本「茨城県防災・危機管理ポータルサイト」</a:t>
            </a:r>
            <a:endParaRPr kumimoji="1" lang="en-US" altLang="ja-JP" sz="1067" dirty="0">
              <a:latin typeface="HGPｺﾞｼｯｸM" panose="020B0600000000000000" pitchFamily="50" charset="-128"/>
              <a:ea typeface="HGPｺﾞｼｯｸM" panose="020B0600000000000000" pitchFamily="50" charset="-128"/>
            </a:endParaRPr>
          </a:p>
        </p:txBody>
      </p:sp>
      <p:sp>
        <p:nvSpPr>
          <p:cNvPr id="81" name="テキスト ボックス 80">
            <a:extLst>
              <a:ext uri="{FF2B5EF4-FFF2-40B4-BE49-F238E27FC236}">
                <a16:creationId xmlns:a16="http://schemas.microsoft.com/office/drawing/2014/main" id="{335AA797-DD76-4F02-B91E-1E64D7C474B8}"/>
              </a:ext>
            </a:extLst>
          </p:cNvPr>
          <p:cNvSpPr txBox="1"/>
          <p:nvPr/>
        </p:nvSpPr>
        <p:spPr>
          <a:xfrm>
            <a:off x="4681780" y="766668"/>
            <a:ext cx="2088000" cy="1384995"/>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防災ポータルサイトの名前は都道府県により異なるが、おおむね「○○県防災ポータル」「○○県防災情報」「○○県危機管理・防災ポータルサイト」等のサイト名で表示されることが多い。</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このような都道府県の防災ポータルサイトでは、都道府県内の気象情報も一緒に確認できることが多い。</a:t>
            </a:r>
            <a:endParaRPr kumimoji="1" lang="en-US" altLang="ja-JP" sz="1050" dirty="0">
              <a:latin typeface="HGPｺﾞｼｯｸM" panose="020B0600000000000000" pitchFamily="50" charset="-128"/>
              <a:ea typeface="HGPｺﾞｼｯｸM" panose="020B0600000000000000" pitchFamily="50" charset="-128"/>
            </a:endParaRPr>
          </a:p>
        </p:txBody>
      </p:sp>
      <p:sp>
        <p:nvSpPr>
          <p:cNvPr id="83" name="テキスト ボックス 82">
            <a:extLst>
              <a:ext uri="{FF2B5EF4-FFF2-40B4-BE49-F238E27FC236}">
                <a16:creationId xmlns:a16="http://schemas.microsoft.com/office/drawing/2014/main" id="{234A459E-418F-4E01-8C78-DD1E876277C2}"/>
              </a:ext>
            </a:extLst>
          </p:cNvPr>
          <p:cNvSpPr txBox="1"/>
          <p:nvPr/>
        </p:nvSpPr>
        <p:spPr>
          <a:xfrm>
            <a:off x="4700307" y="469817"/>
            <a:ext cx="2160000" cy="252000"/>
          </a:xfrm>
          <a:prstGeom prst="rect">
            <a:avLst/>
          </a:prstGeom>
          <a:solidFill>
            <a:schemeClr val="accent6">
              <a:lumMod val="40000"/>
              <a:lumOff val="60000"/>
            </a:schemeClr>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sp>
        <p:nvSpPr>
          <p:cNvPr id="84" name="テキスト ボックス 83">
            <a:extLst>
              <a:ext uri="{FF2B5EF4-FFF2-40B4-BE49-F238E27FC236}">
                <a16:creationId xmlns:a16="http://schemas.microsoft.com/office/drawing/2014/main" id="{CF822774-9D19-41DA-B70C-C34731B1B9BF}"/>
              </a:ext>
            </a:extLst>
          </p:cNvPr>
          <p:cNvSpPr txBox="1"/>
          <p:nvPr/>
        </p:nvSpPr>
        <p:spPr>
          <a:xfrm>
            <a:off x="0" y="-18811"/>
            <a:ext cx="6858000" cy="289441"/>
          </a:xfrm>
          <a:prstGeom prst="round2DiagRect">
            <a:avLst/>
          </a:prstGeom>
          <a:solidFill>
            <a:schemeClr val="accent6">
              <a:lumMod val="40000"/>
              <a:lumOff val="60000"/>
            </a:schemeClr>
          </a:solidFill>
        </p:spPr>
        <p:txBody>
          <a:bodyPr wrap="square" rtlCol="0">
            <a:spAutoFit/>
          </a:bodyPr>
          <a:lstStyle/>
          <a:p>
            <a:r>
              <a:rPr kumimoji="1" lang="en-US" altLang="ja-JP" sz="1100" dirty="0">
                <a:latin typeface="HGPｺﾞｼｯｸE" panose="020B0900000000000000" pitchFamily="50" charset="-128"/>
                <a:ea typeface="HGPｺﾞｼｯｸE" panose="020B0900000000000000" pitchFamily="50" charset="-128"/>
              </a:rPr>
              <a:t>【2】</a:t>
            </a:r>
            <a:r>
              <a:rPr kumimoji="1" lang="ja-JP" altLang="en-US" sz="1100" dirty="0">
                <a:latin typeface="HGPｺﾞｼｯｸE" panose="020B0900000000000000" pitchFamily="50" charset="-128"/>
                <a:ea typeface="HGPｺﾞｼｯｸE" panose="020B0900000000000000" pitchFamily="50" charset="-128"/>
              </a:rPr>
              <a:t>情報収集・伝達訓練のシナリオ</a:t>
            </a:r>
          </a:p>
        </p:txBody>
      </p:sp>
      <p:sp>
        <p:nvSpPr>
          <p:cNvPr id="50" name="テキスト ボックス 49">
            <a:extLst>
              <a:ext uri="{FF2B5EF4-FFF2-40B4-BE49-F238E27FC236}">
                <a16:creationId xmlns:a16="http://schemas.microsoft.com/office/drawing/2014/main" id="{134A1BF0-360C-4A93-A493-60C3983029EB}"/>
              </a:ext>
            </a:extLst>
          </p:cNvPr>
          <p:cNvSpPr txBox="1"/>
          <p:nvPr/>
        </p:nvSpPr>
        <p:spPr>
          <a:xfrm>
            <a:off x="6021069" y="14689"/>
            <a:ext cx="800219" cy="318924"/>
          </a:xfrm>
          <a:prstGeom prst="rect">
            <a:avLst/>
          </a:prstGeom>
          <a:solidFill>
            <a:schemeClr val="bg1"/>
          </a:solidFill>
          <a:ln>
            <a:solidFill>
              <a:schemeClr val="tx1"/>
            </a:solidFill>
          </a:ln>
        </p:spPr>
        <p:txBody>
          <a:bodyPr wrap="none" tIns="36000" bIns="36000" rtlCol="0">
            <a:spAutoFit/>
          </a:bodyP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記入例</a:t>
            </a:r>
          </a:p>
        </p:txBody>
      </p:sp>
      <p:sp>
        <p:nvSpPr>
          <p:cNvPr id="74" name="テキスト ボックス 73">
            <a:extLst>
              <a:ext uri="{FF2B5EF4-FFF2-40B4-BE49-F238E27FC236}">
                <a16:creationId xmlns:a16="http://schemas.microsoft.com/office/drawing/2014/main" id="{DE28B49B-8B8C-4439-A5E2-40FD24122C3A}"/>
              </a:ext>
            </a:extLst>
          </p:cNvPr>
          <p:cNvSpPr txBox="1"/>
          <p:nvPr/>
        </p:nvSpPr>
        <p:spPr>
          <a:xfrm>
            <a:off x="4678889" y="5225054"/>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警戒レベルごとの気象情報は、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別紙「５段階の警戒レベルと防災京商情報」</a:t>
            </a:r>
            <a:r>
              <a:rPr kumimoji="1" lang="ja-JP" altLang="en-US" sz="1050" dirty="0">
                <a:latin typeface="HGPｺﾞｼｯｸM" panose="020B0600000000000000" pitchFamily="50" charset="-128"/>
                <a:ea typeface="HGPｺﾞｼｯｸM" panose="020B0600000000000000" pitchFamily="50" charset="-128"/>
              </a:rPr>
              <a:t>を参照。</a:t>
            </a:r>
          </a:p>
        </p:txBody>
      </p:sp>
      <p:sp>
        <p:nvSpPr>
          <p:cNvPr id="51" name="角丸四角形吹き出し 135">
            <a:extLst>
              <a:ext uri="{FF2B5EF4-FFF2-40B4-BE49-F238E27FC236}">
                <a16:creationId xmlns:a16="http://schemas.microsoft.com/office/drawing/2014/main" id="{4C68CA78-436A-4F5A-9931-E24216ECFE98}"/>
              </a:ext>
            </a:extLst>
          </p:cNvPr>
          <p:cNvSpPr/>
          <p:nvPr/>
        </p:nvSpPr>
        <p:spPr>
          <a:xfrm>
            <a:off x="335812" y="3715706"/>
            <a:ext cx="4068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52" name="テキスト ボックス 51">
            <a:extLst>
              <a:ext uri="{FF2B5EF4-FFF2-40B4-BE49-F238E27FC236}">
                <a16:creationId xmlns:a16="http://schemas.microsoft.com/office/drawing/2014/main" id="{120EF059-B5BB-4241-9C34-E7FB9B2A895A}"/>
              </a:ext>
            </a:extLst>
          </p:cNvPr>
          <p:cNvSpPr txBox="1"/>
          <p:nvPr/>
        </p:nvSpPr>
        <p:spPr>
          <a:xfrm>
            <a:off x="24384" y="4835738"/>
            <a:ext cx="4694880" cy="33855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❹ 統括班に伝達事項を伝達する。</a:t>
            </a:r>
          </a:p>
        </p:txBody>
      </p:sp>
      <p:pic>
        <p:nvPicPr>
          <p:cNvPr id="53" name="図 52">
            <a:extLst>
              <a:ext uri="{FF2B5EF4-FFF2-40B4-BE49-F238E27FC236}">
                <a16:creationId xmlns:a16="http://schemas.microsoft.com/office/drawing/2014/main" id="{B25B722E-E5B7-458C-B85A-B80B17B216A1}"/>
              </a:ext>
            </a:extLst>
          </p:cNvPr>
          <p:cNvPicPr>
            <a:picLocks noChangeAspect="1"/>
          </p:cNvPicPr>
          <p:nvPr/>
        </p:nvPicPr>
        <p:blipFill rotWithShape="1">
          <a:blip r:embed="rId2"/>
          <a:srcRect b="50088"/>
          <a:stretch/>
        </p:blipFill>
        <p:spPr>
          <a:xfrm>
            <a:off x="226432" y="5825883"/>
            <a:ext cx="573727" cy="900384"/>
          </a:xfrm>
          <a:prstGeom prst="rect">
            <a:avLst/>
          </a:prstGeom>
        </p:spPr>
      </p:pic>
      <p:sp>
        <p:nvSpPr>
          <p:cNvPr id="55" name="正方形/長方形 54">
            <a:extLst>
              <a:ext uri="{FF2B5EF4-FFF2-40B4-BE49-F238E27FC236}">
                <a16:creationId xmlns:a16="http://schemas.microsoft.com/office/drawing/2014/main" id="{EE0C015D-B34D-4C75-93C0-CAE1879FA781}"/>
              </a:ext>
            </a:extLst>
          </p:cNvPr>
          <p:cNvSpPr/>
          <p:nvPr/>
        </p:nvSpPr>
        <p:spPr>
          <a:xfrm>
            <a:off x="794273" y="5833380"/>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66" name="正方形/長方形 65">
            <a:extLst>
              <a:ext uri="{FF2B5EF4-FFF2-40B4-BE49-F238E27FC236}">
                <a16:creationId xmlns:a16="http://schemas.microsoft.com/office/drawing/2014/main" id="{9636C051-AAB1-425D-837D-CF716BEB45B4}"/>
              </a:ext>
            </a:extLst>
          </p:cNvPr>
          <p:cNvSpPr/>
          <p:nvPr/>
        </p:nvSpPr>
        <p:spPr>
          <a:xfrm>
            <a:off x="794273" y="6007847"/>
            <a:ext cx="1463752" cy="646331"/>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統括班の班長に、伝達事項を電話もしくは口頭で伝達する。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67" name="正方形/長方形 66">
            <a:extLst>
              <a:ext uri="{FF2B5EF4-FFF2-40B4-BE49-F238E27FC236}">
                <a16:creationId xmlns:a16="http://schemas.microsoft.com/office/drawing/2014/main" id="{94135E0B-42F3-494D-AF71-17C2432539E2}"/>
              </a:ext>
            </a:extLst>
          </p:cNvPr>
          <p:cNvSpPr/>
          <p:nvPr/>
        </p:nvSpPr>
        <p:spPr>
          <a:xfrm>
            <a:off x="3179816" y="5833380"/>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70" name="正方形/長方形 69">
            <a:extLst>
              <a:ext uri="{FF2B5EF4-FFF2-40B4-BE49-F238E27FC236}">
                <a16:creationId xmlns:a16="http://schemas.microsoft.com/office/drawing/2014/main" id="{8C57A88B-CBEF-47B1-985F-3D1C218C5C70}"/>
              </a:ext>
            </a:extLst>
          </p:cNvPr>
          <p:cNvSpPr/>
          <p:nvPr/>
        </p:nvSpPr>
        <p:spPr>
          <a:xfrm>
            <a:off x="3179818" y="6007846"/>
            <a:ext cx="1479830" cy="646331"/>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　</a:t>
            </a:r>
            <a:r>
              <a:rPr kumimoji="1" lang="ja-JP" altLang="en-US" sz="1200" dirty="0">
                <a:solidFill>
                  <a:srgbClr val="FF0000"/>
                </a:solidFill>
                <a:latin typeface="HGPｺﾞｼｯｸM" panose="020B0600000000000000" pitchFamily="50" charset="-128"/>
                <a:ea typeface="HGPｺﾞｼｯｸM" panose="020B0600000000000000" pitchFamily="50" charset="-128"/>
              </a:rPr>
              <a:t>　　　　　</a:t>
            </a:r>
            <a:r>
              <a:rPr kumimoji="1" lang="ja-JP" altLang="en-US" sz="1200" dirty="0">
                <a:latin typeface="HGPｺﾞｼｯｸM" panose="020B0600000000000000" pitchFamily="50" charset="-128"/>
                <a:ea typeface="HGPｺﾞｼｯｸM" panose="020B0600000000000000" pitchFamily="50" charset="-128"/>
              </a:rPr>
              <a:t>　）体制への移行等、必要な意思決定を行う。</a:t>
            </a:r>
          </a:p>
        </p:txBody>
      </p:sp>
      <p:pic>
        <p:nvPicPr>
          <p:cNvPr id="71" name="Picture 2" descr="青の作業着を着た人のイラスト（男性）">
            <a:extLst>
              <a:ext uri="{FF2B5EF4-FFF2-40B4-BE49-F238E27FC236}">
                <a16:creationId xmlns:a16="http://schemas.microsoft.com/office/drawing/2014/main" id="{870896C8-E4DC-4E45-B09C-48D2EEE51D9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50088"/>
          <a:stretch/>
        </p:blipFill>
        <p:spPr bwMode="auto">
          <a:xfrm>
            <a:off x="2563082" y="5843275"/>
            <a:ext cx="573727" cy="884361"/>
          </a:xfrm>
          <a:prstGeom prst="rect">
            <a:avLst/>
          </a:prstGeom>
          <a:noFill/>
          <a:extLst>
            <a:ext uri="{909E8E84-426E-40DD-AFC4-6F175D3DCCD1}">
              <a14:hiddenFill xmlns:a14="http://schemas.microsoft.com/office/drawing/2010/main">
                <a:solidFill>
                  <a:srgbClr val="FFFFFF"/>
                </a:solidFill>
              </a14:hiddenFill>
            </a:ext>
          </a:extLst>
        </p:spPr>
      </p:pic>
      <p:sp>
        <p:nvSpPr>
          <p:cNvPr id="72" name="下矢印 110">
            <a:extLst>
              <a:ext uri="{FF2B5EF4-FFF2-40B4-BE49-F238E27FC236}">
                <a16:creationId xmlns:a16="http://schemas.microsoft.com/office/drawing/2014/main" id="{EABC2AED-38C2-48D8-AC22-B5BF36FB0C44}"/>
              </a:ext>
            </a:extLst>
          </p:cNvPr>
          <p:cNvSpPr/>
          <p:nvPr/>
        </p:nvSpPr>
        <p:spPr>
          <a:xfrm rot="16200000">
            <a:off x="2124263" y="6279166"/>
            <a:ext cx="556176" cy="2400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3" name="テキスト ボックス 72">
            <a:extLst>
              <a:ext uri="{FF2B5EF4-FFF2-40B4-BE49-F238E27FC236}">
                <a16:creationId xmlns:a16="http://schemas.microsoft.com/office/drawing/2014/main" id="{480D9084-609F-49B5-B6FD-578A6326F938}"/>
              </a:ext>
            </a:extLst>
          </p:cNvPr>
          <p:cNvSpPr txBox="1"/>
          <p:nvPr/>
        </p:nvSpPr>
        <p:spPr>
          <a:xfrm>
            <a:off x="3580219" y="6042111"/>
            <a:ext cx="492443" cy="276999"/>
          </a:xfrm>
          <a:prstGeom prst="rect">
            <a:avLst/>
          </a:prstGeom>
          <a:noFill/>
        </p:spPr>
        <p:txBody>
          <a:bodyPr wrap="non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注意</a:t>
            </a:r>
          </a:p>
        </p:txBody>
      </p:sp>
      <p:sp>
        <p:nvSpPr>
          <p:cNvPr id="75" name="角丸四角形吹き出し 135">
            <a:extLst>
              <a:ext uri="{FF2B5EF4-FFF2-40B4-BE49-F238E27FC236}">
                <a16:creationId xmlns:a16="http://schemas.microsoft.com/office/drawing/2014/main" id="{4ED8DD36-C565-49D8-A0E2-181F2924AD0E}"/>
              </a:ext>
            </a:extLst>
          </p:cNvPr>
          <p:cNvSpPr/>
          <p:nvPr/>
        </p:nvSpPr>
        <p:spPr>
          <a:xfrm>
            <a:off x="335812" y="6852358"/>
            <a:ext cx="4068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2" name="テキスト ボックス 1">
            <a:extLst>
              <a:ext uri="{FF2B5EF4-FFF2-40B4-BE49-F238E27FC236}">
                <a16:creationId xmlns:a16="http://schemas.microsoft.com/office/drawing/2014/main" id="{BF774187-D3C2-E08B-E501-9D15DAEE9C5D}"/>
              </a:ext>
            </a:extLst>
          </p:cNvPr>
          <p:cNvSpPr txBox="1"/>
          <p:nvPr/>
        </p:nvSpPr>
        <p:spPr>
          <a:xfrm>
            <a:off x="193162" y="627403"/>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5</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　 ９</a:t>
            </a:r>
            <a:r>
              <a:rPr kumimoji="1" lang="en-US" altLang="ja-JP" sz="1400" dirty="0">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１０</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９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１５</a:t>
            </a:r>
          </a:p>
        </p:txBody>
      </p:sp>
      <p:sp>
        <p:nvSpPr>
          <p:cNvPr id="3" name="テキスト ボックス 2">
            <a:extLst>
              <a:ext uri="{FF2B5EF4-FFF2-40B4-BE49-F238E27FC236}">
                <a16:creationId xmlns:a16="http://schemas.microsoft.com/office/drawing/2014/main" id="{654789D8-C0AC-5FDF-1A24-1B20BB82FF33}"/>
              </a:ext>
            </a:extLst>
          </p:cNvPr>
          <p:cNvSpPr txBox="1"/>
          <p:nvPr/>
        </p:nvSpPr>
        <p:spPr>
          <a:xfrm>
            <a:off x="199258" y="5193307"/>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5</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　 ９</a:t>
            </a:r>
            <a:r>
              <a:rPr kumimoji="1" lang="en-US" altLang="ja-JP" sz="1400" dirty="0">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１５</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９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２０</a:t>
            </a:r>
          </a:p>
        </p:txBody>
      </p:sp>
    </p:spTree>
    <p:extLst>
      <p:ext uri="{BB962C8B-B14F-4D97-AF65-F5344CB8AC3E}">
        <p14:creationId xmlns:p14="http://schemas.microsoft.com/office/powerpoint/2010/main" val="3453389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矢印: 下 81">
            <a:extLst>
              <a:ext uri="{FF2B5EF4-FFF2-40B4-BE49-F238E27FC236}">
                <a16:creationId xmlns:a16="http://schemas.microsoft.com/office/drawing/2014/main" id="{AC45149C-462C-45E3-A522-2FFCD052FB56}"/>
              </a:ext>
            </a:extLst>
          </p:cNvPr>
          <p:cNvSpPr/>
          <p:nvPr/>
        </p:nvSpPr>
        <p:spPr>
          <a:xfrm>
            <a:off x="24427" y="53816"/>
            <a:ext cx="216470" cy="7812000"/>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9" name="直線コネクタ 18">
            <a:extLst>
              <a:ext uri="{FF2B5EF4-FFF2-40B4-BE49-F238E27FC236}">
                <a16:creationId xmlns:a16="http://schemas.microsoft.com/office/drawing/2014/main" id="{E8B4604E-7C03-48D4-98B5-61C219E09BB1}"/>
              </a:ext>
            </a:extLst>
          </p:cNvPr>
          <p:cNvCxnSpPr>
            <a:cxnSpLocks/>
          </p:cNvCxnSpPr>
          <p:nvPr/>
        </p:nvCxnSpPr>
        <p:spPr>
          <a:xfrm>
            <a:off x="4697307" y="457942"/>
            <a:ext cx="0" cy="7416000"/>
          </a:xfrm>
          <a:prstGeom prst="line">
            <a:avLst/>
          </a:prstGeom>
          <a:ln w="28575">
            <a:solidFill>
              <a:schemeClr val="accent6">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234A459E-418F-4E01-8C78-DD1E876277C2}"/>
              </a:ext>
            </a:extLst>
          </p:cNvPr>
          <p:cNvSpPr txBox="1"/>
          <p:nvPr/>
        </p:nvSpPr>
        <p:spPr>
          <a:xfrm>
            <a:off x="4687782" y="457942"/>
            <a:ext cx="2160000" cy="252000"/>
          </a:xfrm>
          <a:prstGeom prst="rect">
            <a:avLst/>
          </a:prstGeom>
          <a:solidFill>
            <a:schemeClr val="accent6">
              <a:lumMod val="40000"/>
              <a:lumOff val="60000"/>
            </a:schemeClr>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sp>
        <p:nvSpPr>
          <p:cNvPr id="84" name="テキスト ボックス 83">
            <a:extLst>
              <a:ext uri="{FF2B5EF4-FFF2-40B4-BE49-F238E27FC236}">
                <a16:creationId xmlns:a16="http://schemas.microsoft.com/office/drawing/2014/main" id="{CF822774-9D19-41DA-B70C-C34731B1B9BF}"/>
              </a:ext>
            </a:extLst>
          </p:cNvPr>
          <p:cNvSpPr txBox="1"/>
          <p:nvPr/>
        </p:nvSpPr>
        <p:spPr>
          <a:xfrm>
            <a:off x="0" y="-18811"/>
            <a:ext cx="6858000" cy="289441"/>
          </a:xfrm>
          <a:prstGeom prst="round2DiagRect">
            <a:avLst/>
          </a:prstGeom>
          <a:solidFill>
            <a:schemeClr val="accent6">
              <a:lumMod val="40000"/>
              <a:lumOff val="60000"/>
            </a:schemeClr>
          </a:solidFill>
        </p:spPr>
        <p:txBody>
          <a:bodyPr wrap="square" rtlCol="0">
            <a:spAutoFit/>
          </a:bodyPr>
          <a:lstStyle/>
          <a:p>
            <a:r>
              <a:rPr kumimoji="1" lang="en-US" altLang="ja-JP" sz="1100" dirty="0">
                <a:latin typeface="HGPｺﾞｼｯｸE" panose="020B0900000000000000" pitchFamily="50" charset="-128"/>
                <a:ea typeface="HGPｺﾞｼｯｸE" panose="020B0900000000000000" pitchFamily="50" charset="-128"/>
              </a:rPr>
              <a:t>【2】</a:t>
            </a:r>
            <a:r>
              <a:rPr kumimoji="1" lang="ja-JP" altLang="en-US" sz="1100" dirty="0">
                <a:latin typeface="HGPｺﾞｼｯｸE" panose="020B0900000000000000" pitchFamily="50" charset="-128"/>
                <a:ea typeface="HGPｺﾞｼｯｸE" panose="020B0900000000000000" pitchFamily="50" charset="-128"/>
              </a:rPr>
              <a:t>情報収集・伝達訓練のシナリオ</a:t>
            </a:r>
          </a:p>
        </p:txBody>
      </p:sp>
      <p:sp>
        <p:nvSpPr>
          <p:cNvPr id="50" name="テキスト ボックス 49">
            <a:extLst>
              <a:ext uri="{FF2B5EF4-FFF2-40B4-BE49-F238E27FC236}">
                <a16:creationId xmlns:a16="http://schemas.microsoft.com/office/drawing/2014/main" id="{134A1BF0-360C-4A93-A493-60C3983029EB}"/>
              </a:ext>
            </a:extLst>
          </p:cNvPr>
          <p:cNvSpPr txBox="1"/>
          <p:nvPr/>
        </p:nvSpPr>
        <p:spPr>
          <a:xfrm>
            <a:off x="6021069" y="14689"/>
            <a:ext cx="800219" cy="318924"/>
          </a:xfrm>
          <a:prstGeom prst="rect">
            <a:avLst/>
          </a:prstGeom>
          <a:solidFill>
            <a:schemeClr val="bg1"/>
          </a:solidFill>
          <a:ln>
            <a:solidFill>
              <a:schemeClr val="tx1"/>
            </a:solidFill>
          </a:ln>
        </p:spPr>
        <p:txBody>
          <a:bodyPr wrap="none" tIns="36000" bIns="36000" rtlCol="0">
            <a:spAutoFit/>
          </a:bodyP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記入例</a:t>
            </a:r>
          </a:p>
        </p:txBody>
      </p:sp>
      <p:sp>
        <p:nvSpPr>
          <p:cNvPr id="91" name="正方形/長方形 90">
            <a:extLst>
              <a:ext uri="{FF2B5EF4-FFF2-40B4-BE49-F238E27FC236}">
                <a16:creationId xmlns:a16="http://schemas.microsoft.com/office/drawing/2014/main" id="{1E740D2E-9764-449E-9081-396986107D41}"/>
              </a:ext>
            </a:extLst>
          </p:cNvPr>
          <p:cNvSpPr/>
          <p:nvPr/>
        </p:nvSpPr>
        <p:spPr>
          <a:xfrm>
            <a:off x="680432" y="4443458"/>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92" name="正方形/長方形 91">
            <a:extLst>
              <a:ext uri="{FF2B5EF4-FFF2-40B4-BE49-F238E27FC236}">
                <a16:creationId xmlns:a16="http://schemas.microsoft.com/office/drawing/2014/main" id="{37963F11-E414-46C6-9F31-D685BAE7E026}"/>
              </a:ext>
            </a:extLst>
          </p:cNvPr>
          <p:cNvSpPr/>
          <p:nvPr/>
        </p:nvSpPr>
        <p:spPr>
          <a:xfrm>
            <a:off x="680432" y="4625426"/>
            <a:ext cx="2144543" cy="1754326"/>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避難場所の（　　　　　　　　） 、市町村、保護者に避難開始報告を行う。代わりに、情報班に体制移行の開始時刻を報告する。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周辺住民への事前協力の依頼を行う。実際に依頼する代わりに、情報班に依頼の開始時刻を報告する。</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93" name="Picture 2" descr="青の作業着を着た人のイラスト（男性）">
            <a:extLst>
              <a:ext uri="{FF2B5EF4-FFF2-40B4-BE49-F238E27FC236}">
                <a16:creationId xmlns:a16="http://schemas.microsoft.com/office/drawing/2014/main" id="{A8DBBC69-EDFB-4BE1-BEA3-513D2DD6B0E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88"/>
          <a:stretch/>
        </p:blipFill>
        <p:spPr bwMode="auto">
          <a:xfrm>
            <a:off x="85434" y="4439672"/>
            <a:ext cx="573728" cy="882612"/>
          </a:xfrm>
          <a:prstGeom prst="rect">
            <a:avLst/>
          </a:prstGeom>
          <a:noFill/>
          <a:extLst>
            <a:ext uri="{909E8E84-426E-40DD-AFC4-6F175D3DCCD1}">
              <a14:hiddenFill xmlns:a14="http://schemas.microsoft.com/office/drawing/2010/main">
                <a:solidFill>
                  <a:srgbClr val="FFFFFF"/>
                </a:solidFill>
              </a14:hiddenFill>
            </a:ext>
          </a:extLst>
        </p:spPr>
      </p:pic>
      <p:pic>
        <p:nvPicPr>
          <p:cNvPr id="94" name="図 93">
            <a:extLst>
              <a:ext uri="{FF2B5EF4-FFF2-40B4-BE49-F238E27FC236}">
                <a16:creationId xmlns:a16="http://schemas.microsoft.com/office/drawing/2014/main" id="{B211B558-BEB0-4383-88F1-8D48F5BB3363}"/>
              </a:ext>
            </a:extLst>
          </p:cNvPr>
          <p:cNvPicPr>
            <a:picLocks noChangeAspect="1"/>
          </p:cNvPicPr>
          <p:nvPr/>
        </p:nvPicPr>
        <p:blipFill rotWithShape="1">
          <a:blip r:embed="rId3"/>
          <a:srcRect b="50088"/>
          <a:stretch/>
        </p:blipFill>
        <p:spPr>
          <a:xfrm>
            <a:off x="2835991" y="4488470"/>
            <a:ext cx="559025" cy="864000"/>
          </a:xfrm>
          <a:prstGeom prst="rect">
            <a:avLst/>
          </a:prstGeom>
        </p:spPr>
      </p:pic>
      <p:sp>
        <p:nvSpPr>
          <p:cNvPr id="95" name="正方形/長方形 94">
            <a:extLst>
              <a:ext uri="{FF2B5EF4-FFF2-40B4-BE49-F238E27FC236}">
                <a16:creationId xmlns:a16="http://schemas.microsoft.com/office/drawing/2014/main" id="{F6BCF532-9D48-4ACE-B966-3DF1192D2B12}"/>
              </a:ext>
            </a:extLst>
          </p:cNvPr>
          <p:cNvSpPr/>
          <p:nvPr/>
        </p:nvSpPr>
        <p:spPr>
          <a:xfrm>
            <a:off x="3406032" y="4686099"/>
            <a:ext cx="968449"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開始時刻を記録する。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96" name="正方形/長方形 95">
            <a:extLst>
              <a:ext uri="{FF2B5EF4-FFF2-40B4-BE49-F238E27FC236}">
                <a16:creationId xmlns:a16="http://schemas.microsoft.com/office/drawing/2014/main" id="{C51CE6AF-E371-470C-8074-8BABA32CB04A}"/>
              </a:ext>
            </a:extLst>
          </p:cNvPr>
          <p:cNvSpPr/>
          <p:nvPr/>
        </p:nvSpPr>
        <p:spPr>
          <a:xfrm>
            <a:off x="3442330" y="4411690"/>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97" name="テキスト ボックス 96">
            <a:extLst>
              <a:ext uri="{FF2B5EF4-FFF2-40B4-BE49-F238E27FC236}">
                <a16:creationId xmlns:a16="http://schemas.microsoft.com/office/drawing/2014/main" id="{FC03D173-CBA7-4A91-AAEA-CAAA38DFB4E4}"/>
              </a:ext>
            </a:extLst>
          </p:cNvPr>
          <p:cNvSpPr txBox="1"/>
          <p:nvPr/>
        </p:nvSpPr>
        <p:spPr>
          <a:xfrm>
            <a:off x="24520" y="3245478"/>
            <a:ext cx="4695504" cy="58477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➏ 関係者との連絡・確認、周辺住民への</a:t>
            </a:r>
            <a:endParaRPr kumimoji="1" lang="en-US" altLang="ja-JP" sz="1600" dirty="0">
              <a:latin typeface="HGPｺﾞｼｯｸE" panose="020B0900000000000000" pitchFamily="50" charset="-128"/>
              <a:ea typeface="HGPｺﾞｼｯｸE" panose="020B0900000000000000" pitchFamily="50" charset="-128"/>
            </a:endParaRPr>
          </a:p>
          <a:p>
            <a:r>
              <a:rPr kumimoji="1" lang="ja-JP" altLang="en-US" sz="1600" dirty="0">
                <a:latin typeface="HGPｺﾞｼｯｸE" panose="020B0900000000000000" pitchFamily="50" charset="-128"/>
                <a:ea typeface="HGPｺﾞｼｯｸE" panose="020B0900000000000000" pitchFamily="50" charset="-128"/>
              </a:rPr>
              <a:t>　　　　　 協力要請を行う。</a:t>
            </a:r>
          </a:p>
        </p:txBody>
      </p:sp>
      <p:sp>
        <p:nvSpPr>
          <p:cNvPr id="98" name="テキスト ボックス 97">
            <a:extLst>
              <a:ext uri="{FF2B5EF4-FFF2-40B4-BE49-F238E27FC236}">
                <a16:creationId xmlns:a16="http://schemas.microsoft.com/office/drawing/2014/main" id="{6B830FA7-C433-4A2C-BF8F-3419977029B5}"/>
              </a:ext>
            </a:extLst>
          </p:cNvPr>
          <p:cNvSpPr txBox="1"/>
          <p:nvPr/>
        </p:nvSpPr>
        <p:spPr>
          <a:xfrm>
            <a:off x="1440632" y="4663220"/>
            <a:ext cx="1337285" cy="276999"/>
          </a:xfrm>
          <a:prstGeom prst="rect">
            <a:avLst/>
          </a:prstGeom>
          <a:noFill/>
        </p:spPr>
        <p:txBody>
          <a:bodyPr wrap="square" rtlCol="0">
            <a:spAutoFit/>
          </a:bodyPr>
          <a:lstStyle/>
          <a:p>
            <a:pPr algn="ct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○○施設</a:t>
            </a:r>
          </a:p>
        </p:txBody>
      </p:sp>
      <p:sp>
        <p:nvSpPr>
          <p:cNvPr id="99" name="テキスト ボックス 98">
            <a:extLst>
              <a:ext uri="{FF2B5EF4-FFF2-40B4-BE49-F238E27FC236}">
                <a16:creationId xmlns:a16="http://schemas.microsoft.com/office/drawing/2014/main" id="{5A84C84C-D8B7-4735-81D9-7430B0CB360E}"/>
              </a:ext>
            </a:extLst>
          </p:cNvPr>
          <p:cNvSpPr txBox="1"/>
          <p:nvPr/>
        </p:nvSpPr>
        <p:spPr>
          <a:xfrm>
            <a:off x="1629555" y="7863735"/>
            <a:ext cx="1332000" cy="252000"/>
          </a:xfrm>
          <a:prstGeom prst="round2DiagRect">
            <a:avLst/>
          </a:prstGeom>
          <a:solidFill>
            <a:schemeClr val="accent2">
              <a:lumMod val="20000"/>
              <a:lumOff val="80000"/>
            </a:schemeClr>
          </a:solidFill>
        </p:spPr>
        <p:txBody>
          <a:bodyPr wrap="square" lIns="0" tIns="0" rIns="0" bIns="0" rtlCol="0">
            <a:noAutofit/>
          </a:bodyPr>
          <a:lstStyle/>
          <a:p>
            <a:r>
              <a:rPr kumimoji="1" lang="en-US" altLang="ja-JP" sz="1400" dirty="0">
                <a:latin typeface="HGPｺﾞｼｯｸE" panose="020B0900000000000000" pitchFamily="50" charset="-128"/>
                <a:ea typeface="HGPｺﾞｼｯｸE" panose="020B0900000000000000" pitchFamily="50" charset="-128"/>
              </a:rPr>
              <a:t>【3】</a:t>
            </a:r>
            <a:r>
              <a:rPr kumimoji="1" lang="ja-JP" altLang="en-US" sz="1400" dirty="0">
                <a:latin typeface="HGPｺﾞｼｯｸE" panose="020B0900000000000000" pitchFamily="50" charset="-128"/>
                <a:ea typeface="HGPｺﾞｼｯｸE" panose="020B0900000000000000" pitchFamily="50" charset="-128"/>
              </a:rPr>
              <a:t>引き渡し</a:t>
            </a:r>
            <a:r>
              <a:rPr kumimoji="1" lang="zh-TW" altLang="en-US" sz="1400" dirty="0">
                <a:latin typeface="HGPｺﾞｼｯｸE" panose="020B0900000000000000" pitchFamily="50" charset="-128"/>
                <a:ea typeface="HGPｺﾞｼｯｸE" panose="020B0900000000000000" pitchFamily="50" charset="-128"/>
              </a:rPr>
              <a:t>訓練</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100" name="テキスト ボックス 99">
            <a:extLst>
              <a:ext uri="{FF2B5EF4-FFF2-40B4-BE49-F238E27FC236}">
                <a16:creationId xmlns:a16="http://schemas.microsoft.com/office/drawing/2014/main" id="{0E057177-810A-4E3A-AC5D-31719D220B10}"/>
              </a:ext>
            </a:extLst>
          </p:cNvPr>
          <p:cNvSpPr txBox="1"/>
          <p:nvPr/>
        </p:nvSpPr>
        <p:spPr>
          <a:xfrm>
            <a:off x="2856703" y="7835847"/>
            <a:ext cx="496546" cy="307777"/>
          </a:xfrm>
          <a:prstGeom prst="rect">
            <a:avLst/>
          </a:prstGeom>
          <a:noFill/>
        </p:spPr>
        <p:txBody>
          <a:bodyPr wrap="square" rtlCol="0">
            <a:spAutoFit/>
          </a:bodyPr>
          <a:lstStyle/>
          <a:p>
            <a:pPr algn="ctr"/>
            <a:r>
              <a:rPr kumimoji="1" lang="ja-JP" altLang="en-US" sz="1400" dirty="0">
                <a:latin typeface="HGPｺﾞｼｯｸE" panose="020B0900000000000000" pitchFamily="50" charset="-128"/>
                <a:ea typeface="HGPｺﾞｼｯｸE" panose="020B0900000000000000" pitchFamily="50" charset="-128"/>
              </a:rPr>
              <a:t>へ</a:t>
            </a:r>
            <a:endParaRPr kumimoji="1" lang="en-US" altLang="ja-JP" sz="1400" dirty="0">
              <a:latin typeface="HGPｺﾞｼｯｸE" panose="020B0900000000000000" pitchFamily="50" charset="-128"/>
              <a:ea typeface="HGPｺﾞｼｯｸE" panose="020B0900000000000000" pitchFamily="50" charset="-128"/>
            </a:endParaRPr>
          </a:p>
        </p:txBody>
      </p:sp>
      <p:sp>
        <p:nvSpPr>
          <p:cNvPr id="101" name="テキスト ボックス 100">
            <a:extLst>
              <a:ext uri="{FF2B5EF4-FFF2-40B4-BE49-F238E27FC236}">
                <a16:creationId xmlns:a16="http://schemas.microsoft.com/office/drawing/2014/main" id="{A1361E8D-B988-4F75-B581-4FCF31A1552B}"/>
              </a:ext>
            </a:extLst>
          </p:cNvPr>
          <p:cNvSpPr txBox="1"/>
          <p:nvPr/>
        </p:nvSpPr>
        <p:spPr>
          <a:xfrm>
            <a:off x="175600" y="7835621"/>
            <a:ext cx="1558188" cy="307777"/>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＞＞＞つづいて、</a:t>
            </a:r>
          </a:p>
        </p:txBody>
      </p:sp>
      <p:grpSp>
        <p:nvGrpSpPr>
          <p:cNvPr id="102" name="グループ化 101">
            <a:extLst>
              <a:ext uri="{FF2B5EF4-FFF2-40B4-BE49-F238E27FC236}">
                <a16:creationId xmlns:a16="http://schemas.microsoft.com/office/drawing/2014/main" id="{D56C2BBC-7D32-407F-A9B9-CDD148655E2E}"/>
              </a:ext>
            </a:extLst>
          </p:cNvPr>
          <p:cNvGrpSpPr/>
          <p:nvPr/>
        </p:nvGrpSpPr>
        <p:grpSpPr>
          <a:xfrm>
            <a:off x="175600" y="8135835"/>
            <a:ext cx="4133694" cy="307777"/>
            <a:chOff x="2565421" y="3064646"/>
            <a:chExt cx="4133694" cy="307777"/>
          </a:xfrm>
        </p:grpSpPr>
        <p:sp>
          <p:nvSpPr>
            <p:cNvPr id="103" name="テキスト ボックス 102">
              <a:extLst>
                <a:ext uri="{FF2B5EF4-FFF2-40B4-BE49-F238E27FC236}">
                  <a16:creationId xmlns:a16="http://schemas.microsoft.com/office/drawing/2014/main" id="{8370D392-B535-4588-A0E2-286384F703E6}"/>
                </a:ext>
              </a:extLst>
            </p:cNvPr>
            <p:cNvSpPr txBox="1"/>
            <p:nvPr/>
          </p:nvSpPr>
          <p:spPr>
            <a:xfrm>
              <a:off x="2565421" y="3064646"/>
              <a:ext cx="4133694" cy="307777"/>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＞＞＞訓練終了の場合、　　　　　　　　　　　　　　 へ</a:t>
              </a:r>
              <a:endParaRPr kumimoji="1" lang="en-US" altLang="ja-JP" sz="1400" dirty="0">
                <a:latin typeface="HGPｺﾞｼｯｸE" panose="020B0900000000000000" pitchFamily="50" charset="-128"/>
                <a:ea typeface="HGPｺﾞｼｯｸE" panose="020B0900000000000000" pitchFamily="50" charset="-128"/>
              </a:endParaRPr>
            </a:p>
          </p:txBody>
        </p:sp>
        <p:sp>
          <p:nvSpPr>
            <p:cNvPr id="104" name="テキスト ボックス 103">
              <a:extLst>
                <a:ext uri="{FF2B5EF4-FFF2-40B4-BE49-F238E27FC236}">
                  <a16:creationId xmlns:a16="http://schemas.microsoft.com/office/drawing/2014/main" id="{D9A77B8E-1D61-430B-8AF6-46F340EA45FB}"/>
                </a:ext>
              </a:extLst>
            </p:cNvPr>
            <p:cNvSpPr txBox="1"/>
            <p:nvPr/>
          </p:nvSpPr>
          <p:spPr>
            <a:xfrm>
              <a:off x="4551618" y="3100316"/>
              <a:ext cx="1656000" cy="252000"/>
            </a:xfrm>
            <a:prstGeom prst="round2DiagRect">
              <a:avLst/>
            </a:prstGeom>
            <a:solidFill>
              <a:schemeClr val="bg1">
                <a:lumMod val="85000"/>
              </a:schemeClr>
            </a:solidFill>
          </p:spPr>
          <p:txBody>
            <a:bodyPr wrap="square" lIns="0" tIns="0" rIns="0" bIns="0" rtlCol="0">
              <a:noAutofit/>
            </a:bodyPr>
            <a:lstStyle/>
            <a:p>
              <a:r>
                <a:rPr kumimoji="1" lang="en-US" altLang="ja-JP" sz="1400" dirty="0">
                  <a:latin typeface="HGPｺﾞｼｯｸE" panose="020B0900000000000000" pitchFamily="50" charset="-128"/>
                  <a:ea typeface="HGPｺﾞｼｯｸE" panose="020B0900000000000000" pitchFamily="50" charset="-128"/>
                </a:rPr>
                <a:t>【5】</a:t>
              </a:r>
              <a:r>
                <a:rPr kumimoji="1" lang="ja-JP" altLang="en-US" sz="1400" dirty="0">
                  <a:latin typeface="HGPｺﾞｼｯｸE" panose="020B0900000000000000" pitchFamily="50" charset="-128"/>
                  <a:ea typeface="HGPｺﾞｼｯｸE" panose="020B0900000000000000" pitchFamily="50" charset="-128"/>
                </a:rPr>
                <a:t>訓練後の振り返り</a:t>
              </a:r>
            </a:p>
          </p:txBody>
        </p:sp>
      </p:grpSp>
      <p:sp>
        <p:nvSpPr>
          <p:cNvPr id="51" name="角丸四角形吹き出し 135">
            <a:extLst>
              <a:ext uri="{FF2B5EF4-FFF2-40B4-BE49-F238E27FC236}">
                <a16:creationId xmlns:a16="http://schemas.microsoft.com/office/drawing/2014/main" id="{B5D50CC0-065D-4FF0-BFDB-7817CFD25AE2}"/>
              </a:ext>
            </a:extLst>
          </p:cNvPr>
          <p:cNvSpPr/>
          <p:nvPr/>
        </p:nvSpPr>
        <p:spPr>
          <a:xfrm>
            <a:off x="323573" y="6425303"/>
            <a:ext cx="4068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2" name="テキスト ボックス 1">
            <a:extLst>
              <a:ext uri="{FF2B5EF4-FFF2-40B4-BE49-F238E27FC236}">
                <a16:creationId xmlns:a16="http://schemas.microsoft.com/office/drawing/2014/main" id="{F64C15FC-F790-BB98-C238-7873DA9A4381}"/>
              </a:ext>
            </a:extLst>
          </p:cNvPr>
          <p:cNvSpPr txBox="1"/>
          <p:nvPr/>
        </p:nvSpPr>
        <p:spPr>
          <a:xfrm>
            <a:off x="23760" y="274965"/>
            <a:ext cx="4695504"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➎ 職員に必要な情報を周知する。</a:t>
            </a:r>
          </a:p>
        </p:txBody>
      </p:sp>
      <p:sp>
        <p:nvSpPr>
          <p:cNvPr id="3" name="正方形/長方形 2">
            <a:extLst>
              <a:ext uri="{FF2B5EF4-FFF2-40B4-BE49-F238E27FC236}">
                <a16:creationId xmlns:a16="http://schemas.microsoft.com/office/drawing/2014/main" id="{D8163E4A-440F-328A-ED37-1C153A726F26}"/>
              </a:ext>
            </a:extLst>
          </p:cNvPr>
          <p:cNvSpPr/>
          <p:nvPr/>
        </p:nvSpPr>
        <p:spPr>
          <a:xfrm>
            <a:off x="912308" y="1132026"/>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4" name="正方形/長方形 3">
            <a:extLst>
              <a:ext uri="{FF2B5EF4-FFF2-40B4-BE49-F238E27FC236}">
                <a16:creationId xmlns:a16="http://schemas.microsoft.com/office/drawing/2014/main" id="{37DF59BF-C892-83BF-7484-A42A1B269C1E}"/>
              </a:ext>
            </a:extLst>
          </p:cNvPr>
          <p:cNvSpPr/>
          <p:nvPr/>
        </p:nvSpPr>
        <p:spPr>
          <a:xfrm>
            <a:off x="1076144" y="1302544"/>
            <a:ext cx="3551466"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情報を職員に周知する。</a:t>
            </a:r>
            <a:endParaRPr kumimoji="1" lang="en-US" altLang="ja-JP" sz="1200" dirty="0">
              <a:latin typeface="HGPｺﾞｼｯｸM" panose="020B0600000000000000" pitchFamily="50" charset="-128"/>
              <a:ea typeface="HGPｺﾞｼｯｸM" panose="020B0600000000000000" pitchFamily="50" charset="-128"/>
            </a:endParaRPr>
          </a:p>
          <a:p>
            <a:pPr marL="268288" indent="-85725">
              <a:buFont typeface="Arial" panose="020B0604020202020204" pitchFamily="34" charset="0"/>
              <a:buChar char="•"/>
            </a:pPr>
            <a:r>
              <a:rPr kumimoji="1" lang="ja-JP" altLang="en-US" sz="1200" dirty="0">
                <a:latin typeface="HGPｺﾞｼｯｸM" panose="020B0600000000000000" pitchFamily="50" charset="-128"/>
                <a:ea typeface="HGPｺﾞｼｯｸM" panose="020B0600000000000000" pitchFamily="50" charset="-128"/>
              </a:rPr>
              <a:t>（　　　　　　）体制への移行等</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5" name="Picture 2" descr="青の作業着を着た人のイラスト（男性）">
            <a:extLst>
              <a:ext uri="{FF2B5EF4-FFF2-40B4-BE49-F238E27FC236}">
                <a16:creationId xmlns:a16="http://schemas.microsoft.com/office/drawing/2014/main" id="{0A67B87D-9C1B-0A76-3D66-950BAD2F59B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88"/>
          <a:stretch/>
        </p:blipFill>
        <p:spPr bwMode="auto">
          <a:xfrm>
            <a:off x="267815" y="1007862"/>
            <a:ext cx="561629" cy="86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マイクロフォンのマーク">
            <a:extLst>
              <a:ext uri="{FF2B5EF4-FFF2-40B4-BE49-F238E27FC236}">
                <a16:creationId xmlns:a16="http://schemas.microsoft.com/office/drawing/2014/main" id="{2935B4E4-4A18-1688-ED0C-16B377B377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225" y="1567113"/>
            <a:ext cx="321556" cy="39698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0952686C-8626-F6BD-C402-149ED8338114}"/>
              </a:ext>
            </a:extLst>
          </p:cNvPr>
          <p:cNvSpPr txBox="1"/>
          <p:nvPr/>
        </p:nvSpPr>
        <p:spPr>
          <a:xfrm>
            <a:off x="1535811" y="1502136"/>
            <a:ext cx="492443" cy="276999"/>
          </a:xfrm>
          <a:prstGeom prst="rect">
            <a:avLst/>
          </a:prstGeom>
          <a:noFill/>
        </p:spPr>
        <p:txBody>
          <a:bodyPr wrap="none" rtlCol="0">
            <a:spAutoFit/>
          </a:bodyPr>
          <a:lstStyle/>
          <a:p>
            <a:pPr algn="ct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注意</a:t>
            </a:r>
          </a:p>
        </p:txBody>
      </p:sp>
      <p:sp>
        <p:nvSpPr>
          <p:cNvPr id="8" name="角丸四角形吹き出し 135">
            <a:extLst>
              <a:ext uri="{FF2B5EF4-FFF2-40B4-BE49-F238E27FC236}">
                <a16:creationId xmlns:a16="http://schemas.microsoft.com/office/drawing/2014/main" id="{12D1D1AE-F43B-D176-7A62-B5FC8D481E1E}"/>
              </a:ext>
            </a:extLst>
          </p:cNvPr>
          <p:cNvSpPr/>
          <p:nvPr/>
        </p:nvSpPr>
        <p:spPr>
          <a:xfrm>
            <a:off x="311428" y="2038249"/>
            <a:ext cx="4068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9" name="テキスト ボックス 8">
            <a:extLst>
              <a:ext uri="{FF2B5EF4-FFF2-40B4-BE49-F238E27FC236}">
                <a16:creationId xmlns:a16="http://schemas.microsoft.com/office/drawing/2014/main" id="{CA2778EA-5D07-2810-4F92-A620B9B3CA71}"/>
              </a:ext>
            </a:extLst>
          </p:cNvPr>
          <p:cNvSpPr txBox="1"/>
          <p:nvPr/>
        </p:nvSpPr>
        <p:spPr>
          <a:xfrm>
            <a:off x="199258" y="609115"/>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5</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　 ９</a:t>
            </a:r>
            <a:r>
              <a:rPr kumimoji="1" lang="en-US" altLang="ja-JP" sz="1400" dirty="0">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２０</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９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４０</a:t>
            </a:r>
          </a:p>
        </p:txBody>
      </p:sp>
      <p:sp>
        <p:nvSpPr>
          <p:cNvPr id="10" name="テキスト ボックス 9">
            <a:extLst>
              <a:ext uri="{FF2B5EF4-FFF2-40B4-BE49-F238E27FC236}">
                <a16:creationId xmlns:a16="http://schemas.microsoft.com/office/drawing/2014/main" id="{765A3433-A475-8AE6-B856-6DC23829D8CE}"/>
              </a:ext>
            </a:extLst>
          </p:cNvPr>
          <p:cNvSpPr txBox="1"/>
          <p:nvPr/>
        </p:nvSpPr>
        <p:spPr>
          <a:xfrm>
            <a:off x="187066" y="3839995"/>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１０</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９</a:t>
            </a:r>
            <a:r>
              <a:rPr kumimoji="1" lang="en-US" altLang="ja-JP" sz="1400" dirty="0">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４０</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９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５０</a:t>
            </a:r>
          </a:p>
        </p:txBody>
      </p:sp>
      <p:sp>
        <p:nvSpPr>
          <p:cNvPr id="11" name="右中かっこ 10">
            <a:extLst>
              <a:ext uri="{FF2B5EF4-FFF2-40B4-BE49-F238E27FC236}">
                <a16:creationId xmlns:a16="http://schemas.microsoft.com/office/drawing/2014/main" id="{27EE51A1-0385-B863-177C-29327B227695}"/>
              </a:ext>
            </a:extLst>
          </p:cNvPr>
          <p:cNvSpPr/>
          <p:nvPr/>
        </p:nvSpPr>
        <p:spPr>
          <a:xfrm>
            <a:off x="4435044" y="633428"/>
            <a:ext cx="205584" cy="468000"/>
          </a:xfrm>
          <a:prstGeom prst="rightBrac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13E14E4-7EFE-30EF-EF55-4C0D236ED8E9}"/>
              </a:ext>
            </a:extLst>
          </p:cNvPr>
          <p:cNvSpPr txBox="1"/>
          <p:nvPr/>
        </p:nvSpPr>
        <p:spPr>
          <a:xfrm>
            <a:off x="4683746" y="709942"/>
            <a:ext cx="2016000" cy="830997"/>
          </a:xfrm>
          <a:prstGeom prst="rect">
            <a:avLst/>
          </a:prstGeom>
          <a:noFill/>
          <a:ln w="19050">
            <a:solidFill>
              <a:srgbClr val="FF0000"/>
            </a:solidFill>
          </a:ln>
        </p:spPr>
        <p:txBody>
          <a:bodyPr wrap="square" rtlCol="0">
            <a:spAutoFit/>
          </a:bodyPr>
          <a:lstStyle/>
          <a:p>
            <a:r>
              <a:rPr kumimoji="1" lang="ja-JP" altLang="en-US" sz="1200" dirty="0">
                <a:solidFill>
                  <a:srgbClr val="FF0000"/>
                </a:solidFill>
                <a:latin typeface="HGPｺﾞｼｯｸE" panose="020B0900000000000000" pitchFamily="50" charset="-128"/>
                <a:ea typeface="HGPｺﾞｼｯｸE" panose="020B0900000000000000" pitchFamily="50" charset="-128"/>
              </a:rPr>
              <a:t>想定時間よりも時間がかかった場合には、振り返り時に全員で原因を話し合いましょう</a:t>
            </a:r>
            <a:r>
              <a:rPr kumimoji="1" lang="en-US" altLang="ja-JP" sz="1200" dirty="0">
                <a:solidFill>
                  <a:srgbClr val="FF0000"/>
                </a:solidFill>
                <a:latin typeface="HGPｺﾞｼｯｸE" panose="020B0900000000000000" pitchFamily="50" charset="-128"/>
                <a:ea typeface="HGPｺﾞｼｯｸE" panose="020B0900000000000000" pitchFamily="50" charset="-128"/>
              </a:rPr>
              <a:t>!</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13" name="テキスト ボックス 12">
            <a:extLst>
              <a:ext uri="{FF2B5EF4-FFF2-40B4-BE49-F238E27FC236}">
                <a16:creationId xmlns:a16="http://schemas.microsoft.com/office/drawing/2014/main" id="{26BFA10A-5666-1685-0497-A3269876A7B2}"/>
              </a:ext>
            </a:extLst>
          </p:cNvPr>
          <p:cNvSpPr txBox="1"/>
          <p:nvPr/>
        </p:nvSpPr>
        <p:spPr>
          <a:xfrm>
            <a:off x="4753883" y="3177371"/>
            <a:ext cx="2088000" cy="415498"/>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開始時刻の記録は、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職員</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spTree>
    <p:extLst>
      <p:ext uri="{BB962C8B-B14F-4D97-AF65-F5344CB8AC3E}">
        <p14:creationId xmlns:p14="http://schemas.microsoft.com/office/powerpoint/2010/main" val="968035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矢印: 下 51">
            <a:extLst>
              <a:ext uri="{FF2B5EF4-FFF2-40B4-BE49-F238E27FC236}">
                <a16:creationId xmlns:a16="http://schemas.microsoft.com/office/drawing/2014/main" id="{327C44DF-AD2B-43FA-92EE-F356968C90C7}"/>
              </a:ext>
            </a:extLst>
          </p:cNvPr>
          <p:cNvSpPr/>
          <p:nvPr/>
        </p:nvSpPr>
        <p:spPr>
          <a:xfrm>
            <a:off x="24427" y="130374"/>
            <a:ext cx="216470" cy="8928000"/>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テキスト ボックス 129">
            <a:extLst>
              <a:ext uri="{FF2B5EF4-FFF2-40B4-BE49-F238E27FC236}">
                <a16:creationId xmlns:a16="http://schemas.microsoft.com/office/drawing/2014/main" id="{9C9B199D-A3B5-4811-99AD-841FA958F6B7}"/>
              </a:ext>
            </a:extLst>
          </p:cNvPr>
          <p:cNvSpPr txBox="1"/>
          <p:nvPr/>
        </p:nvSpPr>
        <p:spPr>
          <a:xfrm>
            <a:off x="0" y="-6111"/>
            <a:ext cx="6858000" cy="374571"/>
          </a:xfrm>
          <a:prstGeom prst="round2DiagRect">
            <a:avLst/>
          </a:prstGeom>
          <a:solidFill>
            <a:schemeClr val="accent2">
              <a:lumMod val="20000"/>
              <a:lumOff val="80000"/>
            </a:schemeClr>
          </a:solid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【3】</a:t>
            </a:r>
            <a:r>
              <a:rPr kumimoji="1" lang="ja-JP" altLang="en-US" sz="1600" dirty="0">
                <a:latin typeface="HGPｺﾞｼｯｸE" panose="020B0900000000000000" pitchFamily="50" charset="-128"/>
                <a:ea typeface="HGPｺﾞｼｯｸE" panose="020B0900000000000000" pitchFamily="50" charset="-128"/>
              </a:rPr>
              <a:t>引き渡し</a:t>
            </a:r>
            <a:r>
              <a:rPr kumimoji="1" lang="zh-TW" altLang="en-US" sz="1600" dirty="0">
                <a:latin typeface="HGPｺﾞｼｯｸE" panose="020B0900000000000000" pitchFamily="50" charset="-128"/>
                <a:ea typeface="HGPｺﾞｼｯｸE" panose="020B0900000000000000" pitchFamily="50" charset="-128"/>
              </a:rPr>
              <a:t>訓練</a:t>
            </a:r>
            <a:r>
              <a:rPr kumimoji="1" lang="ja-JP" altLang="en-US" sz="1600" dirty="0">
                <a:latin typeface="HGPｺﾞｼｯｸE" panose="020B0900000000000000" pitchFamily="50" charset="-128"/>
                <a:ea typeface="HGPｺﾞｼｯｸE" panose="020B0900000000000000" pitchFamily="50" charset="-128"/>
              </a:rPr>
              <a:t>のシナリオ</a:t>
            </a:r>
          </a:p>
        </p:txBody>
      </p:sp>
      <p:cxnSp>
        <p:nvCxnSpPr>
          <p:cNvPr id="36" name="直線コネクタ 35">
            <a:extLst>
              <a:ext uri="{FF2B5EF4-FFF2-40B4-BE49-F238E27FC236}">
                <a16:creationId xmlns:a16="http://schemas.microsoft.com/office/drawing/2014/main" id="{FA1A3FE7-6002-4B4D-989C-9C245628E34C}"/>
              </a:ext>
            </a:extLst>
          </p:cNvPr>
          <p:cNvCxnSpPr>
            <a:cxnSpLocks/>
          </p:cNvCxnSpPr>
          <p:nvPr/>
        </p:nvCxnSpPr>
        <p:spPr>
          <a:xfrm>
            <a:off x="4703678" y="459948"/>
            <a:ext cx="0" cy="8568000"/>
          </a:xfrm>
          <a:prstGeom prst="line">
            <a:avLst/>
          </a:prstGeom>
          <a:ln w="28575">
            <a:solidFill>
              <a:schemeClr val="accent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124D424C-C53E-423F-84DF-8BAF61F243FB}"/>
              </a:ext>
            </a:extLst>
          </p:cNvPr>
          <p:cNvSpPr txBox="1"/>
          <p:nvPr/>
        </p:nvSpPr>
        <p:spPr>
          <a:xfrm>
            <a:off x="4690426" y="446160"/>
            <a:ext cx="2160000" cy="252000"/>
          </a:xfrm>
          <a:prstGeom prst="rect">
            <a:avLst/>
          </a:prstGeom>
          <a:solidFill>
            <a:schemeClr val="accent2">
              <a:lumMod val="20000"/>
              <a:lumOff val="80000"/>
            </a:schemeClr>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pic>
        <p:nvPicPr>
          <p:cNvPr id="70" name="Picture 10" descr="一眼レフカメラを持っている人のイラスト（男性）">
            <a:extLst>
              <a:ext uri="{FF2B5EF4-FFF2-40B4-BE49-F238E27FC236}">
                <a16:creationId xmlns:a16="http://schemas.microsoft.com/office/drawing/2014/main" id="{9D25B5F9-D9AA-4925-BE6E-BB1D0D69D7E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8149"/>
          <a:stretch/>
        </p:blipFill>
        <p:spPr bwMode="auto">
          <a:xfrm>
            <a:off x="2737124" y="1544410"/>
            <a:ext cx="934670" cy="881671"/>
          </a:xfrm>
          <a:prstGeom prst="rect">
            <a:avLst/>
          </a:prstGeom>
          <a:noFill/>
          <a:extLst>
            <a:ext uri="{909E8E84-426E-40DD-AFC4-6F175D3DCCD1}">
              <a14:hiddenFill xmlns:a14="http://schemas.microsoft.com/office/drawing/2010/main">
                <a:solidFill>
                  <a:srgbClr val="FFFFFF"/>
                </a:solidFill>
              </a14:hiddenFill>
            </a:ext>
          </a:extLst>
        </p:spPr>
      </p:pic>
      <p:sp>
        <p:nvSpPr>
          <p:cNvPr id="71" name="正方形/長方形 70">
            <a:extLst>
              <a:ext uri="{FF2B5EF4-FFF2-40B4-BE49-F238E27FC236}">
                <a16:creationId xmlns:a16="http://schemas.microsoft.com/office/drawing/2014/main" id="{2F0BFF7C-038D-4599-9B1E-ECDE3A742898}"/>
              </a:ext>
            </a:extLst>
          </p:cNvPr>
          <p:cNvSpPr/>
          <p:nvPr/>
        </p:nvSpPr>
        <p:spPr>
          <a:xfrm>
            <a:off x="3471197" y="1543248"/>
            <a:ext cx="849876"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記録係</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72" name="正方形/長方形 71">
            <a:extLst>
              <a:ext uri="{FF2B5EF4-FFF2-40B4-BE49-F238E27FC236}">
                <a16:creationId xmlns:a16="http://schemas.microsoft.com/office/drawing/2014/main" id="{37331A13-272B-4169-B2EF-61F711FB1938}"/>
              </a:ext>
            </a:extLst>
          </p:cNvPr>
          <p:cNvSpPr/>
          <p:nvPr/>
        </p:nvSpPr>
        <p:spPr>
          <a:xfrm>
            <a:off x="3471193" y="1729357"/>
            <a:ext cx="1177116"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訓練中の記録や写真撮影を行う。</a:t>
            </a:r>
          </a:p>
        </p:txBody>
      </p:sp>
      <p:sp>
        <p:nvSpPr>
          <p:cNvPr id="53" name="テキスト ボックス 52">
            <a:extLst>
              <a:ext uri="{FF2B5EF4-FFF2-40B4-BE49-F238E27FC236}">
                <a16:creationId xmlns:a16="http://schemas.microsoft.com/office/drawing/2014/main" id="{8BB0C4DA-8298-46E5-8F40-DFD25649A697}"/>
              </a:ext>
            </a:extLst>
          </p:cNvPr>
          <p:cNvSpPr txBox="1"/>
          <p:nvPr/>
        </p:nvSpPr>
        <p:spPr>
          <a:xfrm>
            <a:off x="6021069" y="14689"/>
            <a:ext cx="800219" cy="318924"/>
          </a:xfrm>
          <a:prstGeom prst="rect">
            <a:avLst/>
          </a:prstGeom>
          <a:solidFill>
            <a:schemeClr val="bg1"/>
          </a:solidFill>
          <a:ln>
            <a:solidFill>
              <a:schemeClr val="tx1"/>
            </a:solidFill>
          </a:ln>
        </p:spPr>
        <p:txBody>
          <a:bodyPr wrap="none" tIns="36000" bIns="36000" rtlCol="0">
            <a:spAutoFit/>
          </a:bodyP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記入例</a:t>
            </a:r>
          </a:p>
        </p:txBody>
      </p:sp>
      <p:pic>
        <p:nvPicPr>
          <p:cNvPr id="94" name="図 93">
            <a:extLst>
              <a:ext uri="{FF2B5EF4-FFF2-40B4-BE49-F238E27FC236}">
                <a16:creationId xmlns:a16="http://schemas.microsoft.com/office/drawing/2014/main" id="{7E08674B-526B-40F8-AB8D-5578A499E5AD}"/>
              </a:ext>
            </a:extLst>
          </p:cNvPr>
          <p:cNvPicPr>
            <a:picLocks noChangeAspect="1"/>
          </p:cNvPicPr>
          <p:nvPr/>
        </p:nvPicPr>
        <p:blipFill rotWithShape="1">
          <a:blip r:embed="rId4"/>
          <a:srcRect b="50088"/>
          <a:stretch/>
        </p:blipFill>
        <p:spPr>
          <a:xfrm>
            <a:off x="243217" y="3038770"/>
            <a:ext cx="561630" cy="864000"/>
          </a:xfrm>
          <a:prstGeom prst="rect">
            <a:avLst/>
          </a:prstGeom>
        </p:spPr>
      </p:pic>
      <p:sp>
        <p:nvSpPr>
          <p:cNvPr id="95" name="正方形/長方形 94">
            <a:extLst>
              <a:ext uri="{FF2B5EF4-FFF2-40B4-BE49-F238E27FC236}">
                <a16:creationId xmlns:a16="http://schemas.microsoft.com/office/drawing/2014/main" id="{D30708D5-55A1-466B-9C0B-6C2410912DE5}"/>
              </a:ext>
            </a:extLst>
          </p:cNvPr>
          <p:cNvSpPr/>
          <p:nvPr/>
        </p:nvSpPr>
        <p:spPr>
          <a:xfrm>
            <a:off x="890059" y="3199139"/>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96" name="正方形/長方形 95">
            <a:extLst>
              <a:ext uri="{FF2B5EF4-FFF2-40B4-BE49-F238E27FC236}">
                <a16:creationId xmlns:a16="http://schemas.microsoft.com/office/drawing/2014/main" id="{2CC87F63-F2D9-47AD-9E12-5E63FA601640}"/>
              </a:ext>
            </a:extLst>
          </p:cNvPr>
          <p:cNvSpPr/>
          <p:nvPr/>
        </p:nvSpPr>
        <p:spPr>
          <a:xfrm>
            <a:off x="890060" y="3400954"/>
            <a:ext cx="3543572" cy="461665"/>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引き渡しを判断する情報（　　　　　</a:t>
            </a:r>
            <a:r>
              <a:rPr kumimoji="1" lang="ja-JP" altLang="en-US" sz="1200" dirty="0">
                <a:solidFill>
                  <a:srgbClr val="FF0000"/>
                </a:solidFill>
                <a:latin typeface="HGPｺﾞｼｯｸM" panose="020B0600000000000000" pitchFamily="50" charset="-128"/>
                <a:ea typeface="HGPｺﾞｼｯｸM" panose="020B0600000000000000" pitchFamily="50" charset="-128"/>
              </a:rPr>
              <a:t>　　　　　</a:t>
            </a:r>
            <a:r>
              <a:rPr kumimoji="1" lang="ja-JP" altLang="en-US" sz="1200" dirty="0">
                <a:latin typeface="HGPｺﾞｼｯｸM" panose="020B0600000000000000" pitchFamily="50" charset="-128"/>
                <a:ea typeface="HGPｺﾞｼｯｸM" panose="020B0600000000000000" pitchFamily="50" charset="-128"/>
              </a:rPr>
              <a:t>　）が確認できるサイトにアクセスして、情報を調べる。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97" name="テキスト ボックス 96">
            <a:extLst>
              <a:ext uri="{FF2B5EF4-FFF2-40B4-BE49-F238E27FC236}">
                <a16:creationId xmlns:a16="http://schemas.microsoft.com/office/drawing/2014/main" id="{13943A26-58D9-4449-9578-33AE424AC206}"/>
              </a:ext>
            </a:extLst>
          </p:cNvPr>
          <p:cNvSpPr txBox="1"/>
          <p:nvPr/>
        </p:nvSpPr>
        <p:spPr>
          <a:xfrm>
            <a:off x="24384" y="371223"/>
            <a:ext cx="4826000" cy="58477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➊</a:t>
            </a:r>
            <a:r>
              <a:rPr kumimoji="1" lang="en-US" altLang="ja-JP" sz="1600" dirty="0">
                <a:latin typeface="HGPｺﾞｼｯｸE" panose="020B0900000000000000" pitchFamily="50" charset="-128"/>
                <a:ea typeface="HGPｺﾞｼｯｸE" panose="020B0900000000000000" pitchFamily="50" charset="-128"/>
              </a:rPr>
              <a:t> </a:t>
            </a:r>
            <a:r>
              <a:rPr kumimoji="1" lang="ja-JP" altLang="en-US" sz="1600" dirty="0">
                <a:latin typeface="HGPｺﾞｼｯｸE" panose="020B0900000000000000" pitchFamily="50" charset="-128"/>
                <a:ea typeface="HGPｺﾞｼｯｸE" panose="020B0900000000000000" pitchFamily="50" charset="-128"/>
              </a:rPr>
              <a:t>引き渡しを判断する情報の入手方法を</a:t>
            </a:r>
            <a:endParaRPr kumimoji="1" lang="en-US" altLang="ja-JP" sz="1600" dirty="0">
              <a:latin typeface="HGPｺﾞｼｯｸE" panose="020B0900000000000000" pitchFamily="50" charset="-128"/>
              <a:ea typeface="HGPｺﾞｼｯｸE" panose="020B0900000000000000" pitchFamily="50" charset="-128"/>
            </a:endParaRPr>
          </a:p>
          <a:p>
            <a:r>
              <a:rPr kumimoji="1" lang="ja-JP" altLang="en-US" sz="1600" dirty="0">
                <a:latin typeface="HGPｺﾞｼｯｸE" panose="020B0900000000000000" pitchFamily="50" charset="-128"/>
                <a:ea typeface="HGPｺﾞｼｯｸE" panose="020B0900000000000000" pitchFamily="50" charset="-128"/>
              </a:rPr>
              <a:t>　　　　　 確認する。</a:t>
            </a:r>
          </a:p>
        </p:txBody>
      </p:sp>
      <p:sp>
        <p:nvSpPr>
          <p:cNvPr id="98" name="正方形/長方形 97">
            <a:extLst>
              <a:ext uri="{FF2B5EF4-FFF2-40B4-BE49-F238E27FC236}">
                <a16:creationId xmlns:a16="http://schemas.microsoft.com/office/drawing/2014/main" id="{FC789835-2655-4BD5-9412-3259DA39F23E}"/>
              </a:ext>
            </a:extLst>
          </p:cNvPr>
          <p:cNvSpPr/>
          <p:nvPr/>
        </p:nvSpPr>
        <p:spPr>
          <a:xfrm>
            <a:off x="890058" y="1768909"/>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99" name="Picture 8" descr="マイクを持っている女性会社員のイラスト">
            <a:extLst>
              <a:ext uri="{FF2B5EF4-FFF2-40B4-BE49-F238E27FC236}">
                <a16:creationId xmlns:a16="http://schemas.microsoft.com/office/drawing/2014/main" id="{BE522FEE-81A2-4360-9951-845249E5655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954"/>
          <a:stretch/>
        </p:blipFill>
        <p:spPr bwMode="auto">
          <a:xfrm>
            <a:off x="214958" y="1521105"/>
            <a:ext cx="618149" cy="864000"/>
          </a:xfrm>
          <a:prstGeom prst="rect">
            <a:avLst/>
          </a:prstGeom>
          <a:noFill/>
          <a:extLst>
            <a:ext uri="{909E8E84-426E-40DD-AFC4-6F175D3DCCD1}">
              <a14:hiddenFill xmlns:a14="http://schemas.microsoft.com/office/drawing/2010/main">
                <a:solidFill>
                  <a:srgbClr val="FFFFFF"/>
                </a:solidFill>
              </a14:hiddenFill>
            </a:ext>
          </a:extLst>
        </p:spPr>
      </p:pic>
      <p:sp>
        <p:nvSpPr>
          <p:cNvPr id="101" name="下矢印 26">
            <a:extLst>
              <a:ext uri="{FF2B5EF4-FFF2-40B4-BE49-F238E27FC236}">
                <a16:creationId xmlns:a16="http://schemas.microsoft.com/office/drawing/2014/main" id="{E7490DFA-9292-425D-ACE8-E39C5258E63D}"/>
              </a:ext>
            </a:extLst>
          </p:cNvPr>
          <p:cNvSpPr/>
          <p:nvPr/>
        </p:nvSpPr>
        <p:spPr>
          <a:xfrm>
            <a:off x="296932" y="2527340"/>
            <a:ext cx="384001" cy="3600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102" name="Picture 4" descr="ノートパソコンのイラスト">
            <a:extLst>
              <a:ext uri="{FF2B5EF4-FFF2-40B4-BE49-F238E27FC236}">
                <a16:creationId xmlns:a16="http://schemas.microsoft.com/office/drawing/2014/main" id="{44A37D35-A595-4DD8-8778-01891E3E7DB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0070" y="2700806"/>
            <a:ext cx="887299" cy="705403"/>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6" descr="パソコンのモニタのイラスト">
            <a:extLst>
              <a:ext uri="{FF2B5EF4-FFF2-40B4-BE49-F238E27FC236}">
                <a16:creationId xmlns:a16="http://schemas.microsoft.com/office/drawing/2014/main" id="{E3BB5AE8-683F-4851-8613-F0A1F1AAB4D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5251" y="2707340"/>
            <a:ext cx="762164" cy="684043"/>
          </a:xfrm>
          <a:prstGeom prst="rect">
            <a:avLst/>
          </a:prstGeom>
          <a:noFill/>
          <a:extLst>
            <a:ext uri="{909E8E84-426E-40DD-AFC4-6F175D3DCCD1}">
              <a14:hiddenFill xmlns:a14="http://schemas.microsoft.com/office/drawing/2010/main">
                <a:solidFill>
                  <a:srgbClr val="FFFFFF"/>
                </a:solidFill>
              </a14:hiddenFill>
            </a:ext>
          </a:extLst>
        </p:spPr>
      </p:pic>
      <p:sp>
        <p:nvSpPr>
          <p:cNvPr id="108" name="テキスト ボックス 107">
            <a:extLst>
              <a:ext uri="{FF2B5EF4-FFF2-40B4-BE49-F238E27FC236}">
                <a16:creationId xmlns:a16="http://schemas.microsoft.com/office/drawing/2014/main" id="{8FE0E593-ACC1-400A-A33C-41884B64B7E8}"/>
              </a:ext>
            </a:extLst>
          </p:cNvPr>
          <p:cNvSpPr txBox="1"/>
          <p:nvPr/>
        </p:nvSpPr>
        <p:spPr>
          <a:xfrm>
            <a:off x="4759714" y="741152"/>
            <a:ext cx="2088000" cy="2677656"/>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事前に保護者に対して訓練実施の告知を行い、参加者を募る。</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参加意思のある保護者には、訓練前に引き渡し場所を伝え、迎えに来る方の情報（氏名・間柄・連絡先・来所予定時間等）を聞き取り、とりまとめておく。</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利用者の状況によって引き渡し場所が異なる場合は、どこで引き渡すか保護者と調整しておく。</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上記引き渡し情報についてとりまとめる際は、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情報を調べる方法については、</a:t>
            </a:r>
            <a:r>
              <a:rPr kumimoji="1" lang="en-US" altLang="ja-JP" sz="1050" dirty="0">
                <a:latin typeface="HGPｺﾞｼｯｸM" panose="020B0600000000000000" pitchFamily="50" charset="-128"/>
                <a:ea typeface="HGPｺﾞｼｯｸM" panose="020B0600000000000000" pitchFamily="50" charset="-128"/>
              </a:rPr>
              <a:t>【2】</a:t>
            </a:r>
            <a:r>
              <a:rPr kumimoji="1" lang="ja-JP" altLang="en-US" sz="1050" dirty="0">
                <a:latin typeface="HGPｺﾞｼｯｸM" panose="020B0600000000000000" pitchFamily="50" charset="-128"/>
                <a:ea typeface="HGPｺﾞｼｯｸM" panose="020B0600000000000000" pitchFamily="50" charset="-128"/>
              </a:rPr>
              <a:t>情報収集・伝達訓練シナリオを確認する。</a:t>
            </a:r>
            <a:endParaRPr kumimoji="1" lang="en-US" altLang="ja-JP" sz="1050" dirty="0">
              <a:latin typeface="HGPｺﾞｼｯｸM" panose="020B0600000000000000" pitchFamily="50" charset="-128"/>
              <a:ea typeface="HGPｺﾞｼｯｸM" panose="020B0600000000000000" pitchFamily="50" charset="-128"/>
            </a:endParaRPr>
          </a:p>
        </p:txBody>
      </p:sp>
      <p:sp>
        <p:nvSpPr>
          <p:cNvPr id="109" name="正方形/長方形 108">
            <a:extLst>
              <a:ext uri="{FF2B5EF4-FFF2-40B4-BE49-F238E27FC236}">
                <a16:creationId xmlns:a16="http://schemas.microsoft.com/office/drawing/2014/main" id="{A82BA19E-79F2-426A-9502-2757B59A212B}"/>
              </a:ext>
            </a:extLst>
          </p:cNvPr>
          <p:cNvSpPr/>
          <p:nvPr/>
        </p:nvSpPr>
        <p:spPr>
          <a:xfrm>
            <a:off x="880795" y="1964697"/>
            <a:ext cx="2042912" cy="1015663"/>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訓練参加者を確認する。</a:t>
            </a: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職員に引き渡し訓練の開始を告げる。</a:t>
            </a: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引き渡しを判断する情報の確認作業の開始を告げる。</a:t>
            </a:r>
          </a:p>
        </p:txBody>
      </p:sp>
      <p:sp>
        <p:nvSpPr>
          <p:cNvPr id="124" name="テキスト ボックス 123">
            <a:extLst>
              <a:ext uri="{FF2B5EF4-FFF2-40B4-BE49-F238E27FC236}">
                <a16:creationId xmlns:a16="http://schemas.microsoft.com/office/drawing/2014/main" id="{670FE4C0-4BDA-4770-A79D-9BF28A49928C}"/>
              </a:ext>
            </a:extLst>
          </p:cNvPr>
          <p:cNvSpPr txBox="1"/>
          <p:nvPr/>
        </p:nvSpPr>
        <p:spPr>
          <a:xfrm>
            <a:off x="2808150" y="3422448"/>
            <a:ext cx="954107" cy="276999"/>
          </a:xfrm>
          <a:prstGeom prst="rect">
            <a:avLst/>
          </a:prstGeom>
          <a:noFill/>
        </p:spPr>
        <p:txBody>
          <a:bodyPr wrap="non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大雨注意報</a:t>
            </a:r>
          </a:p>
        </p:txBody>
      </p:sp>
      <p:sp>
        <p:nvSpPr>
          <p:cNvPr id="45" name="角丸四角形吹き出し 135">
            <a:extLst>
              <a:ext uri="{FF2B5EF4-FFF2-40B4-BE49-F238E27FC236}">
                <a16:creationId xmlns:a16="http://schemas.microsoft.com/office/drawing/2014/main" id="{D7F4A536-1F10-40C7-91B5-3BCC0711883C}"/>
              </a:ext>
            </a:extLst>
          </p:cNvPr>
          <p:cNvSpPr/>
          <p:nvPr/>
        </p:nvSpPr>
        <p:spPr>
          <a:xfrm>
            <a:off x="296933" y="4018646"/>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46" name="テキスト ボックス 45">
            <a:extLst>
              <a:ext uri="{FF2B5EF4-FFF2-40B4-BE49-F238E27FC236}">
                <a16:creationId xmlns:a16="http://schemas.microsoft.com/office/drawing/2014/main" id="{F1486BD5-28BA-420D-9856-93B2D7387D77}"/>
              </a:ext>
            </a:extLst>
          </p:cNvPr>
          <p:cNvSpPr txBox="1"/>
          <p:nvPr/>
        </p:nvSpPr>
        <p:spPr>
          <a:xfrm>
            <a:off x="34305" y="5221472"/>
            <a:ext cx="4694880" cy="33855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➋ 統括班に伝達事項を伝達する。</a:t>
            </a:r>
          </a:p>
        </p:txBody>
      </p:sp>
      <p:pic>
        <p:nvPicPr>
          <p:cNvPr id="47" name="図 46">
            <a:extLst>
              <a:ext uri="{FF2B5EF4-FFF2-40B4-BE49-F238E27FC236}">
                <a16:creationId xmlns:a16="http://schemas.microsoft.com/office/drawing/2014/main" id="{14BA6554-8FB4-4C4B-B384-24E2ACE43DC5}"/>
              </a:ext>
            </a:extLst>
          </p:cNvPr>
          <p:cNvPicPr>
            <a:picLocks noChangeAspect="1"/>
          </p:cNvPicPr>
          <p:nvPr/>
        </p:nvPicPr>
        <p:blipFill rotWithShape="1">
          <a:blip r:embed="rId4"/>
          <a:srcRect b="50088"/>
          <a:stretch/>
        </p:blipFill>
        <p:spPr>
          <a:xfrm>
            <a:off x="126625" y="6138465"/>
            <a:ext cx="573727" cy="900384"/>
          </a:xfrm>
          <a:prstGeom prst="rect">
            <a:avLst/>
          </a:prstGeom>
        </p:spPr>
      </p:pic>
      <p:sp>
        <p:nvSpPr>
          <p:cNvPr id="48" name="正方形/長方形 47">
            <a:extLst>
              <a:ext uri="{FF2B5EF4-FFF2-40B4-BE49-F238E27FC236}">
                <a16:creationId xmlns:a16="http://schemas.microsoft.com/office/drawing/2014/main" id="{EC981295-E909-4AAD-ACAE-25E6EAB1550C}"/>
              </a:ext>
            </a:extLst>
          </p:cNvPr>
          <p:cNvSpPr/>
          <p:nvPr/>
        </p:nvSpPr>
        <p:spPr>
          <a:xfrm>
            <a:off x="694466" y="6145962"/>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49" name="正方形/長方形 48">
            <a:extLst>
              <a:ext uri="{FF2B5EF4-FFF2-40B4-BE49-F238E27FC236}">
                <a16:creationId xmlns:a16="http://schemas.microsoft.com/office/drawing/2014/main" id="{0C6F1F21-0AD4-4D89-8C5C-CB56F068AF12}"/>
              </a:ext>
            </a:extLst>
          </p:cNvPr>
          <p:cNvSpPr/>
          <p:nvPr/>
        </p:nvSpPr>
        <p:spPr>
          <a:xfrm>
            <a:off x="694466" y="6320429"/>
            <a:ext cx="1463752" cy="646331"/>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統括班の班長に、伝達事項を電話もしくは口頭で伝達する。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50" name="正方形/長方形 49">
            <a:extLst>
              <a:ext uri="{FF2B5EF4-FFF2-40B4-BE49-F238E27FC236}">
                <a16:creationId xmlns:a16="http://schemas.microsoft.com/office/drawing/2014/main" id="{3C7BB907-248E-4093-912F-2930462A26E3}"/>
              </a:ext>
            </a:extLst>
          </p:cNvPr>
          <p:cNvSpPr/>
          <p:nvPr/>
        </p:nvSpPr>
        <p:spPr>
          <a:xfrm>
            <a:off x="3080009" y="6145962"/>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51" name="正方形/長方形 50">
            <a:extLst>
              <a:ext uri="{FF2B5EF4-FFF2-40B4-BE49-F238E27FC236}">
                <a16:creationId xmlns:a16="http://schemas.microsoft.com/office/drawing/2014/main" id="{C9B6CD92-469B-4285-8A63-3EED2EE70A90}"/>
              </a:ext>
            </a:extLst>
          </p:cNvPr>
          <p:cNvSpPr/>
          <p:nvPr/>
        </p:nvSpPr>
        <p:spPr>
          <a:xfrm>
            <a:off x="3080011" y="6320428"/>
            <a:ext cx="1567632" cy="646331"/>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　</a:t>
            </a:r>
            <a:r>
              <a:rPr kumimoji="1" lang="ja-JP" altLang="en-US" sz="1200" dirty="0">
                <a:solidFill>
                  <a:srgbClr val="FF0000"/>
                </a:solidFill>
                <a:latin typeface="HGPｺﾞｼｯｸM" panose="020B0600000000000000" pitchFamily="50" charset="-128"/>
                <a:ea typeface="HGPｺﾞｼｯｸM" panose="020B0600000000000000" pitchFamily="50" charset="-128"/>
              </a:rPr>
              <a:t>　　　　　</a:t>
            </a:r>
            <a:r>
              <a:rPr kumimoji="1" lang="ja-JP" altLang="en-US" sz="1200" dirty="0">
                <a:latin typeface="HGPｺﾞｼｯｸM" panose="020B0600000000000000" pitchFamily="50" charset="-128"/>
                <a:ea typeface="HGPｺﾞｼｯｸM" panose="020B0600000000000000" pitchFamily="50" charset="-128"/>
              </a:rPr>
              <a:t>　）体制への移行等、必要な意思決定を行う。</a:t>
            </a:r>
          </a:p>
        </p:txBody>
      </p:sp>
      <p:pic>
        <p:nvPicPr>
          <p:cNvPr id="54" name="Picture 2" descr="青の作業着を着た人のイラスト（男性）">
            <a:extLst>
              <a:ext uri="{FF2B5EF4-FFF2-40B4-BE49-F238E27FC236}">
                <a16:creationId xmlns:a16="http://schemas.microsoft.com/office/drawing/2014/main" id="{DC6441BF-D5D7-44DA-8227-06AADBEDFBD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50088"/>
          <a:stretch/>
        </p:blipFill>
        <p:spPr bwMode="auto">
          <a:xfrm>
            <a:off x="2476288" y="6167402"/>
            <a:ext cx="573727" cy="884361"/>
          </a:xfrm>
          <a:prstGeom prst="rect">
            <a:avLst/>
          </a:prstGeom>
          <a:noFill/>
          <a:extLst>
            <a:ext uri="{909E8E84-426E-40DD-AFC4-6F175D3DCCD1}">
              <a14:hiddenFill xmlns:a14="http://schemas.microsoft.com/office/drawing/2010/main">
                <a:solidFill>
                  <a:srgbClr val="FFFFFF"/>
                </a:solidFill>
              </a14:hiddenFill>
            </a:ext>
          </a:extLst>
        </p:spPr>
      </p:pic>
      <p:sp>
        <p:nvSpPr>
          <p:cNvPr id="55" name="下矢印 110">
            <a:extLst>
              <a:ext uri="{FF2B5EF4-FFF2-40B4-BE49-F238E27FC236}">
                <a16:creationId xmlns:a16="http://schemas.microsoft.com/office/drawing/2014/main" id="{1B312F7D-B9EE-4EAF-94FE-8B35575F23A8}"/>
              </a:ext>
            </a:extLst>
          </p:cNvPr>
          <p:cNvSpPr/>
          <p:nvPr/>
        </p:nvSpPr>
        <p:spPr>
          <a:xfrm rot="16200000">
            <a:off x="2048206" y="6591748"/>
            <a:ext cx="556176" cy="2400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56" name="テキスト ボックス 55">
            <a:extLst>
              <a:ext uri="{FF2B5EF4-FFF2-40B4-BE49-F238E27FC236}">
                <a16:creationId xmlns:a16="http://schemas.microsoft.com/office/drawing/2014/main" id="{A419DD0B-2B2A-4F8A-941E-39C6205DFE8E}"/>
              </a:ext>
            </a:extLst>
          </p:cNvPr>
          <p:cNvSpPr txBox="1"/>
          <p:nvPr/>
        </p:nvSpPr>
        <p:spPr>
          <a:xfrm>
            <a:off x="2611103" y="6891276"/>
            <a:ext cx="312605" cy="136016"/>
          </a:xfrm>
          <a:prstGeom prst="rect">
            <a:avLst/>
          </a:prstGeom>
          <a:solidFill>
            <a:srgbClr val="FF0000"/>
          </a:solidFill>
        </p:spPr>
        <p:txBody>
          <a:bodyPr wrap="none" lIns="0" tIns="0" rIns="0" bIns="0" rtlCol="0">
            <a:noAutofit/>
          </a:bodyPr>
          <a:lstStyle/>
          <a:p>
            <a:pPr algn="ctr"/>
            <a:r>
              <a:rPr kumimoji="1" lang="ja-JP" altLang="en-US" sz="935" dirty="0">
                <a:solidFill>
                  <a:schemeClr val="bg1"/>
                </a:solidFill>
                <a:latin typeface="BIZ UDPゴシック" panose="020B0400000000000000" pitchFamily="50" charset="-128"/>
                <a:ea typeface="BIZ UDPゴシック" panose="020B0400000000000000" pitchFamily="50" charset="-128"/>
              </a:rPr>
              <a:t>班長</a:t>
            </a:r>
          </a:p>
        </p:txBody>
      </p:sp>
      <p:sp>
        <p:nvSpPr>
          <p:cNvPr id="57" name="テキスト ボックス 56">
            <a:extLst>
              <a:ext uri="{FF2B5EF4-FFF2-40B4-BE49-F238E27FC236}">
                <a16:creationId xmlns:a16="http://schemas.microsoft.com/office/drawing/2014/main" id="{765CC694-0EF2-40BA-AA97-A962F13E0287}"/>
              </a:ext>
            </a:extLst>
          </p:cNvPr>
          <p:cNvSpPr txBox="1"/>
          <p:nvPr/>
        </p:nvSpPr>
        <p:spPr>
          <a:xfrm>
            <a:off x="3492702" y="6341112"/>
            <a:ext cx="492443" cy="276999"/>
          </a:xfrm>
          <a:prstGeom prst="rect">
            <a:avLst/>
          </a:prstGeom>
          <a:noFill/>
        </p:spPr>
        <p:txBody>
          <a:bodyPr wrap="non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注意</a:t>
            </a:r>
          </a:p>
        </p:txBody>
      </p:sp>
      <p:sp>
        <p:nvSpPr>
          <p:cNvPr id="58" name="角丸四角形吹き出し 135">
            <a:extLst>
              <a:ext uri="{FF2B5EF4-FFF2-40B4-BE49-F238E27FC236}">
                <a16:creationId xmlns:a16="http://schemas.microsoft.com/office/drawing/2014/main" id="{3C59EF84-47FB-4371-9C81-5241F303D391}"/>
              </a:ext>
            </a:extLst>
          </p:cNvPr>
          <p:cNvSpPr/>
          <p:nvPr/>
        </p:nvSpPr>
        <p:spPr>
          <a:xfrm>
            <a:off x="296932" y="7152354"/>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2" name="テキスト ボックス 1">
            <a:extLst>
              <a:ext uri="{FF2B5EF4-FFF2-40B4-BE49-F238E27FC236}">
                <a16:creationId xmlns:a16="http://schemas.microsoft.com/office/drawing/2014/main" id="{16C6AF56-2775-A6CC-42AC-B7A8A397CFBF}"/>
              </a:ext>
            </a:extLst>
          </p:cNvPr>
          <p:cNvSpPr txBox="1"/>
          <p:nvPr/>
        </p:nvSpPr>
        <p:spPr>
          <a:xfrm>
            <a:off x="199258" y="950491"/>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10</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５</a:t>
            </a:r>
            <a:r>
              <a:rPr kumimoji="1" lang="en-US" altLang="ja-JP" sz="1400" dirty="0">
                <a:solidFill>
                  <a:srgbClr val="FF0000"/>
                </a:solidFill>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００</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５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１０</a:t>
            </a:r>
          </a:p>
        </p:txBody>
      </p:sp>
      <p:sp>
        <p:nvSpPr>
          <p:cNvPr id="3" name="テキスト ボックス 2">
            <a:extLst>
              <a:ext uri="{FF2B5EF4-FFF2-40B4-BE49-F238E27FC236}">
                <a16:creationId xmlns:a16="http://schemas.microsoft.com/office/drawing/2014/main" id="{4C95D7FE-B14E-712A-22B4-2A5AA8310704}"/>
              </a:ext>
            </a:extLst>
          </p:cNvPr>
          <p:cNvSpPr txBox="1"/>
          <p:nvPr/>
        </p:nvSpPr>
        <p:spPr>
          <a:xfrm>
            <a:off x="193162" y="5589547"/>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10</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５</a:t>
            </a:r>
            <a:r>
              <a:rPr kumimoji="1" lang="en-US" altLang="ja-JP" sz="1400" dirty="0">
                <a:solidFill>
                  <a:srgbClr val="FF0000"/>
                </a:solidFill>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１０</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５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２０</a:t>
            </a:r>
          </a:p>
        </p:txBody>
      </p:sp>
      <p:sp>
        <p:nvSpPr>
          <p:cNvPr id="4" name="角丸四角形吹き出し 135">
            <a:extLst>
              <a:ext uri="{FF2B5EF4-FFF2-40B4-BE49-F238E27FC236}">
                <a16:creationId xmlns:a16="http://schemas.microsoft.com/office/drawing/2014/main" id="{665E6D3B-AEA0-9312-0F48-B6598CBBBFDE}"/>
              </a:ext>
            </a:extLst>
          </p:cNvPr>
          <p:cNvSpPr/>
          <p:nvPr/>
        </p:nvSpPr>
        <p:spPr>
          <a:xfrm>
            <a:off x="4783132" y="3398438"/>
            <a:ext cx="2015167" cy="1369911"/>
          </a:xfrm>
          <a:prstGeom prst="foldedCorner">
            <a:avLst>
              <a:gd name="adj" fmla="val 1095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p>
            <a:r>
              <a:rPr kumimoji="1" lang="ja-JP" altLang="en-US" sz="1000" dirty="0">
                <a:solidFill>
                  <a:schemeClr val="tx1"/>
                </a:solidFill>
                <a:latin typeface="HGPｺﾞｼｯｸM" panose="020B0600000000000000" pitchFamily="50" charset="-128"/>
                <a:ea typeface="HGPｺﾞｼｯｸM" panose="020B0600000000000000" pitchFamily="50" charset="-128"/>
              </a:rPr>
              <a:t>★訓練当日の保護者への通知例★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r>
              <a:rPr kumimoji="1" lang="ja-JP" altLang="en-US" sz="1000" dirty="0">
                <a:solidFill>
                  <a:schemeClr val="tx1"/>
                </a:solidFill>
                <a:latin typeface="HGPｺﾞｼｯｸM" panose="020B0600000000000000" pitchFamily="50" charset="-128"/>
                <a:ea typeface="HGPｺﾞｼｯｸM" panose="020B0600000000000000" pitchFamily="50" charset="-128"/>
              </a:rPr>
              <a:t>情報班「これより引き渡し訓練を開始します。お迎えに来られる方の氏名・連絡先・施設に到着される予定時間を改めて確認させてください。</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r>
              <a:rPr kumimoji="1" lang="ja-JP" altLang="en-US" sz="1000" dirty="0">
                <a:solidFill>
                  <a:schemeClr val="tx1"/>
                </a:solidFill>
                <a:latin typeface="HGPｺﾞｼｯｸM" panose="020B0600000000000000" pitchFamily="50" charset="-128"/>
                <a:ea typeface="HGPｺﾞｼｯｸM" panose="020B0600000000000000" pitchFamily="50" charset="-128"/>
              </a:rPr>
              <a:t>到着予定時間に合わせて、職員が○○様（利用者）を施設正面玄関まで誘導します。」</a:t>
            </a:r>
          </a:p>
        </p:txBody>
      </p:sp>
    </p:spTree>
    <p:extLst>
      <p:ext uri="{BB962C8B-B14F-4D97-AF65-F5344CB8AC3E}">
        <p14:creationId xmlns:p14="http://schemas.microsoft.com/office/powerpoint/2010/main" val="4216398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矢印: 下 51">
            <a:extLst>
              <a:ext uri="{FF2B5EF4-FFF2-40B4-BE49-F238E27FC236}">
                <a16:creationId xmlns:a16="http://schemas.microsoft.com/office/drawing/2014/main" id="{327C44DF-AD2B-43FA-92EE-F356968C90C7}"/>
              </a:ext>
            </a:extLst>
          </p:cNvPr>
          <p:cNvSpPr/>
          <p:nvPr/>
        </p:nvSpPr>
        <p:spPr>
          <a:xfrm>
            <a:off x="24427" y="130374"/>
            <a:ext cx="216470" cy="8928000"/>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テキスト ボックス 129">
            <a:extLst>
              <a:ext uri="{FF2B5EF4-FFF2-40B4-BE49-F238E27FC236}">
                <a16:creationId xmlns:a16="http://schemas.microsoft.com/office/drawing/2014/main" id="{9C9B199D-A3B5-4811-99AD-841FA958F6B7}"/>
              </a:ext>
            </a:extLst>
          </p:cNvPr>
          <p:cNvSpPr txBox="1"/>
          <p:nvPr/>
        </p:nvSpPr>
        <p:spPr>
          <a:xfrm>
            <a:off x="0" y="-6111"/>
            <a:ext cx="6858000" cy="374571"/>
          </a:xfrm>
          <a:prstGeom prst="round2DiagRect">
            <a:avLst/>
          </a:prstGeom>
          <a:solidFill>
            <a:schemeClr val="accent2">
              <a:lumMod val="20000"/>
              <a:lumOff val="80000"/>
            </a:schemeClr>
          </a:solid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【3】</a:t>
            </a:r>
            <a:r>
              <a:rPr kumimoji="1" lang="ja-JP" altLang="en-US" sz="1600" dirty="0">
                <a:latin typeface="HGPｺﾞｼｯｸE" panose="020B0900000000000000" pitchFamily="50" charset="-128"/>
                <a:ea typeface="HGPｺﾞｼｯｸE" panose="020B0900000000000000" pitchFamily="50" charset="-128"/>
              </a:rPr>
              <a:t>引き渡し</a:t>
            </a:r>
            <a:r>
              <a:rPr kumimoji="1" lang="zh-TW" altLang="en-US" sz="1600" dirty="0">
                <a:latin typeface="HGPｺﾞｼｯｸE" panose="020B0900000000000000" pitchFamily="50" charset="-128"/>
                <a:ea typeface="HGPｺﾞｼｯｸE" panose="020B0900000000000000" pitchFamily="50" charset="-128"/>
              </a:rPr>
              <a:t>訓練</a:t>
            </a:r>
            <a:r>
              <a:rPr kumimoji="1" lang="ja-JP" altLang="en-US" sz="1600" dirty="0">
                <a:latin typeface="HGPｺﾞｼｯｸE" panose="020B0900000000000000" pitchFamily="50" charset="-128"/>
                <a:ea typeface="HGPｺﾞｼｯｸE" panose="020B0900000000000000" pitchFamily="50" charset="-128"/>
              </a:rPr>
              <a:t>のシナリオ</a:t>
            </a:r>
          </a:p>
        </p:txBody>
      </p:sp>
      <p:cxnSp>
        <p:nvCxnSpPr>
          <p:cNvPr id="36" name="直線コネクタ 35">
            <a:extLst>
              <a:ext uri="{FF2B5EF4-FFF2-40B4-BE49-F238E27FC236}">
                <a16:creationId xmlns:a16="http://schemas.microsoft.com/office/drawing/2014/main" id="{FA1A3FE7-6002-4B4D-989C-9C245628E34C}"/>
              </a:ext>
            </a:extLst>
          </p:cNvPr>
          <p:cNvCxnSpPr>
            <a:cxnSpLocks/>
          </p:cNvCxnSpPr>
          <p:nvPr/>
        </p:nvCxnSpPr>
        <p:spPr>
          <a:xfrm>
            <a:off x="4703678" y="459948"/>
            <a:ext cx="0" cy="8568000"/>
          </a:xfrm>
          <a:prstGeom prst="line">
            <a:avLst/>
          </a:prstGeom>
          <a:ln w="28575">
            <a:solidFill>
              <a:schemeClr val="accent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124D424C-C53E-423F-84DF-8BAF61F243FB}"/>
              </a:ext>
            </a:extLst>
          </p:cNvPr>
          <p:cNvSpPr txBox="1"/>
          <p:nvPr/>
        </p:nvSpPr>
        <p:spPr>
          <a:xfrm>
            <a:off x="4690426" y="446160"/>
            <a:ext cx="2160000" cy="252000"/>
          </a:xfrm>
          <a:prstGeom prst="rect">
            <a:avLst/>
          </a:prstGeom>
          <a:solidFill>
            <a:schemeClr val="accent2">
              <a:lumMod val="20000"/>
              <a:lumOff val="80000"/>
            </a:schemeClr>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sp>
        <p:nvSpPr>
          <p:cNvPr id="53" name="テキスト ボックス 52">
            <a:extLst>
              <a:ext uri="{FF2B5EF4-FFF2-40B4-BE49-F238E27FC236}">
                <a16:creationId xmlns:a16="http://schemas.microsoft.com/office/drawing/2014/main" id="{8BB0C4DA-8298-46E5-8F40-DFD25649A697}"/>
              </a:ext>
            </a:extLst>
          </p:cNvPr>
          <p:cNvSpPr txBox="1"/>
          <p:nvPr/>
        </p:nvSpPr>
        <p:spPr>
          <a:xfrm>
            <a:off x="6021069" y="14689"/>
            <a:ext cx="800219" cy="318924"/>
          </a:xfrm>
          <a:prstGeom prst="rect">
            <a:avLst/>
          </a:prstGeom>
          <a:solidFill>
            <a:schemeClr val="bg1"/>
          </a:solidFill>
          <a:ln>
            <a:solidFill>
              <a:schemeClr val="tx1"/>
            </a:solidFill>
          </a:ln>
        </p:spPr>
        <p:txBody>
          <a:bodyPr wrap="none" tIns="36000" bIns="36000" rtlCol="0">
            <a:spAutoFit/>
          </a:bodyP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記入例</a:t>
            </a:r>
          </a:p>
        </p:txBody>
      </p:sp>
      <p:sp>
        <p:nvSpPr>
          <p:cNvPr id="59" name="テキスト ボックス 58">
            <a:extLst>
              <a:ext uri="{FF2B5EF4-FFF2-40B4-BE49-F238E27FC236}">
                <a16:creationId xmlns:a16="http://schemas.microsoft.com/office/drawing/2014/main" id="{827DF626-8655-4288-A3CD-AC8D942A38D9}"/>
              </a:ext>
            </a:extLst>
          </p:cNvPr>
          <p:cNvSpPr txBox="1"/>
          <p:nvPr/>
        </p:nvSpPr>
        <p:spPr>
          <a:xfrm>
            <a:off x="22227" y="372019"/>
            <a:ext cx="4730514" cy="58477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➌ 職員に利用者の引き渡しを行うことを</a:t>
            </a:r>
            <a:endParaRPr kumimoji="1" lang="en-US" altLang="ja-JP" sz="1600" dirty="0">
              <a:latin typeface="HGPｺﾞｼｯｸE" panose="020B0900000000000000" pitchFamily="50" charset="-128"/>
              <a:ea typeface="HGPｺﾞｼｯｸE" panose="020B0900000000000000" pitchFamily="50" charset="-128"/>
            </a:endParaRPr>
          </a:p>
          <a:p>
            <a:r>
              <a:rPr kumimoji="1" lang="ja-JP" altLang="en-US" sz="1600" dirty="0">
                <a:latin typeface="HGPｺﾞｼｯｸE" panose="020B0900000000000000" pitchFamily="50" charset="-128"/>
                <a:ea typeface="HGPｺﾞｼｯｸE" panose="020B0900000000000000" pitchFamily="50" charset="-128"/>
              </a:rPr>
              <a:t>　　　　　 周知する。</a:t>
            </a:r>
          </a:p>
        </p:txBody>
      </p:sp>
      <p:sp>
        <p:nvSpPr>
          <p:cNvPr id="60" name="正方形/長方形 59">
            <a:extLst>
              <a:ext uri="{FF2B5EF4-FFF2-40B4-BE49-F238E27FC236}">
                <a16:creationId xmlns:a16="http://schemas.microsoft.com/office/drawing/2014/main" id="{F55AC7F2-1054-4CB0-8BFF-8E538D3305F8}"/>
              </a:ext>
            </a:extLst>
          </p:cNvPr>
          <p:cNvSpPr/>
          <p:nvPr/>
        </p:nvSpPr>
        <p:spPr>
          <a:xfrm>
            <a:off x="704239" y="1499587"/>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61" name="正方形/長方形 60">
            <a:extLst>
              <a:ext uri="{FF2B5EF4-FFF2-40B4-BE49-F238E27FC236}">
                <a16:creationId xmlns:a16="http://schemas.microsoft.com/office/drawing/2014/main" id="{A2BE90BB-3CD5-472C-8892-E16AB8FAF2A8}"/>
              </a:ext>
            </a:extLst>
          </p:cNvPr>
          <p:cNvSpPr/>
          <p:nvPr/>
        </p:nvSpPr>
        <p:spPr>
          <a:xfrm>
            <a:off x="704239" y="1663405"/>
            <a:ext cx="3894941"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　</a:t>
            </a:r>
            <a:r>
              <a:rPr kumimoji="1" lang="ja-JP" altLang="en-US" sz="1200" dirty="0">
                <a:solidFill>
                  <a:srgbClr val="FF0000"/>
                </a:solidFill>
                <a:latin typeface="HGPｺﾞｼｯｸM" panose="020B0600000000000000" pitchFamily="50" charset="-128"/>
                <a:ea typeface="HGPｺﾞｼｯｸM" panose="020B0600000000000000" pitchFamily="50" charset="-128"/>
              </a:rPr>
              <a:t>　　　　　　　</a:t>
            </a:r>
            <a:r>
              <a:rPr kumimoji="1" lang="ja-JP" altLang="en-US" sz="1200" dirty="0">
                <a:latin typeface="HGPｺﾞｼｯｸM" panose="020B0600000000000000" pitchFamily="50" charset="-128"/>
                <a:ea typeface="HGPｺﾞｼｯｸM" panose="020B0600000000000000" pitchFamily="50" charset="-128"/>
              </a:rPr>
              <a:t>）体制への移行等により、施設利用者の引き渡しを行うことを職員に周知する。</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62" name="Picture 2" descr="青の作業着を着た人のイラスト（男性）">
            <a:extLst>
              <a:ext uri="{FF2B5EF4-FFF2-40B4-BE49-F238E27FC236}">
                <a16:creationId xmlns:a16="http://schemas.microsoft.com/office/drawing/2014/main" id="{E733D84F-FEF4-42AA-A155-6A8E6A66E63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88"/>
          <a:stretch/>
        </p:blipFill>
        <p:spPr bwMode="auto">
          <a:xfrm>
            <a:off x="130511" y="1495802"/>
            <a:ext cx="573728" cy="88261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マイクロフォンのマーク">
            <a:extLst>
              <a:ext uri="{FF2B5EF4-FFF2-40B4-BE49-F238E27FC236}">
                <a16:creationId xmlns:a16="http://schemas.microsoft.com/office/drawing/2014/main" id="{6B78AEE6-BBCC-4832-9BCC-31D4F91EBC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972" y="2024552"/>
            <a:ext cx="321556" cy="396984"/>
          </a:xfrm>
          <a:prstGeom prst="rect">
            <a:avLst/>
          </a:prstGeom>
          <a:noFill/>
          <a:extLst>
            <a:ext uri="{909E8E84-426E-40DD-AFC4-6F175D3DCCD1}">
              <a14:hiddenFill xmlns:a14="http://schemas.microsoft.com/office/drawing/2010/main">
                <a:solidFill>
                  <a:srgbClr val="FFFFFF"/>
                </a:solidFill>
              </a14:hiddenFill>
            </a:ext>
          </a:extLst>
        </p:spPr>
      </p:pic>
      <p:sp>
        <p:nvSpPr>
          <p:cNvPr id="64" name="テキスト ボックス 63">
            <a:extLst>
              <a:ext uri="{FF2B5EF4-FFF2-40B4-BE49-F238E27FC236}">
                <a16:creationId xmlns:a16="http://schemas.microsoft.com/office/drawing/2014/main" id="{7AD74D6E-B8DA-437B-BF29-BABB3D72459C}"/>
              </a:ext>
            </a:extLst>
          </p:cNvPr>
          <p:cNvSpPr txBox="1"/>
          <p:nvPr/>
        </p:nvSpPr>
        <p:spPr>
          <a:xfrm>
            <a:off x="934342" y="1688253"/>
            <a:ext cx="492443" cy="276999"/>
          </a:xfrm>
          <a:prstGeom prst="rect">
            <a:avLst/>
          </a:prstGeom>
          <a:noFill/>
        </p:spPr>
        <p:txBody>
          <a:bodyPr wrap="non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注意</a:t>
            </a:r>
          </a:p>
        </p:txBody>
      </p:sp>
      <p:sp>
        <p:nvSpPr>
          <p:cNvPr id="65" name="角丸四角形吹き出し 135">
            <a:extLst>
              <a:ext uri="{FF2B5EF4-FFF2-40B4-BE49-F238E27FC236}">
                <a16:creationId xmlns:a16="http://schemas.microsoft.com/office/drawing/2014/main" id="{B3B0A5F5-A70E-4E2B-ADD5-E478BC2B199B}"/>
              </a:ext>
            </a:extLst>
          </p:cNvPr>
          <p:cNvSpPr/>
          <p:nvPr/>
        </p:nvSpPr>
        <p:spPr>
          <a:xfrm>
            <a:off x="296932" y="2538521"/>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2" name="テキスト ボックス 1">
            <a:extLst>
              <a:ext uri="{FF2B5EF4-FFF2-40B4-BE49-F238E27FC236}">
                <a16:creationId xmlns:a16="http://schemas.microsoft.com/office/drawing/2014/main" id="{571C3948-10A2-A1D8-9260-1E36FF6B592F}"/>
              </a:ext>
            </a:extLst>
          </p:cNvPr>
          <p:cNvSpPr txBox="1"/>
          <p:nvPr/>
        </p:nvSpPr>
        <p:spPr>
          <a:xfrm>
            <a:off x="193162" y="944395"/>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5</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５</a:t>
            </a:r>
            <a:r>
              <a:rPr kumimoji="1" lang="en-US" altLang="ja-JP" sz="1400" dirty="0">
                <a:solidFill>
                  <a:srgbClr val="FF0000"/>
                </a:solidFill>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２０</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５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２</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5</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4" name="角丸四角形吹き出し 135">
            <a:extLst>
              <a:ext uri="{FF2B5EF4-FFF2-40B4-BE49-F238E27FC236}">
                <a16:creationId xmlns:a16="http://schemas.microsoft.com/office/drawing/2014/main" id="{BDA80920-D3D9-227E-1BE9-F4079C3A210B}"/>
              </a:ext>
            </a:extLst>
          </p:cNvPr>
          <p:cNvSpPr/>
          <p:nvPr/>
        </p:nvSpPr>
        <p:spPr>
          <a:xfrm>
            <a:off x="4783132" y="4568870"/>
            <a:ext cx="2015167" cy="1369911"/>
          </a:xfrm>
          <a:prstGeom prst="foldedCorner">
            <a:avLst>
              <a:gd name="adj" fmla="val 1095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p>
            <a:r>
              <a:rPr kumimoji="1" lang="ja-JP" altLang="en-US" sz="1000" dirty="0">
                <a:solidFill>
                  <a:schemeClr val="tx1"/>
                </a:solidFill>
                <a:latin typeface="HGPｺﾞｼｯｸM" panose="020B0600000000000000" pitchFamily="50" charset="-128"/>
                <a:ea typeface="HGPｺﾞｼｯｸM" panose="020B0600000000000000" pitchFamily="50" charset="-128"/>
              </a:rPr>
              <a:t>★訓練当日の保護者への通知例★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r>
              <a:rPr kumimoji="1" lang="ja-JP" altLang="en-US" sz="1000" dirty="0">
                <a:solidFill>
                  <a:schemeClr val="tx1"/>
                </a:solidFill>
                <a:latin typeface="HGPｺﾞｼｯｸM" panose="020B0600000000000000" pitchFamily="50" charset="-128"/>
                <a:ea typeface="HGPｺﾞｼｯｸM" panose="020B0600000000000000" pitchFamily="50" charset="-128"/>
              </a:rPr>
              <a:t>情報班「これより引き渡し訓練を開始します。お迎えに来られる方の氏名・連絡先・施設に到着される予定時間を改めて確認させてください。</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r>
              <a:rPr kumimoji="1" lang="ja-JP" altLang="en-US" sz="1000" dirty="0">
                <a:solidFill>
                  <a:schemeClr val="tx1"/>
                </a:solidFill>
                <a:latin typeface="HGPｺﾞｼｯｸM" panose="020B0600000000000000" pitchFamily="50" charset="-128"/>
                <a:ea typeface="HGPｺﾞｼｯｸM" panose="020B0600000000000000" pitchFamily="50" charset="-128"/>
              </a:rPr>
              <a:t>到着予定時間に合わせて、職員が○○様（利用者）を施設正面玄関まで誘導します。」</a:t>
            </a:r>
          </a:p>
        </p:txBody>
      </p:sp>
      <p:pic>
        <p:nvPicPr>
          <p:cNvPr id="6" name="図 5">
            <a:extLst>
              <a:ext uri="{FF2B5EF4-FFF2-40B4-BE49-F238E27FC236}">
                <a16:creationId xmlns:a16="http://schemas.microsoft.com/office/drawing/2014/main" id="{0293406B-563E-C610-03F2-C4E60D7F8AFC}"/>
              </a:ext>
            </a:extLst>
          </p:cNvPr>
          <p:cNvPicPr>
            <a:picLocks noChangeAspect="1"/>
          </p:cNvPicPr>
          <p:nvPr/>
        </p:nvPicPr>
        <p:blipFill rotWithShape="1">
          <a:blip r:embed="rId5"/>
          <a:srcRect b="50088"/>
          <a:stretch/>
        </p:blipFill>
        <p:spPr>
          <a:xfrm>
            <a:off x="523327" y="4840498"/>
            <a:ext cx="593073" cy="864000"/>
          </a:xfrm>
          <a:prstGeom prst="rect">
            <a:avLst/>
          </a:prstGeom>
        </p:spPr>
      </p:pic>
      <p:sp>
        <p:nvSpPr>
          <p:cNvPr id="7" name="正方形/長方形 6">
            <a:extLst>
              <a:ext uri="{FF2B5EF4-FFF2-40B4-BE49-F238E27FC236}">
                <a16:creationId xmlns:a16="http://schemas.microsoft.com/office/drawing/2014/main" id="{D51AC9E5-20A4-AAA4-0EC2-12EC38CE8D61}"/>
              </a:ext>
            </a:extLst>
          </p:cNvPr>
          <p:cNvSpPr/>
          <p:nvPr/>
        </p:nvSpPr>
        <p:spPr>
          <a:xfrm>
            <a:off x="1151454" y="4718686"/>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8" name="正方形/長方形 7">
            <a:extLst>
              <a:ext uri="{FF2B5EF4-FFF2-40B4-BE49-F238E27FC236}">
                <a16:creationId xmlns:a16="http://schemas.microsoft.com/office/drawing/2014/main" id="{878872E9-06F5-200A-D583-C7526612937C}"/>
              </a:ext>
            </a:extLst>
          </p:cNvPr>
          <p:cNvSpPr/>
          <p:nvPr/>
        </p:nvSpPr>
        <p:spPr>
          <a:xfrm>
            <a:off x="1151454" y="4908979"/>
            <a:ext cx="3328072" cy="830997"/>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情報班は、訓練に参加する保護者に電話し、</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　　引き渡し訓練開始の旨を通知する。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このとき、施設に迎えに来る方の氏名・連絡先・来所予定時間等についても再度確認する。</a:t>
            </a:r>
          </a:p>
        </p:txBody>
      </p:sp>
      <p:sp>
        <p:nvSpPr>
          <p:cNvPr id="9" name="テキスト ボックス 8">
            <a:extLst>
              <a:ext uri="{FF2B5EF4-FFF2-40B4-BE49-F238E27FC236}">
                <a16:creationId xmlns:a16="http://schemas.microsoft.com/office/drawing/2014/main" id="{B4EDE895-A4F5-1E20-9EA0-A960253F2217}"/>
              </a:ext>
            </a:extLst>
          </p:cNvPr>
          <p:cNvSpPr txBox="1"/>
          <p:nvPr/>
        </p:nvSpPr>
        <p:spPr>
          <a:xfrm>
            <a:off x="17458" y="3754466"/>
            <a:ext cx="6381049"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❹ 保護者に訓練開始を連絡する。</a:t>
            </a:r>
          </a:p>
        </p:txBody>
      </p:sp>
      <p:pic>
        <p:nvPicPr>
          <p:cNvPr id="10" name="Picture 4" descr="電話の親機のイラスト">
            <a:extLst>
              <a:ext uri="{FF2B5EF4-FFF2-40B4-BE49-F238E27FC236}">
                <a16:creationId xmlns:a16="http://schemas.microsoft.com/office/drawing/2014/main" id="{BC5B75F9-FDCF-EA3B-BE0E-C2F6B8D06B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853" y="5355697"/>
            <a:ext cx="451245" cy="394203"/>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吹き出し 135">
            <a:extLst>
              <a:ext uri="{FF2B5EF4-FFF2-40B4-BE49-F238E27FC236}">
                <a16:creationId xmlns:a16="http://schemas.microsoft.com/office/drawing/2014/main" id="{AE2FD821-6ECF-85F0-6F14-BCA56B9AFC8F}"/>
              </a:ext>
            </a:extLst>
          </p:cNvPr>
          <p:cNvSpPr/>
          <p:nvPr/>
        </p:nvSpPr>
        <p:spPr>
          <a:xfrm>
            <a:off x="303526" y="5823175"/>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12" name="テキスト ボックス 11">
            <a:extLst>
              <a:ext uri="{FF2B5EF4-FFF2-40B4-BE49-F238E27FC236}">
                <a16:creationId xmlns:a16="http://schemas.microsoft.com/office/drawing/2014/main" id="{EBDEDC23-71EA-9F9E-D82C-1217746C6DFE}"/>
              </a:ext>
            </a:extLst>
          </p:cNvPr>
          <p:cNvSpPr txBox="1"/>
          <p:nvPr/>
        </p:nvSpPr>
        <p:spPr>
          <a:xfrm>
            <a:off x="199258" y="4120411"/>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３０</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５</a:t>
            </a:r>
            <a:r>
              <a:rPr kumimoji="1" lang="en-US" altLang="ja-JP" sz="1400" dirty="0">
                <a:solidFill>
                  <a:srgbClr val="FF0000"/>
                </a:solidFill>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２</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5</a:t>
            </a: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５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５</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5</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613C463B-DACA-33EF-9404-AD56CE596A30}"/>
              </a:ext>
            </a:extLst>
          </p:cNvPr>
          <p:cNvSpPr txBox="1"/>
          <p:nvPr/>
        </p:nvSpPr>
        <p:spPr>
          <a:xfrm>
            <a:off x="4748663" y="3939693"/>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引き渡し情報の記録は、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spTree>
    <p:extLst>
      <p:ext uri="{BB962C8B-B14F-4D97-AF65-F5344CB8AC3E}">
        <p14:creationId xmlns:p14="http://schemas.microsoft.com/office/powerpoint/2010/main" val="167926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矢印: 下 51">
            <a:extLst>
              <a:ext uri="{FF2B5EF4-FFF2-40B4-BE49-F238E27FC236}">
                <a16:creationId xmlns:a16="http://schemas.microsoft.com/office/drawing/2014/main" id="{327C44DF-AD2B-43FA-92EE-F356968C90C7}"/>
              </a:ext>
            </a:extLst>
          </p:cNvPr>
          <p:cNvSpPr/>
          <p:nvPr/>
        </p:nvSpPr>
        <p:spPr>
          <a:xfrm>
            <a:off x="24427" y="130374"/>
            <a:ext cx="252000" cy="8709496"/>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テキスト ボックス 129">
            <a:extLst>
              <a:ext uri="{FF2B5EF4-FFF2-40B4-BE49-F238E27FC236}">
                <a16:creationId xmlns:a16="http://schemas.microsoft.com/office/drawing/2014/main" id="{9C9B199D-A3B5-4811-99AD-841FA958F6B7}"/>
              </a:ext>
            </a:extLst>
          </p:cNvPr>
          <p:cNvSpPr txBox="1"/>
          <p:nvPr/>
        </p:nvSpPr>
        <p:spPr>
          <a:xfrm>
            <a:off x="0" y="-6111"/>
            <a:ext cx="6858000" cy="289441"/>
          </a:xfrm>
          <a:prstGeom prst="round2DiagRect">
            <a:avLst/>
          </a:prstGeom>
          <a:solidFill>
            <a:schemeClr val="accent2">
              <a:lumMod val="20000"/>
              <a:lumOff val="80000"/>
            </a:schemeClr>
          </a:solidFill>
        </p:spPr>
        <p:txBody>
          <a:bodyPr wrap="square" rtlCol="0">
            <a:spAutoFit/>
          </a:bodyPr>
          <a:lstStyle/>
          <a:p>
            <a:r>
              <a:rPr kumimoji="1" lang="en-US" altLang="ja-JP" sz="1100" dirty="0">
                <a:latin typeface="HGPｺﾞｼｯｸE" panose="020B0900000000000000" pitchFamily="50" charset="-128"/>
                <a:ea typeface="HGPｺﾞｼｯｸE" panose="020B0900000000000000" pitchFamily="50" charset="-128"/>
              </a:rPr>
              <a:t>【3】</a:t>
            </a:r>
            <a:r>
              <a:rPr kumimoji="1" lang="ja-JP" altLang="en-US" sz="1100" dirty="0">
                <a:latin typeface="HGPｺﾞｼｯｸE" panose="020B0900000000000000" pitchFamily="50" charset="-128"/>
                <a:ea typeface="HGPｺﾞｼｯｸE" panose="020B0900000000000000" pitchFamily="50" charset="-128"/>
              </a:rPr>
              <a:t>引き渡し</a:t>
            </a:r>
            <a:r>
              <a:rPr kumimoji="1" lang="zh-TW" altLang="en-US" sz="1100" dirty="0">
                <a:latin typeface="HGPｺﾞｼｯｸE" panose="020B0900000000000000" pitchFamily="50" charset="-128"/>
                <a:ea typeface="HGPｺﾞｼｯｸE" panose="020B0900000000000000" pitchFamily="50" charset="-128"/>
              </a:rPr>
              <a:t>訓練</a:t>
            </a:r>
            <a:r>
              <a:rPr kumimoji="1" lang="ja-JP" altLang="en-US" sz="1100" dirty="0">
                <a:latin typeface="HGPｺﾞｼｯｸE" panose="020B0900000000000000" pitchFamily="50" charset="-128"/>
                <a:ea typeface="HGPｺﾞｼｯｸE" panose="020B0900000000000000" pitchFamily="50" charset="-128"/>
              </a:rPr>
              <a:t>のシナリオ</a:t>
            </a:r>
          </a:p>
        </p:txBody>
      </p:sp>
      <p:cxnSp>
        <p:nvCxnSpPr>
          <p:cNvPr id="36" name="直線コネクタ 35">
            <a:extLst>
              <a:ext uri="{FF2B5EF4-FFF2-40B4-BE49-F238E27FC236}">
                <a16:creationId xmlns:a16="http://schemas.microsoft.com/office/drawing/2014/main" id="{FA1A3FE7-6002-4B4D-989C-9C245628E34C}"/>
              </a:ext>
            </a:extLst>
          </p:cNvPr>
          <p:cNvCxnSpPr>
            <a:cxnSpLocks/>
          </p:cNvCxnSpPr>
          <p:nvPr/>
        </p:nvCxnSpPr>
        <p:spPr>
          <a:xfrm>
            <a:off x="4716204" y="459948"/>
            <a:ext cx="0" cy="8379922"/>
          </a:xfrm>
          <a:prstGeom prst="line">
            <a:avLst/>
          </a:prstGeom>
          <a:ln w="28575">
            <a:solidFill>
              <a:schemeClr val="accent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124D424C-C53E-423F-84DF-8BAF61F243FB}"/>
              </a:ext>
            </a:extLst>
          </p:cNvPr>
          <p:cNvSpPr txBox="1"/>
          <p:nvPr/>
        </p:nvSpPr>
        <p:spPr>
          <a:xfrm>
            <a:off x="4702952" y="446160"/>
            <a:ext cx="2160000" cy="252000"/>
          </a:xfrm>
          <a:prstGeom prst="rect">
            <a:avLst/>
          </a:prstGeom>
          <a:solidFill>
            <a:schemeClr val="accent2">
              <a:lumMod val="20000"/>
              <a:lumOff val="80000"/>
            </a:schemeClr>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sp>
        <p:nvSpPr>
          <p:cNvPr id="53" name="テキスト ボックス 52">
            <a:extLst>
              <a:ext uri="{FF2B5EF4-FFF2-40B4-BE49-F238E27FC236}">
                <a16:creationId xmlns:a16="http://schemas.microsoft.com/office/drawing/2014/main" id="{8BB0C4DA-8298-46E5-8F40-DFD25649A697}"/>
              </a:ext>
            </a:extLst>
          </p:cNvPr>
          <p:cNvSpPr txBox="1"/>
          <p:nvPr/>
        </p:nvSpPr>
        <p:spPr>
          <a:xfrm>
            <a:off x="6021069" y="14689"/>
            <a:ext cx="800219" cy="318924"/>
          </a:xfrm>
          <a:prstGeom prst="rect">
            <a:avLst/>
          </a:prstGeom>
          <a:solidFill>
            <a:schemeClr val="bg1"/>
          </a:solidFill>
          <a:ln>
            <a:solidFill>
              <a:schemeClr val="tx1"/>
            </a:solidFill>
          </a:ln>
        </p:spPr>
        <p:txBody>
          <a:bodyPr wrap="none" tIns="36000" bIns="36000" rtlCol="0">
            <a:spAutoFit/>
          </a:bodyP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記入例</a:t>
            </a:r>
          </a:p>
        </p:txBody>
      </p:sp>
      <p:pic>
        <p:nvPicPr>
          <p:cNvPr id="95" name="Picture 4" descr="オレンジの作業着を着た人のイラスト（女性）">
            <a:extLst>
              <a:ext uri="{FF2B5EF4-FFF2-40B4-BE49-F238E27FC236}">
                <a16:creationId xmlns:a16="http://schemas.microsoft.com/office/drawing/2014/main" id="{2C1BD7D3-89D0-4A8A-BF56-1AF2F96AD48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88"/>
          <a:stretch/>
        </p:blipFill>
        <p:spPr bwMode="auto">
          <a:xfrm>
            <a:off x="254455" y="2371688"/>
            <a:ext cx="579322" cy="864000"/>
          </a:xfrm>
          <a:prstGeom prst="rect">
            <a:avLst/>
          </a:prstGeom>
          <a:noFill/>
          <a:extLst>
            <a:ext uri="{909E8E84-426E-40DD-AFC4-6F175D3DCCD1}">
              <a14:hiddenFill xmlns:a14="http://schemas.microsoft.com/office/drawing/2010/main">
                <a:solidFill>
                  <a:srgbClr val="FFFFFF"/>
                </a:solidFill>
              </a14:hiddenFill>
            </a:ext>
          </a:extLst>
        </p:spPr>
      </p:pic>
      <p:sp>
        <p:nvSpPr>
          <p:cNvPr id="96" name="テキスト ボックス 95">
            <a:extLst>
              <a:ext uri="{FF2B5EF4-FFF2-40B4-BE49-F238E27FC236}">
                <a16:creationId xmlns:a16="http://schemas.microsoft.com/office/drawing/2014/main" id="{589BC81F-DD98-45EC-BE4C-8E65960CF84C}"/>
              </a:ext>
            </a:extLst>
          </p:cNvPr>
          <p:cNvSpPr txBox="1"/>
          <p:nvPr/>
        </p:nvSpPr>
        <p:spPr>
          <a:xfrm>
            <a:off x="62243" y="290283"/>
            <a:ext cx="4687425"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➎ 引き渡し情報を伝達する。</a:t>
            </a:r>
          </a:p>
        </p:txBody>
      </p:sp>
      <p:pic>
        <p:nvPicPr>
          <p:cNvPr id="97" name="図 96">
            <a:extLst>
              <a:ext uri="{FF2B5EF4-FFF2-40B4-BE49-F238E27FC236}">
                <a16:creationId xmlns:a16="http://schemas.microsoft.com/office/drawing/2014/main" id="{F1EDF6ED-E7E5-4E5D-BD6C-90AEDFA26124}"/>
              </a:ext>
            </a:extLst>
          </p:cNvPr>
          <p:cNvPicPr>
            <a:picLocks noChangeAspect="1"/>
          </p:cNvPicPr>
          <p:nvPr/>
        </p:nvPicPr>
        <p:blipFill rotWithShape="1">
          <a:blip r:embed="rId4"/>
          <a:srcRect b="50088"/>
          <a:stretch/>
        </p:blipFill>
        <p:spPr>
          <a:xfrm>
            <a:off x="310904" y="1248361"/>
            <a:ext cx="563874" cy="864000"/>
          </a:xfrm>
          <a:prstGeom prst="rect">
            <a:avLst/>
          </a:prstGeom>
        </p:spPr>
      </p:pic>
      <p:sp>
        <p:nvSpPr>
          <p:cNvPr id="98" name="正方形/長方形 97">
            <a:extLst>
              <a:ext uri="{FF2B5EF4-FFF2-40B4-BE49-F238E27FC236}">
                <a16:creationId xmlns:a16="http://schemas.microsoft.com/office/drawing/2014/main" id="{A7B8FAA2-50F9-4763-B165-CDF20D7FAB8B}"/>
              </a:ext>
            </a:extLst>
          </p:cNvPr>
          <p:cNvSpPr/>
          <p:nvPr/>
        </p:nvSpPr>
        <p:spPr>
          <a:xfrm>
            <a:off x="903726" y="1265804"/>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99" name="正方形/長方形 98">
            <a:extLst>
              <a:ext uri="{FF2B5EF4-FFF2-40B4-BE49-F238E27FC236}">
                <a16:creationId xmlns:a16="http://schemas.microsoft.com/office/drawing/2014/main" id="{37EB52B3-84CF-40D9-9117-BDB6505B07B6}"/>
              </a:ext>
            </a:extLst>
          </p:cNvPr>
          <p:cNvSpPr/>
          <p:nvPr/>
        </p:nvSpPr>
        <p:spPr>
          <a:xfrm>
            <a:off x="1398778" y="2526499"/>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chemeClr val="accent2"/>
                </a:solidFill>
                <a:latin typeface="HGPｺﾞｼｯｸM" panose="020B0600000000000000" pitchFamily="50" charset="-128"/>
                <a:ea typeface="HGPｺﾞｼｯｸM" panose="020B0600000000000000" pitchFamily="50" charset="-128"/>
              </a:rPr>
              <a:t>避難誘導班</a:t>
            </a:r>
            <a:endParaRPr kumimoji="1" lang="en-US" altLang="ja-JP" sz="1200" dirty="0">
              <a:solidFill>
                <a:schemeClr val="accent2"/>
              </a:solidFill>
              <a:latin typeface="HGPｺﾞｼｯｸM" panose="020B0600000000000000" pitchFamily="50" charset="-128"/>
              <a:ea typeface="HGPｺﾞｼｯｸM" panose="020B0600000000000000" pitchFamily="50" charset="-128"/>
            </a:endParaRPr>
          </a:p>
        </p:txBody>
      </p:sp>
      <p:sp>
        <p:nvSpPr>
          <p:cNvPr id="100" name="正方形/長方形 99">
            <a:extLst>
              <a:ext uri="{FF2B5EF4-FFF2-40B4-BE49-F238E27FC236}">
                <a16:creationId xmlns:a16="http://schemas.microsoft.com/office/drawing/2014/main" id="{AD55011A-7196-4CB7-8A55-CFFB04A65831}"/>
              </a:ext>
            </a:extLst>
          </p:cNvPr>
          <p:cNvSpPr/>
          <p:nvPr/>
        </p:nvSpPr>
        <p:spPr>
          <a:xfrm>
            <a:off x="2330706" y="2526500"/>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pic>
        <p:nvPicPr>
          <p:cNvPr id="101" name="Picture 2" descr="青の作業着を着た人のイラスト（男性）">
            <a:extLst>
              <a:ext uri="{FF2B5EF4-FFF2-40B4-BE49-F238E27FC236}">
                <a16:creationId xmlns:a16="http://schemas.microsoft.com/office/drawing/2014/main" id="{98F26F16-3B1A-44E6-A0E0-79EDF764485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88"/>
          <a:stretch/>
        </p:blipFill>
        <p:spPr bwMode="auto">
          <a:xfrm>
            <a:off x="850892" y="2371686"/>
            <a:ext cx="563874" cy="864000"/>
          </a:xfrm>
          <a:prstGeom prst="rect">
            <a:avLst/>
          </a:prstGeom>
          <a:noFill/>
          <a:extLst>
            <a:ext uri="{909E8E84-426E-40DD-AFC4-6F175D3DCCD1}">
              <a14:hiddenFill xmlns:a14="http://schemas.microsoft.com/office/drawing/2010/main">
                <a:solidFill>
                  <a:srgbClr val="FFFFFF"/>
                </a:solidFill>
              </a14:hiddenFill>
            </a:ext>
          </a:extLst>
        </p:spPr>
      </p:pic>
      <p:sp>
        <p:nvSpPr>
          <p:cNvPr id="102" name="下矢印 191">
            <a:extLst>
              <a:ext uri="{FF2B5EF4-FFF2-40B4-BE49-F238E27FC236}">
                <a16:creationId xmlns:a16="http://schemas.microsoft.com/office/drawing/2014/main" id="{224B0FD7-5007-4278-83DB-7FC4774361B7}"/>
              </a:ext>
            </a:extLst>
          </p:cNvPr>
          <p:cNvSpPr/>
          <p:nvPr/>
        </p:nvSpPr>
        <p:spPr>
          <a:xfrm>
            <a:off x="353826" y="2145412"/>
            <a:ext cx="384000" cy="222667"/>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03" name="正方形/長方形 102">
            <a:extLst>
              <a:ext uri="{FF2B5EF4-FFF2-40B4-BE49-F238E27FC236}">
                <a16:creationId xmlns:a16="http://schemas.microsoft.com/office/drawing/2014/main" id="{C7662683-B92A-43AF-AB18-DA71427B0C68}"/>
              </a:ext>
            </a:extLst>
          </p:cNvPr>
          <p:cNvSpPr/>
          <p:nvPr/>
        </p:nvSpPr>
        <p:spPr>
          <a:xfrm>
            <a:off x="903726" y="1438974"/>
            <a:ext cx="3636000" cy="646331"/>
          </a:xfrm>
          <a:prstGeom prst="rect">
            <a:avLst/>
          </a:prstGeom>
          <a:noFill/>
        </p:spPr>
        <p:txBody>
          <a:bodyPr wrap="square" lIns="48000" rIns="48000">
            <a:spAutoFit/>
          </a:bodyPr>
          <a:lstStyle/>
          <a:p>
            <a:pPr marL="85725" indent="-85725">
              <a:buFont typeface="Arial" panose="020B0604020202020204" pitchFamily="34" charset="0"/>
              <a:buChar char="•"/>
            </a:pPr>
            <a:r>
              <a:rPr kumimoji="1" lang="ja-JP" altLang="en-US" sz="1200" dirty="0">
                <a:latin typeface="HGPｺﾞｼｯｸM" panose="020B0600000000000000" pitchFamily="50" charset="-128"/>
                <a:ea typeface="HGPｺﾞｼｯｸM" panose="020B0600000000000000" pitchFamily="50" charset="-128"/>
              </a:rPr>
              <a:t>避難誘導班・統括班に、保護者と確認した引き渡し情報（対象の利用者氏名、お迎えに来る方、引き渡し時間・場所等）を伝達する。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104" name="テキスト ボックス 103">
            <a:extLst>
              <a:ext uri="{FF2B5EF4-FFF2-40B4-BE49-F238E27FC236}">
                <a16:creationId xmlns:a16="http://schemas.microsoft.com/office/drawing/2014/main" id="{142574B5-7160-41FE-A1F8-6EA694779AD9}"/>
              </a:ext>
            </a:extLst>
          </p:cNvPr>
          <p:cNvSpPr txBox="1"/>
          <p:nvPr/>
        </p:nvSpPr>
        <p:spPr>
          <a:xfrm>
            <a:off x="4727300" y="722158"/>
            <a:ext cx="2088000" cy="1296000"/>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他班への引き渡し情報の伝達は、作成した</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をコピーして渡してもよい。</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なお、コピーする際は個人情報の保護に充分留意し、訓練終了後には適切な方法で処分すること。</a:t>
            </a:r>
          </a:p>
        </p:txBody>
      </p:sp>
      <p:sp>
        <p:nvSpPr>
          <p:cNvPr id="105" name="角丸四角形吹き出し 135">
            <a:extLst>
              <a:ext uri="{FF2B5EF4-FFF2-40B4-BE49-F238E27FC236}">
                <a16:creationId xmlns:a16="http://schemas.microsoft.com/office/drawing/2014/main" id="{67A4922C-44ED-4858-9618-4F45672B862C}"/>
              </a:ext>
            </a:extLst>
          </p:cNvPr>
          <p:cNvSpPr/>
          <p:nvPr/>
        </p:nvSpPr>
        <p:spPr>
          <a:xfrm>
            <a:off x="352294" y="3399357"/>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106" name="正方形/長方形 105">
            <a:extLst>
              <a:ext uri="{FF2B5EF4-FFF2-40B4-BE49-F238E27FC236}">
                <a16:creationId xmlns:a16="http://schemas.microsoft.com/office/drawing/2014/main" id="{1886F6A2-9298-4B9A-B0A2-48EDC4F97893}"/>
              </a:ext>
            </a:extLst>
          </p:cNvPr>
          <p:cNvSpPr/>
          <p:nvPr/>
        </p:nvSpPr>
        <p:spPr>
          <a:xfrm>
            <a:off x="1066839" y="5791120"/>
            <a:ext cx="3348000" cy="1015663"/>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引き渡し対象の利用者に、家に帰ることを伝える。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利用所の点呼を実施し、一覧表に記録する。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利用者の体調を確認し、一覧表に記録する。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利用者の服装や持ち物を確認する。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必要に応じて、着替えや持ち物の準備を手伝う。</a:t>
            </a:r>
          </a:p>
        </p:txBody>
      </p:sp>
      <p:sp>
        <p:nvSpPr>
          <p:cNvPr id="107" name="テキスト ボックス 106">
            <a:extLst>
              <a:ext uri="{FF2B5EF4-FFF2-40B4-BE49-F238E27FC236}">
                <a16:creationId xmlns:a16="http://schemas.microsoft.com/office/drawing/2014/main" id="{6CD5992D-AA0C-4839-9C08-3E42ADBCAF2B}"/>
              </a:ext>
            </a:extLst>
          </p:cNvPr>
          <p:cNvSpPr txBox="1"/>
          <p:nvPr/>
        </p:nvSpPr>
        <p:spPr>
          <a:xfrm>
            <a:off x="61003" y="4694781"/>
            <a:ext cx="4367079"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➏ 利用者の点呼・服装・持ち物を確認する。</a:t>
            </a:r>
          </a:p>
        </p:txBody>
      </p:sp>
      <p:pic>
        <p:nvPicPr>
          <p:cNvPr id="108" name="Picture 4" descr="オレンジの作業着を着た人のイラスト（女性）">
            <a:extLst>
              <a:ext uri="{FF2B5EF4-FFF2-40B4-BE49-F238E27FC236}">
                <a16:creationId xmlns:a16="http://schemas.microsoft.com/office/drawing/2014/main" id="{839AD5CE-8155-47D8-8998-34DC1E7D8F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88"/>
          <a:stretch/>
        </p:blipFill>
        <p:spPr bwMode="auto">
          <a:xfrm>
            <a:off x="302013" y="5602385"/>
            <a:ext cx="589445" cy="882612"/>
          </a:xfrm>
          <a:prstGeom prst="rect">
            <a:avLst/>
          </a:prstGeom>
          <a:noFill/>
          <a:extLst>
            <a:ext uri="{909E8E84-426E-40DD-AFC4-6F175D3DCCD1}">
              <a14:hiddenFill xmlns:a14="http://schemas.microsoft.com/office/drawing/2010/main">
                <a:solidFill>
                  <a:srgbClr val="FFFFFF"/>
                </a:solidFill>
              </a14:hiddenFill>
            </a:ext>
          </a:extLst>
        </p:spPr>
      </p:pic>
      <p:sp>
        <p:nvSpPr>
          <p:cNvPr id="109" name="正方形/長方形 108">
            <a:extLst>
              <a:ext uri="{FF2B5EF4-FFF2-40B4-BE49-F238E27FC236}">
                <a16:creationId xmlns:a16="http://schemas.microsoft.com/office/drawing/2014/main" id="{9F33A83E-1ABA-4007-B001-E830A5A0D828}"/>
              </a:ext>
            </a:extLst>
          </p:cNvPr>
          <p:cNvSpPr/>
          <p:nvPr/>
        </p:nvSpPr>
        <p:spPr>
          <a:xfrm>
            <a:off x="1015062" y="5584202"/>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chemeClr val="accent2"/>
                </a:solidFill>
                <a:latin typeface="HGPｺﾞｼｯｸM" panose="020B0600000000000000" pitchFamily="50" charset="-128"/>
                <a:ea typeface="HGPｺﾞｼｯｸM" panose="020B0600000000000000" pitchFamily="50" charset="-128"/>
              </a:rPr>
              <a:t>避難誘導班</a:t>
            </a:r>
            <a:endParaRPr kumimoji="1" lang="en-US" altLang="ja-JP" sz="1200" dirty="0">
              <a:solidFill>
                <a:schemeClr val="accent2"/>
              </a:solidFill>
              <a:latin typeface="HGPｺﾞｼｯｸM" panose="020B0600000000000000" pitchFamily="50" charset="-128"/>
              <a:ea typeface="HGPｺﾞｼｯｸM" panose="020B0600000000000000" pitchFamily="50" charset="-128"/>
            </a:endParaRPr>
          </a:p>
        </p:txBody>
      </p:sp>
      <p:sp>
        <p:nvSpPr>
          <p:cNvPr id="110" name="角丸四角形吹き出し 135">
            <a:extLst>
              <a:ext uri="{FF2B5EF4-FFF2-40B4-BE49-F238E27FC236}">
                <a16:creationId xmlns:a16="http://schemas.microsoft.com/office/drawing/2014/main" id="{FF29B71E-8657-4227-BFD4-84BCD27A21A6}"/>
              </a:ext>
            </a:extLst>
          </p:cNvPr>
          <p:cNvSpPr/>
          <p:nvPr/>
        </p:nvSpPr>
        <p:spPr>
          <a:xfrm>
            <a:off x="310904" y="6932739"/>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2" name="テキスト ボックス 1">
            <a:extLst>
              <a:ext uri="{FF2B5EF4-FFF2-40B4-BE49-F238E27FC236}">
                <a16:creationId xmlns:a16="http://schemas.microsoft.com/office/drawing/2014/main" id="{587B9B38-EF2C-A685-671B-3D8A18D80B65}"/>
              </a:ext>
            </a:extLst>
          </p:cNvPr>
          <p:cNvSpPr txBox="1"/>
          <p:nvPr/>
        </p:nvSpPr>
        <p:spPr>
          <a:xfrm>
            <a:off x="211450" y="645691"/>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15</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５</a:t>
            </a:r>
            <a:r>
              <a:rPr kumimoji="1" lang="en-US" altLang="ja-JP" sz="1400" dirty="0">
                <a:solidFill>
                  <a:srgbClr val="FF0000"/>
                </a:solidFill>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５</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5</a:t>
            </a: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６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0</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3BDC4504-4CAE-2E9C-4C87-08BD2EE02E9C}"/>
              </a:ext>
            </a:extLst>
          </p:cNvPr>
          <p:cNvSpPr txBox="1"/>
          <p:nvPr/>
        </p:nvSpPr>
        <p:spPr>
          <a:xfrm>
            <a:off x="205354" y="5065291"/>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３０</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16</a:t>
            </a:r>
            <a:r>
              <a:rPr kumimoji="1" lang="en-US" altLang="ja-JP" sz="1400" dirty="0">
                <a:solidFill>
                  <a:srgbClr val="FF0000"/>
                </a:solidFill>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１０</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６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４</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0</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B638EDD4-3286-2648-F70F-18870D0317DC}"/>
              </a:ext>
            </a:extLst>
          </p:cNvPr>
          <p:cNvSpPr txBox="1"/>
          <p:nvPr/>
        </p:nvSpPr>
        <p:spPr>
          <a:xfrm>
            <a:off x="4748663" y="5000397"/>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点呼・体調の記録は、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sp>
        <p:nvSpPr>
          <p:cNvPr id="6" name="正方形/長方形 5">
            <a:extLst>
              <a:ext uri="{FF2B5EF4-FFF2-40B4-BE49-F238E27FC236}">
                <a16:creationId xmlns:a16="http://schemas.microsoft.com/office/drawing/2014/main" id="{D7A2DBA6-E0F3-3766-E688-7BC6D6D9BCD4}"/>
              </a:ext>
            </a:extLst>
          </p:cNvPr>
          <p:cNvSpPr/>
          <p:nvPr/>
        </p:nvSpPr>
        <p:spPr>
          <a:xfrm>
            <a:off x="1451341" y="2737004"/>
            <a:ext cx="2126519" cy="276999"/>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引き渡し情報を受信する。</a:t>
            </a:r>
          </a:p>
        </p:txBody>
      </p:sp>
    </p:spTree>
    <p:extLst>
      <p:ext uri="{BB962C8B-B14F-4D97-AF65-F5344CB8AC3E}">
        <p14:creationId xmlns:p14="http://schemas.microsoft.com/office/powerpoint/2010/main" val="1369041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矢印: 下 51">
            <a:extLst>
              <a:ext uri="{FF2B5EF4-FFF2-40B4-BE49-F238E27FC236}">
                <a16:creationId xmlns:a16="http://schemas.microsoft.com/office/drawing/2014/main" id="{327C44DF-AD2B-43FA-92EE-F356968C90C7}"/>
              </a:ext>
            </a:extLst>
          </p:cNvPr>
          <p:cNvSpPr/>
          <p:nvPr/>
        </p:nvSpPr>
        <p:spPr>
          <a:xfrm>
            <a:off x="24427" y="130374"/>
            <a:ext cx="252000" cy="7776000"/>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テキスト ボックス 137">
            <a:extLst>
              <a:ext uri="{FF2B5EF4-FFF2-40B4-BE49-F238E27FC236}">
                <a16:creationId xmlns:a16="http://schemas.microsoft.com/office/drawing/2014/main" id="{9C9B199D-A3B5-4811-99AD-841FA958F6B7}"/>
              </a:ext>
            </a:extLst>
          </p:cNvPr>
          <p:cNvSpPr txBox="1"/>
          <p:nvPr/>
        </p:nvSpPr>
        <p:spPr>
          <a:xfrm>
            <a:off x="48811" y="298052"/>
            <a:ext cx="4677900" cy="584775"/>
          </a:xfrm>
          <a:prstGeom prst="rect">
            <a:avLst/>
          </a:prstGeom>
          <a:noFill/>
        </p:spPr>
        <p:txBody>
          <a:bodyPr wrap="square" rtlCol="0">
            <a:spAutoFit/>
          </a:bodyPr>
          <a:lstStyle/>
          <a:p>
            <a:pPr marL="715337" indent="-715337"/>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➐ 引き渡し時間までに利用者を引き渡し場所に誘導する。</a:t>
            </a:r>
          </a:p>
        </p:txBody>
      </p:sp>
      <p:sp>
        <p:nvSpPr>
          <p:cNvPr id="139" name="正方形/長方形 138"/>
          <p:cNvSpPr/>
          <p:nvPr/>
        </p:nvSpPr>
        <p:spPr>
          <a:xfrm>
            <a:off x="865909" y="1440611"/>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chemeClr val="accent2"/>
                </a:solidFill>
                <a:latin typeface="HGPｺﾞｼｯｸM" panose="020B0600000000000000" pitchFamily="50" charset="-128"/>
                <a:ea typeface="HGPｺﾞｼｯｸM" panose="020B0600000000000000" pitchFamily="50" charset="-128"/>
              </a:rPr>
              <a:t>避難誘導班</a:t>
            </a:r>
            <a:endParaRPr kumimoji="1" lang="en-US" altLang="ja-JP" sz="1200" dirty="0">
              <a:solidFill>
                <a:schemeClr val="accent2"/>
              </a:solidFill>
              <a:latin typeface="HGPｺﾞｼｯｸM" panose="020B0600000000000000" pitchFamily="50" charset="-128"/>
              <a:ea typeface="HGPｺﾞｼｯｸM" panose="020B0600000000000000" pitchFamily="50" charset="-128"/>
            </a:endParaRPr>
          </a:p>
        </p:txBody>
      </p:sp>
      <p:sp>
        <p:nvSpPr>
          <p:cNvPr id="140" name="正方形/長方形 139"/>
          <p:cNvSpPr/>
          <p:nvPr/>
        </p:nvSpPr>
        <p:spPr>
          <a:xfrm>
            <a:off x="813075" y="1624777"/>
            <a:ext cx="1942966" cy="1569660"/>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引き渡し時間が近づいてきたら、利用者に声をかけ、引き渡し場所（　　　　　　　　　　）に誘導する。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利用者の体調を確認し、一覧表に記録する。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Arial" panose="020B0604020202020204" pitchFamily="34" charset="0"/>
              <a:buChar char="•"/>
            </a:pPr>
            <a:endParaRPr kumimoji="1" lang="ja-JP" altLang="en-US" sz="1200" dirty="0">
              <a:latin typeface="HGPｺﾞｼｯｸM" panose="020B0600000000000000" pitchFamily="50" charset="-128"/>
              <a:ea typeface="HGPｺﾞｼｯｸM" panose="020B0600000000000000" pitchFamily="50" charset="-128"/>
            </a:endParaRPr>
          </a:p>
        </p:txBody>
      </p:sp>
      <p:pic>
        <p:nvPicPr>
          <p:cNvPr id="145" name="Picture 4" descr="オレンジの作業着を着た人のイラスト（女性）"/>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88"/>
          <a:stretch/>
        </p:blipFill>
        <p:spPr bwMode="auto">
          <a:xfrm>
            <a:off x="267611" y="1419558"/>
            <a:ext cx="565759" cy="864000"/>
          </a:xfrm>
          <a:prstGeom prst="rect">
            <a:avLst/>
          </a:prstGeom>
          <a:noFill/>
          <a:extLst>
            <a:ext uri="{909E8E84-426E-40DD-AFC4-6F175D3DCCD1}">
              <a14:hiddenFill xmlns:a14="http://schemas.microsoft.com/office/drawing/2010/main">
                <a:solidFill>
                  <a:srgbClr val="FFFFFF"/>
                </a:solidFill>
              </a14:hiddenFill>
            </a:ext>
          </a:extLst>
        </p:spPr>
      </p:pic>
      <p:sp>
        <p:nvSpPr>
          <p:cNvPr id="59" name="正方形/長方形 58"/>
          <p:cNvSpPr/>
          <p:nvPr/>
        </p:nvSpPr>
        <p:spPr>
          <a:xfrm>
            <a:off x="3459562" y="1435014"/>
            <a:ext cx="849876"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利用者</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60" name="Picture 2" des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5730" y="1468273"/>
            <a:ext cx="759048" cy="780186"/>
          </a:xfrm>
          <a:prstGeom prst="rect">
            <a:avLst/>
          </a:prstGeom>
          <a:noFill/>
          <a:extLst>
            <a:ext uri="{909E8E84-426E-40DD-AFC4-6F175D3DCCD1}">
              <a14:hiddenFill xmlns:a14="http://schemas.microsoft.com/office/drawing/2010/main">
                <a:solidFill>
                  <a:srgbClr val="FFFFFF"/>
                </a:solidFill>
              </a14:hiddenFill>
            </a:ext>
          </a:extLst>
        </p:spPr>
      </p:pic>
      <p:sp>
        <p:nvSpPr>
          <p:cNvPr id="61" name="正方形/長方形 60"/>
          <p:cNvSpPr/>
          <p:nvPr/>
        </p:nvSpPr>
        <p:spPr>
          <a:xfrm>
            <a:off x="3501840" y="1691139"/>
            <a:ext cx="1102866" cy="646331"/>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避難誘導班に従い、引き渡し場所に移動する。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130" name="テキスト ボックス 129">
            <a:extLst>
              <a:ext uri="{FF2B5EF4-FFF2-40B4-BE49-F238E27FC236}">
                <a16:creationId xmlns:a16="http://schemas.microsoft.com/office/drawing/2014/main" id="{9C9B199D-A3B5-4811-99AD-841FA958F6B7}"/>
              </a:ext>
            </a:extLst>
          </p:cNvPr>
          <p:cNvSpPr txBox="1"/>
          <p:nvPr/>
        </p:nvSpPr>
        <p:spPr>
          <a:xfrm>
            <a:off x="0" y="-6111"/>
            <a:ext cx="6858000" cy="289441"/>
          </a:xfrm>
          <a:prstGeom prst="round2DiagRect">
            <a:avLst/>
          </a:prstGeom>
          <a:solidFill>
            <a:schemeClr val="accent2">
              <a:lumMod val="20000"/>
              <a:lumOff val="80000"/>
            </a:schemeClr>
          </a:solidFill>
        </p:spPr>
        <p:txBody>
          <a:bodyPr wrap="square" rtlCol="0">
            <a:spAutoFit/>
          </a:bodyPr>
          <a:lstStyle/>
          <a:p>
            <a:r>
              <a:rPr kumimoji="1" lang="en-US" altLang="ja-JP" sz="1100" dirty="0">
                <a:latin typeface="HGPｺﾞｼｯｸE" panose="020B0900000000000000" pitchFamily="50" charset="-128"/>
                <a:ea typeface="HGPｺﾞｼｯｸE" panose="020B0900000000000000" pitchFamily="50" charset="-128"/>
              </a:rPr>
              <a:t>【3】</a:t>
            </a:r>
            <a:r>
              <a:rPr kumimoji="1" lang="ja-JP" altLang="en-US" sz="1100" dirty="0">
                <a:latin typeface="HGPｺﾞｼｯｸE" panose="020B0900000000000000" pitchFamily="50" charset="-128"/>
                <a:ea typeface="HGPｺﾞｼｯｸE" panose="020B0900000000000000" pitchFamily="50" charset="-128"/>
              </a:rPr>
              <a:t>引き渡し</a:t>
            </a:r>
            <a:r>
              <a:rPr kumimoji="1" lang="zh-TW" altLang="en-US" sz="1100" dirty="0">
                <a:latin typeface="HGPｺﾞｼｯｸE" panose="020B0900000000000000" pitchFamily="50" charset="-128"/>
                <a:ea typeface="HGPｺﾞｼｯｸE" panose="020B0900000000000000" pitchFamily="50" charset="-128"/>
              </a:rPr>
              <a:t>訓練</a:t>
            </a:r>
            <a:r>
              <a:rPr kumimoji="1" lang="ja-JP" altLang="en-US" sz="1100" dirty="0">
                <a:latin typeface="HGPｺﾞｼｯｸE" panose="020B0900000000000000" pitchFamily="50" charset="-128"/>
                <a:ea typeface="HGPｺﾞｼｯｸE" panose="020B0900000000000000" pitchFamily="50" charset="-128"/>
              </a:rPr>
              <a:t>のシナリオ</a:t>
            </a:r>
          </a:p>
        </p:txBody>
      </p:sp>
      <p:cxnSp>
        <p:nvCxnSpPr>
          <p:cNvPr id="36" name="直線コネクタ 35">
            <a:extLst>
              <a:ext uri="{FF2B5EF4-FFF2-40B4-BE49-F238E27FC236}">
                <a16:creationId xmlns:a16="http://schemas.microsoft.com/office/drawing/2014/main" id="{FA1A3FE7-6002-4B4D-989C-9C245628E34C}"/>
              </a:ext>
            </a:extLst>
          </p:cNvPr>
          <p:cNvCxnSpPr>
            <a:cxnSpLocks/>
          </p:cNvCxnSpPr>
          <p:nvPr/>
        </p:nvCxnSpPr>
        <p:spPr>
          <a:xfrm>
            <a:off x="4691152" y="447254"/>
            <a:ext cx="0" cy="7416000"/>
          </a:xfrm>
          <a:prstGeom prst="line">
            <a:avLst/>
          </a:prstGeom>
          <a:ln w="28575">
            <a:solidFill>
              <a:schemeClr val="accent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124D424C-C53E-423F-84DF-8BAF61F243FB}"/>
              </a:ext>
            </a:extLst>
          </p:cNvPr>
          <p:cNvSpPr txBox="1"/>
          <p:nvPr/>
        </p:nvSpPr>
        <p:spPr>
          <a:xfrm>
            <a:off x="4702952" y="446160"/>
            <a:ext cx="2160000" cy="252000"/>
          </a:xfrm>
          <a:prstGeom prst="rect">
            <a:avLst/>
          </a:prstGeom>
          <a:solidFill>
            <a:schemeClr val="accent2">
              <a:lumMod val="20000"/>
              <a:lumOff val="80000"/>
            </a:schemeClr>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sp>
        <p:nvSpPr>
          <p:cNvPr id="39" name="テキスト ボックス 38">
            <a:extLst>
              <a:ext uri="{FF2B5EF4-FFF2-40B4-BE49-F238E27FC236}">
                <a16:creationId xmlns:a16="http://schemas.microsoft.com/office/drawing/2014/main" id="{B5374AC1-01F1-4E74-816E-BB6CDB428CD3}"/>
              </a:ext>
            </a:extLst>
          </p:cNvPr>
          <p:cNvSpPr txBox="1"/>
          <p:nvPr/>
        </p:nvSpPr>
        <p:spPr>
          <a:xfrm>
            <a:off x="4753883" y="5457275"/>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引き渡し完了時間の記録は、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sp>
        <p:nvSpPr>
          <p:cNvPr id="47" name="正方形/長方形 46">
            <a:extLst>
              <a:ext uri="{FF2B5EF4-FFF2-40B4-BE49-F238E27FC236}">
                <a16:creationId xmlns:a16="http://schemas.microsoft.com/office/drawing/2014/main" id="{AE4E2234-BB26-46F6-9E28-17F86D979CE2}"/>
              </a:ext>
            </a:extLst>
          </p:cNvPr>
          <p:cNvSpPr/>
          <p:nvPr/>
        </p:nvSpPr>
        <p:spPr>
          <a:xfrm>
            <a:off x="882888" y="4965414"/>
            <a:ext cx="876781" cy="184665"/>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48" name="正方形/長方形 47">
            <a:extLst>
              <a:ext uri="{FF2B5EF4-FFF2-40B4-BE49-F238E27FC236}">
                <a16:creationId xmlns:a16="http://schemas.microsoft.com/office/drawing/2014/main" id="{64C8BA73-2DB8-4FA7-8227-A622E6937746}"/>
              </a:ext>
            </a:extLst>
          </p:cNvPr>
          <p:cNvSpPr/>
          <p:nvPr/>
        </p:nvSpPr>
        <p:spPr>
          <a:xfrm>
            <a:off x="860434" y="5222178"/>
            <a:ext cx="2276585" cy="1015663"/>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利用所の点呼を実施し、一覧表に記録する。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避難誘導班が保護者に引き渡したのを確認したら、引き渡し完了時間を記録する。</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49" name="Picture 2" descr="青の作業着を着た人のイラスト（男性）">
            <a:extLst>
              <a:ext uri="{FF2B5EF4-FFF2-40B4-BE49-F238E27FC236}">
                <a16:creationId xmlns:a16="http://schemas.microsoft.com/office/drawing/2014/main" id="{7744E7BB-A58E-4CB2-A0D8-48AE8DB845C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88"/>
          <a:stretch/>
        </p:blipFill>
        <p:spPr bwMode="auto">
          <a:xfrm>
            <a:off x="283920" y="5108862"/>
            <a:ext cx="596471" cy="8640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4" descr="通院介助をする人のイラスト（男性）">
            <a:extLst>
              <a:ext uri="{FF2B5EF4-FFF2-40B4-BE49-F238E27FC236}">
                <a16:creationId xmlns:a16="http://schemas.microsoft.com/office/drawing/2014/main" id="{99B9C9BE-A04B-4C62-B528-8D3375179F1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76917" y="5541326"/>
            <a:ext cx="570879" cy="68688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バンに乗る人達のイラスト">
            <a:extLst>
              <a:ext uri="{FF2B5EF4-FFF2-40B4-BE49-F238E27FC236}">
                <a16:creationId xmlns:a16="http://schemas.microsoft.com/office/drawing/2014/main" id="{D6552D3C-8D09-4DE2-A323-923BDD6B536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283310" y="5571789"/>
            <a:ext cx="788918" cy="733695"/>
          </a:xfrm>
          <a:prstGeom prst="rect">
            <a:avLst/>
          </a:prstGeom>
          <a:noFill/>
          <a:extLst>
            <a:ext uri="{909E8E84-426E-40DD-AFC4-6F175D3DCCD1}">
              <a14:hiddenFill xmlns:a14="http://schemas.microsoft.com/office/drawing/2010/main">
                <a:solidFill>
                  <a:srgbClr val="FFFFFF"/>
                </a:solidFill>
              </a14:hiddenFill>
            </a:ext>
          </a:extLst>
        </p:spPr>
      </p:pic>
      <p:sp>
        <p:nvSpPr>
          <p:cNvPr id="46" name="テキスト ボックス 45">
            <a:extLst>
              <a:ext uri="{FF2B5EF4-FFF2-40B4-BE49-F238E27FC236}">
                <a16:creationId xmlns:a16="http://schemas.microsoft.com/office/drawing/2014/main" id="{1391112E-79ED-4C69-99FC-962ABBF92A69}"/>
              </a:ext>
            </a:extLst>
          </p:cNvPr>
          <p:cNvSpPr txBox="1"/>
          <p:nvPr/>
        </p:nvSpPr>
        <p:spPr>
          <a:xfrm>
            <a:off x="73195" y="4249253"/>
            <a:ext cx="4704404"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❽ 保護者への引き渡しを確認する。</a:t>
            </a:r>
          </a:p>
        </p:txBody>
      </p:sp>
      <p:sp>
        <p:nvSpPr>
          <p:cNvPr id="53" name="テキスト ボックス 52">
            <a:extLst>
              <a:ext uri="{FF2B5EF4-FFF2-40B4-BE49-F238E27FC236}">
                <a16:creationId xmlns:a16="http://schemas.microsoft.com/office/drawing/2014/main" id="{8BB0C4DA-8298-46E5-8F40-DFD25649A697}"/>
              </a:ext>
            </a:extLst>
          </p:cNvPr>
          <p:cNvSpPr txBox="1"/>
          <p:nvPr/>
        </p:nvSpPr>
        <p:spPr>
          <a:xfrm>
            <a:off x="6021069" y="14689"/>
            <a:ext cx="800219" cy="318924"/>
          </a:xfrm>
          <a:prstGeom prst="rect">
            <a:avLst/>
          </a:prstGeom>
          <a:solidFill>
            <a:schemeClr val="bg1"/>
          </a:solidFill>
          <a:ln>
            <a:solidFill>
              <a:schemeClr val="tx1"/>
            </a:solidFill>
          </a:ln>
        </p:spPr>
        <p:txBody>
          <a:bodyPr wrap="none" tIns="36000" bIns="36000" rtlCol="0">
            <a:spAutoFit/>
          </a:bodyP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記入例</a:t>
            </a:r>
          </a:p>
        </p:txBody>
      </p:sp>
      <p:sp>
        <p:nvSpPr>
          <p:cNvPr id="54" name="テキスト ボックス 53">
            <a:extLst>
              <a:ext uri="{FF2B5EF4-FFF2-40B4-BE49-F238E27FC236}">
                <a16:creationId xmlns:a16="http://schemas.microsoft.com/office/drawing/2014/main" id="{482F06AB-E849-4A44-8B97-6C6ADB739940}"/>
              </a:ext>
            </a:extLst>
          </p:cNvPr>
          <p:cNvSpPr txBox="1"/>
          <p:nvPr/>
        </p:nvSpPr>
        <p:spPr>
          <a:xfrm>
            <a:off x="1045122" y="2200224"/>
            <a:ext cx="1107996" cy="276999"/>
          </a:xfrm>
          <a:prstGeom prst="rect">
            <a:avLst/>
          </a:prstGeom>
          <a:noFill/>
        </p:spPr>
        <p:txBody>
          <a:bodyPr wrap="non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施設正面玄関</a:t>
            </a:r>
          </a:p>
        </p:txBody>
      </p:sp>
      <p:sp>
        <p:nvSpPr>
          <p:cNvPr id="55" name="テキスト ボックス 54">
            <a:extLst>
              <a:ext uri="{FF2B5EF4-FFF2-40B4-BE49-F238E27FC236}">
                <a16:creationId xmlns:a16="http://schemas.microsoft.com/office/drawing/2014/main" id="{9B2DD0DD-FEB1-418C-A80B-22DC0844772A}"/>
              </a:ext>
            </a:extLst>
          </p:cNvPr>
          <p:cNvSpPr txBox="1"/>
          <p:nvPr/>
        </p:nvSpPr>
        <p:spPr>
          <a:xfrm>
            <a:off x="244220" y="8102110"/>
            <a:ext cx="2772000" cy="252000"/>
          </a:xfrm>
          <a:prstGeom prst="round2DiagRect">
            <a:avLst/>
          </a:prstGeom>
          <a:solidFill>
            <a:srgbClr val="FFCCFF"/>
          </a:solidFill>
        </p:spPr>
        <p:txBody>
          <a:bodyPr wrap="square" lIns="0" tIns="0" rIns="0" bIns="0" rtlCol="0">
            <a:noAutofit/>
          </a:bodyPr>
          <a:lstStyle/>
          <a:p>
            <a:r>
              <a:rPr kumimoji="1" lang="en-US" altLang="ja-JP" sz="1400" dirty="0">
                <a:latin typeface="HGPｺﾞｼｯｸE" panose="020B0900000000000000" pitchFamily="50" charset="-128"/>
                <a:ea typeface="HGPｺﾞｼｯｸE" panose="020B0900000000000000" pitchFamily="50" charset="-128"/>
              </a:rPr>
              <a:t>【4-1】</a:t>
            </a:r>
            <a:r>
              <a:rPr kumimoji="1" lang="zh-TW" altLang="en-US" sz="1400" dirty="0">
                <a:latin typeface="HGPｺﾞｼｯｸE" panose="020B0900000000000000" pitchFamily="50" charset="-128"/>
                <a:ea typeface="HGPｺﾞｼｯｸE" panose="020B0900000000000000" pitchFamily="50" charset="-128"/>
              </a:rPr>
              <a:t>屋内安全確保</a:t>
            </a:r>
            <a:r>
              <a:rPr kumimoji="1" lang="en-US" altLang="ja-JP" sz="1400" dirty="0">
                <a:latin typeface="HGPｺﾞｼｯｸE" panose="020B0900000000000000" pitchFamily="50" charset="-128"/>
                <a:ea typeface="HGPｺﾞｼｯｸE" panose="020B0900000000000000" pitchFamily="50" charset="-128"/>
              </a:rPr>
              <a:t>(</a:t>
            </a:r>
            <a:r>
              <a:rPr kumimoji="1" lang="zh-TW" altLang="en-US" sz="1400" dirty="0">
                <a:latin typeface="HGPｺﾞｼｯｸE" panose="020B0900000000000000" pitchFamily="50" charset="-128"/>
                <a:ea typeface="HGPｺﾞｼｯｸE" panose="020B0900000000000000" pitchFamily="50" charset="-128"/>
              </a:rPr>
              <a:t>垂直避難</a:t>
            </a:r>
            <a:r>
              <a:rPr kumimoji="1" lang="en-US" altLang="ja-JP" sz="1400" dirty="0">
                <a:latin typeface="HGPｺﾞｼｯｸE" panose="020B0900000000000000" pitchFamily="50" charset="-128"/>
                <a:ea typeface="HGPｺﾞｼｯｸE" panose="020B0900000000000000" pitchFamily="50" charset="-128"/>
              </a:rPr>
              <a:t>)</a:t>
            </a:r>
            <a:r>
              <a:rPr kumimoji="1" lang="ja-JP" altLang="en-US" sz="1400" dirty="0">
                <a:latin typeface="HGPｺﾞｼｯｸE" panose="020B0900000000000000" pitchFamily="50" charset="-128"/>
                <a:ea typeface="HGPｺﾞｼｯｸE" panose="020B0900000000000000" pitchFamily="50" charset="-128"/>
              </a:rPr>
              <a:t>訓練</a:t>
            </a:r>
          </a:p>
        </p:txBody>
      </p:sp>
      <p:sp>
        <p:nvSpPr>
          <p:cNvPr id="56" name="テキスト ボックス 55">
            <a:extLst>
              <a:ext uri="{FF2B5EF4-FFF2-40B4-BE49-F238E27FC236}">
                <a16:creationId xmlns:a16="http://schemas.microsoft.com/office/drawing/2014/main" id="{ADDFD464-2CC5-4ADA-BF9B-246B45F09793}"/>
              </a:ext>
            </a:extLst>
          </p:cNvPr>
          <p:cNvSpPr txBox="1"/>
          <p:nvPr/>
        </p:nvSpPr>
        <p:spPr>
          <a:xfrm>
            <a:off x="3759008" y="8102110"/>
            <a:ext cx="2700000" cy="252000"/>
          </a:xfrm>
          <a:prstGeom prst="round2DiagRect">
            <a:avLst/>
          </a:prstGeom>
          <a:solidFill>
            <a:srgbClr val="CC99FF"/>
          </a:solidFill>
        </p:spPr>
        <p:txBody>
          <a:bodyPr wrap="square" lIns="0" tIns="0" rIns="0" bIns="0" rtlCol="0">
            <a:noAutofit/>
          </a:bodyPr>
          <a:lstStyle/>
          <a:p>
            <a:r>
              <a:rPr kumimoji="1" lang="en-US" altLang="ja-JP" sz="1400" dirty="0">
                <a:latin typeface="HGPｺﾞｼｯｸE" panose="020B0900000000000000" pitchFamily="50" charset="-128"/>
                <a:ea typeface="HGPｺﾞｼｯｸE" panose="020B0900000000000000" pitchFamily="50" charset="-128"/>
              </a:rPr>
              <a:t>【4-2】</a:t>
            </a:r>
            <a:r>
              <a:rPr kumimoji="1" lang="ja-JP" altLang="en-US" sz="1400" dirty="0">
                <a:latin typeface="HGPｺﾞｼｯｸE" panose="020B0900000000000000" pitchFamily="50" charset="-128"/>
                <a:ea typeface="HGPｺﾞｼｯｸE" panose="020B0900000000000000" pitchFamily="50" charset="-128"/>
              </a:rPr>
              <a:t>立ち退き避難</a:t>
            </a:r>
            <a:r>
              <a:rPr kumimoji="1" lang="en-US" altLang="ja-JP" sz="1400" dirty="0">
                <a:latin typeface="HGPｺﾞｼｯｸE" panose="020B0900000000000000" pitchFamily="50" charset="-128"/>
                <a:ea typeface="HGPｺﾞｼｯｸE" panose="020B0900000000000000" pitchFamily="50" charset="-128"/>
              </a:rPr>
              <a:t>(</a:t>
            </a:r>
            <a:r>
              <a:rPr kumimoji="1" lang="zh-TW" altLang="en-US" sz="1400" dirty="0">
                <a:latin typeface="HGPｺﾞｼｯｸE" panose="020B0900000000000000" pitchFamily="50" charset="-128"/>
                <a:ea typeface="HGPｺﾞｼｯｸE" panose="020B0900000000000000" pitchFamily="50" charset="-128"/>
              </a:rPr>
              <a:t>水平避難</a:t>
            </a:r>
            <a:r>
              <a:rPr kumimoji="1" lang="en-US" altLang="ja-JP" sz="1400" dirty="0">
                <a:latin typeface="HGPｺﾞｼｯｸE" panose="020B0900000000000000" pitchFamily="50" charset="-128"/>
                <a:ea typeface="HGPｺﾞｼｯｸE" panose="020B0900000000000000" pitchFamily="50" charset="-128"/>
              </a:rPr>
              <a:t>)</a:t>
            </a:r>
            <a:r>
              <a:rPr kumimoji="1" lang="zh-TW" altLang="en-US" sz="1400" dirty="0">
                <a:latin typeface="HGPｺﾞｼｯｸE" panose="020B0900000000000000" pitchFamily="50" charset="-128"/>
                <a:ea typeface="HGPｺﾞｼｯｸE" panose="020B0900000000000000" pitchFamily="50" charset="-128"/>
              </a:rPr>
              <a:t>訓練</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67" name="テキスト ボックス 66">
            <a:extLst>
              <a:ext uri="{FF2B5EF4-FFF2-40B4-BE49-F238E27FC236}">
                <a16:creationId xmlns:a16="http://schemas.microsoft.com/office/drawing/2014/main" id="{44B99102-72FF-4FAF-B80C-E20EC27FC357}"/>
              </a:ext>
            </a:extLst>
          </p:cNvPr>
          <p:cNvSpPr txBox="1"/>
          <p:nvPr/>
        </p:nvSpPr>
        <p:spPr>
          <a:xfrm>
            <a:off x="3009109" y="8074222"/>
            <a:ext cx="747699" cy="307777"/>
          </a:xfrm>
          <a:prstGeom prst="rect">
            <a:avLst/>
          </a:prstGeom>
          <a:noFill/>
        </p:spPr>
        <p:txBody>
          <a:bodyPr wrap="square" rtlCol="0">
            <a:spAutoFit/>
          </a:bodyPr>
          <a:lstStyle/>
          <a:p>
            <a:pPr algn="ctr"/>
            <a:r>
              <a:rPr kumimoji="1" lang="ja-JP" altLang="en-US" sz="1400" dirty="0">
                <a:latin typeface="HGPｺﾞｼｯｸE" panose="020B0900000000000000" pitchFamily="50" charset="-128"/>
                <a:ea typeface="HGPｺﾞｼｯｸE" panose="020B0900000000000000" pitchFamily="50" charset="-128"/>
              </a:rPr>
              <a:t>もしくは</a:t>
            </a:r>
          </a:p>
        </p:txBody>
      </p:sp>
      <p:sp>
        <p:nvSpPr>
          <p:cNvPr id="68" name="テキスト ボックス 67">
            <a:extLst>
              <a:ext uri="{FF2B5EF4-FFF2-40B4-BE49-F238E27FC236}">
                <a16:creationId xmlns:a16="http://schemas.microsoft.com/office/drawing/2014/main" id="{BD59BC1A-5465-4331-B801-C1B6EAA63462}"/>
              </a:ext>
            </a:extLst>
          </p:cNvPr>
          <p:cNvSpPr txBox="1"/>
          <p:nvPr/>
        </p:nvSpPr>
        <p:spPr>
          <a:xfrm>
            <a:off x="6416507" y="8074222"/>
            <a:ext cx="471517" cy="307777"/>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へ</a:t>
            </a:r>
          </a:p>
        </p:txBody>
      </p:sp>
      <p:sp>
        <p:nvSpPr>
          <p:cNvPr id="69" name="テキスト ボックス 68">
            <a:extLst>
              <a:ext uri="{FF2B5EF4-FFF2-40B4-BE49-F238E27FC236}">
                <a16:creationId xmlns:a16="http://schemas.microsoft.com/office/drawing/2014/main" id="{5F49E762-2480-4D0C-825B-A6DF6DA1309D}"/>
              </a:ext>
            </a:extLst>
          </p:cNvPr>
          <p:cNvSpPr txBox="1"/>
          <p:nvPr/>
        </p:nvSpPr>
        <p:spPr>
          <a:xfrm>
            <a:off x="161549" y="7816968"/>
            <a:ext cx="3022768" cy="307777"/>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＞＞＞つづいて、</a:t>
            </a:r>
          </a:p>
        </p:txBody>
      </p:sp>
      <p:grpSp>
        <p:nvGrpSpPr>
          <p:cNvPr id="62" name="グループ化 61">
            <a:extLst>
              <a:ext uri="{FF2B5EF4-FFF2-40B4-BE49-F238E27FC236}">
                <a16:creationId xmlns:a16="http://schemas.microsoft.com/office/drawing/2014/main" id="{9F4D94CA-6785-40A5-8784-5DD5FFF21994}"/>
              </a:ext>
            </a:extLst>
          </p:cNvPr>
          <p:cNvGrpSpPr/>
          <p:nvPr/>
        </p:nvGrpSpPr>
        <p:grpSpPr>
          <a:xfrm>
            <a:off x="137122" y="8359364"/>
            <a:ext cx="4133694" cy="307777"/>
            <a:chOff x="2536500" y="3076442"/>
            <a:chExt cx="4133694" cy="307777"/>
          </a:xfrm>
        </p:grpSpPr>
        <p:sp>
          <p:nvSpPr>
            <p:cNvPr id="63" name="テキスト ボックス 62">
              <a:extLst>
                <a:ext uri="{FF2B5EF4-FFF2-40B4-BE49-F238E27FC236}">
                  <a16:creationId xmlns:a16="http://schemas.microsoft.com/office/drawing/2014/main" id="{698015C6-2EF4-4032-A79C-AAABF91D9D08}"/>
                </a:ext>
              </a:extLst>
            </p:cNvPr>
            <p:cNvSpPr txBox="1"/>
            <p:nvPr/>
          </p:nvSpPr>
          <p:spPr>
            <a:xfrm>
              <a:off x="2536500" y="3076442"/>
              <a:ext cx="4133694" cy="307777"/>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＞＞＞訓練終了の場合、　　　　　　　　　　　　　　 へ</a:t>
              </a:r>
              <a:endParaRPr kumimoji="1" lang="en-US" altLang="ja-JP" sz="1400" dirty="0">
                <a:latin typeface="HGPｺﾞｼｯｸE" panose="020B0900000000000000" pitchFamily="50" charset="-128"/>
                <a:ea typeface="HGPｺﾞｼｯｸE" panose="020B0900000000000000" pitchFamily="50" charset="-128"/>
              </a:endParaRPr>
            </a:p>
          </p:txBody>
        </p:sp>
        <p:sp>
          <p:nvSpPr>
            <p:cNvPr id="64" name="テキスト ボックス 63">
              <a:extLst>
                <a:ext uri="{FF2B5EF4-FFF2-40B4-BE49-F238E27FC236}">
                  <a16:creationId xmlns:a16="http://schemas.microsoft.com/office/drawing/2014/main" id="{D182C8B0-3CD4-4BBA-91C9-B9CB47AFF042}"/>
                </a:ext>
              </a:extLst>
            </p:cNvPr>
            <p:cNvSpPr txBox="1"/>
            <p:nvPr/>
          </p:nvSpPr>
          <p:spPr>
            <a:xfrm>
              <a:off x="4551618" y="3100316"/>
              <a:ext cx="1656000" cy="252000"/>
            </a:xfrm>
            <a:prstGeom prst="round2DiagRect">
              <a:avLst/>
            </a:prstGeom>
            <a:solidFill>
              <a:schemeClr val="bg1">
                <a:lumMod val="85000"/>
              </a:schemeClr>
            </a:solidFill>
          </p:spPr>
          <p:txBody>
            <a:bodyPr wrap="square" lIns="0" tIns="0" rIns="0" bIns="0" rtlCol="0">
              <a:noAutofit/>
            </a:bodyPr>
            <a:lstStyle/>
            <a:p>
              <a:r>
                <a:rPr kumimoji="1" lang="en-US" altLang="ja-JP" sz="1400" dirty="0">
                  <a:latin typeface="HGPｺﾞｼｯｸE" panose="020B0900000000000000" pitchFamily="50" charset="-128"/>
                  <a:ea typeface="HGPｺﾞｼｯｸE" panose="020B0900000000000000" pitchFamily="50" charset="-128"/>
                </a:rPr>
                <a:t>【5】</a:t>
              </a:r>
              <a:r>
                <a:rPr kumimoji="1" lang="ja-JP" altLang="en-US" sz="1400" dirty="0">
                  <a:latin typeface="HGPｺﾞｼｯｸE" panose="020B0900000000000000" pitchFamily="50" charset="-128"/>
                  <a:ea typeface="HGPｺﾞｼｯｸE" panose="020B0900000000000000" pitchFamily="50" charset="-128"/>
                </a:rPr>
                <a:t>訓練後の振り返り</a:t>
              </a:r>
            </a:p>
          </p:txBody>
        </p:sp>
      </p:grpSp>
      <p:sp>
        <p:nvSpPr>
          <p:cNvPr id="44" name="角丸四角形吹き出し 135">
            <a:extLst>
              <a:ext uri="{FF2B5EF4-FFF2-40B4-BE49-F238E27FC236}">
                <a16:creationId xmlns:a16="http://schemas.microsoft.com/office/drawing/2014/main" id="{CB03F942-A64A-4466-84B8-E8F4288F9453}"/>
              </a:ext>
            </a:extLst>
          </p:cNvPr>
          <p:cNvSpPr/>
          <p:nvPr/>
        </p:nvSpPr>
        <p:spPr>
          <a:xfrm>
            <a:off x="267611" y="3076322"/>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45" name="角丸四角形吹き出し 135">
            <a:extLst>
              <a:ext uri="{FF2B5EF4-FFF2-40B4-BE49-F238E27FC236}">
                <a16:creationId xmlns:a16="http://schemas.microsoft.com/office/drawing/2014/main" id="{8A80CBDF-DE15-461B-AA19-1E1AEC4839C2}"/>
              </a:ext>
            </a:extLst>
          </p:cNvPr>
          <p:cNvSpPr/>
          <p:nvPr/>
        </p:nvSpPr>
        <p:spPr>
          <a:xfrm>
            <a:off x="267611" y="6347439"/>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2" name="テキスト ボックス 1">
            <a:extLst>
              <a:ext uri="{FF2B5EF4-FFF2-40B4-BE49-F238E27FC236}">
                <a16:creationId xmlns:a16="http://schemas.microsoft.com/office/drawing/2014/main" id="{244F7695-DD86-9A9B-911C-A83351F4D48B}"/>
              </a:ext>
            </a:extLst>
          </p:cNvPr>
          <p:cNvSpPr txBox="1"/>
          <p:nvPr/>
        </p:nvSpPr>
        <p:spPr>
          <a:xfrm>
            <a:off x="205354" y="883435"/>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１０</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16</a:t>
            </a:r>
            <a:r>
              <a:rPr kumimoji="1" lang="en-US" altLang="ja-JP" sz="1400" dirty="0">
                <a:solidFill>
                  <a:srgbClr val="FF0000"/>
                </a:solidFill>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４０</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７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０</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0</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3" name="右中かっこ 2">
            <a:extLst>
              <a:ext uri="{FF2B5EF4-FFF2-40B4-BE49-F238E27FC236}">
                <a16:creationId xmlns:a16="http://schemas.microsoft.com/office/drawing/2014/main" id="{7D6C3A0D-6CDD-556F-0629-1DD18270B830}"/>
              </a:ext>
            </a:extLst>
          </p:cNvPr>
          <p:cNvSpPr/>
          <p:nvPr/>
        </p:nvSpPr>
        <p:spPr>
          <a:xfrm>
            <a:off x="4435044" y="901652"/>
            <a:ext cx="205584" cy="468000"/>
          </a:xfrm>
          <a:prstGeom prst="rightBrac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72CB364-4F15-560E-4117-4B340A23DF27}"/>
              </a:ext>
            </a:extLst>
          </p:cNvPr>
          <p:cNvSpPr txBox="1"/>
          <p:nvPr/>
        </p:nvSpPr>
        <p:spPr>
          <a:xfrm>
            <a:off x="4683746" y="990358"/>
            <a:ext cx="2016000" cy="830997"/>
          </a:xfrm>
          <a:prstGeom prst="rect">
            <a:avLst/>
          </a:prstGeom>
          <a:noFill/>
          <a:ln w="19050">
            <a:solidFill>
              <a:srgbClr val="FF0000"/>
            </a:solidFill>
          </a:ln>
        </p:spPr>
        <p:txBody>
          <a:bodyPr wrap="square" rtlCol="0">
            <a:spAutoFit/>
          </a:bodyPr>
          <a:lstStyle/>
          <a:p>
            <a:r>
              <a:rPr kumimoji="1" lang="ja-JP" altLang="en-US" sz="1200" dirty="0">
                <a:solidFill>
                  <a:srgbClr val="FF0000"/>
                </a:solidFill>
                <a:latin typeface="HGPｺﾞｼｯｸE" panose="020B0900000000000000" pitchFamily="50" charset="-128"/>
                <a:ea typeface="HGPｺﾞｼｯｸE" panose="020B0900000000000000" pitchFamily="50" charset="-128"/>
              </a:rPr>
              <a:t>想定時間よりも時間がかかった場合には、振り返り時に全員で原因を話し合いましょう</a:t>
            </a:r>
            <a:r>
              <a:rPr kumimoji="1" lang="en-US" altLang="ja-JP" sz="1200" dirty="0">
                <a:solidFill>
                  <a:srgbClr val="FF0000"/>
                </a:solidFill>
                <a:latin typeface="HGPｺﾞｼｯｸE" panose="020B0900000000000000" pitchFamily="50" charset="-128"/>
                <a:ea typeface="HGPｺﾞｼｯｸE" panose="020B0900000000000000" pitchFamily="50" charset="-128"/>
              </a:rPr>
              <a:t>!</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5" name="テキスト ボックス 4">
            <a:extLst>
              <a:ext uri="{FF2B5EF4-FFF2-40B4-BE49-F238E27FC236}">
                <a16:creationId xmlns:a16="http://schemas.microsoft.com/office/drawing/2014/main" id="{9D588312-DC87-DAD1-55AA-601560C9E72D}"/>
              </a:ext>
            </a:extLst>
          </p:cNvPr>
          <p:cNvSpPr txBox="1"/>
          <p:nvPr/>
        </p:nvSpPr>
        <p:spPr>
          <a:xfrm>
            <a:off x="202961" y="4592556"/>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３０</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７</a:t>
            </a:r>
            <a:r>
              <a:rPr kumimoji="1" lang="en-US" altLang="ja-JP" sz="1400" dirty="0">
                <a:solidFill>
                  <a:srgbClr val="FF0000"/>
                </a:solidFill>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００</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７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３</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0</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a:extLst>
              <a:ext uri="{FF2B5EF4-FFF2-40B4-BE49-F238E27FC236}">
                <a16:creationId xmlns:a16="http://schemas.microsoft.com/office/drawing/2014/main" id="{3E2A8515-CF17-0A5E-BAAC-A2CB7FDF654B}"/>
              </a:ext>
            </a:extLst>
          </p:cNvPr>
          <p:cNvSpPr txBox="1"/>
          <p:nvPr/>
        </p:nvSpPr>
        <p:spPr>
          <a:xfrm>
            <a:off x="4741023" y="1886766"/>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点呼・体調の記録は、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spTree>
    <p:extLst>
      <p:ext uri="{BB962C8B-B14F-4D97-AF65-F5344CB8AC3E}">
        <p14:creationId xmlns:p14="http://schemas.microsoft.com/office/powerpoint/2010/main" val="3786770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矢印: 下 43">
            <a:extLst>
              <a:ext uri="{FF2B5EF4-FFF2-40B4-BE49-F238E27FC236}">
                <a16:creationId xmlns:a16="http://schemas.microsoft.com/office/drawing/2014/main" id="{59C932EC-7C8E-48E0-BB7C-066F51F99D31}"/>
              </a:ext>
            </a:extLst>
          </p:cNvPr>
          <p:cNvSpPr/>
          <p:nvPr/>
        </p:nvSpPr>
        <p:spPr>
          <a:xfrm>
            <a:off x="24427" y="130374"/>
            <a:ext cx="216470" cy="8753782"/>
          </a:xfrm>
          <a:prstGeom prst="downArrow">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9C9B199D-A3B5-4811-99AD-841FA958F6B7}"/>
              </a:ext>
            </a:extLst>
          </p:cNvPr>
          <p:cNvSpPr txBox="1"/>
          <p:nvPr/>
        </p:nvSpPr>
        <p:spPr>
          <a:xfrm>
            <a:off x="0" y="-6112"/>
            <a:ext cx="6858000" cy="374571"/>
          </a:xfrm>
          <a:prstGeom prst="round2DiagRect">
            <a:avLst/>
          </a:prstGeom>
          <a:solidFill>
            <a:srgbClr val="FFCCFF"/>
          </a:solid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【4-1】</a:t>
            </a:r>
            <a:r>
              <a:rPr kumimoji="1" lang="zh-TW" altLang="en-US" sz="1600" dirty="0">
                <a:latin typeface="HGPｺﾞｼｯｸE" panose="020B0900000000000000" pitchFamily="50" charset="-128"/>
                <a:ea typeface="HGPｺﾞｼｯｸE" panose="020B0900000000000000" pitchFamily="50" charset="-128"/>
              </a:rPr>
              <a:t>屋内安全確保（垂直避難）</a:t>
            </a:r>
            <a:r>
              <a:rPr kumimoji="1" lang="ja-JP" altLang="en-US" sz="1600" dirty="0">
                <a:latin typeface="HGPｺﾞｼｯｸE" panose="020B0900000000000000" pitchFamily="50" charset="-128"/>
                <a:ea typeface="HGPｺﾞｼｯｸE" panose="020B0900000000000000" pitchFamily="50" charset="-128"/>
              </a:rPr>
              <a:t>訓練のシナリオ</a:t>
            </a:r>
          </a:p>
        </p:txBody>
      </p:sp>
      <p:sp>
        <p:nvSpPr>
          <p:cNvPr id="111" name="テキスト ボックス 110">
            <a:extLst>
              <a:ext uri="{FF2B5EF4-FFF2-40B4-BE49-F238E27FC236}">
                <a16:creationId xmlns:a16="http://schemas.microsoft.com/office/drawing/2014/main" id="{1E8B686C-1946-4B7A-834A-D8A3786AEFCC}"/>
              </a:ext>
            </a:extLst>
          </p:cNvPr>
          <p:cNvSpPr txBox="1"/>
          <p:nvPr/>
        </p:nvSpPr>
        <p:spPr>
          <a:xfrm>
            <a:off x="4702952" y="446160"/>
            <a:ext cx="2160000" cy="252000"/>
          </a:xfrm>
          <a:prstGeom prst="rect">
            <a:avLst/>
          </a:prstGeom>
          <a:solidFill>
            <a:srgbClr val="FFCCFF"/>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cxnSp>
        <p:nvCxnSpPr>
          <p:cNvPr id="122" name="直線コネクタ 121">
            <a:extLst>
              <a:ext uri="{FF2B5EF4-FFF2-40B4-BE49-F238E27FC236}">
                <a16:creationId xmlns:a16="http://schemas.microsoft.com/office/drawing/2014/main" id="{5C9D20B8-D4DD-425A-A38C-B19150D2FBB8}"/>
              </a:ext>
            </a:extLst>
          </p:cNvPr>
          <p:cNvCxnSpPr>
            <a:cxnSpLocks/>
          </p:cNvCxnSpPr>
          <p:nvPr/>
        </p:nvCxnSpPr>
        <p:spPr>
          <a:xfrm>
            <a:off x="4713594" y="471304"/>
            <a:ext cx="0" cy="8568000"/>
          </a:xfrm>
          <a:prstGeom prst="line">
            <a:avLst/>
          </a:prstGeom>
          <a:ln w="28575">
            <a:solidFill>
              <a:srgbClr val="FFCCFF"/>
            </a:solidFill>
            <a:prstDash val="sysDot"/>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95E5CF6B-7CB3-48D1-BC3F-774B7B39AC41}"/>
              </a:ext>
            </a:extLst>
          </p:cNvPr>
          <p:cNvSpPr txBox="1"/>
          <p:nvPr/>
        </p:nvSpPr>
        <p:spPr>
          <a:xfrm>
            <a:off x="6021069" y="14689"/>
            <a:ext cx="800219" cy="318924"/>
          </a:xfrm>
          <a:prstGeom prst="rect">
            <a:avLst/>
          </a:prstGeom>
          <a:solidFill>
            <a:schemeClr val="bg1"/>
          </a:solidFill>
          <a:ln>
            <a:solidFill>
              <a:schemeClr val="tx1"/>
            </a:solidFill>
          </a:ln>
        </p:spPr>
        <p:txBody>
          <a:bodyPr wrap="none" tIns="36000" bIns="36000" rtlCol="0">
            <a:spAutoFit/>
          </a:bodyP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記入例</a:t>
            </a:r>
          </a:p>
        </p:txBody>
      </p:sp>
      <p:pic>
        <p:nvPicPr>
          <p:cNvPr id="64" name="Picture 10" descr="一眼レフカメラを持っている人のイラスト（男性）">
            <a:extLst>
              <a:ext uri="{FF2B5EF4-FFF2-40B4-BE49-F238E27FC236}">
                <a16:creationId xmlns:a16="http://schemas.microsoft.com/office/drawing/2014/main" id="{6E586A0D-1C88-4A7A-96D4-4286B963E12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8149"/>
          <a:stretch/>
        </p:blipFill>
        <p:spPr bwMode="auto">
          <a:xfrm>
            <a:off x="2694978" y="1411893"/>
            <a:ext cx="687297" cy="648325"/>
          </a:xfrm>
          <a:prstGeom prst="rect">
            <a:avLst/>
          </a:prstGeom>
          <a:noFill/>
          <a:extLst>
            <a:ext uri="{909E8E84-426E-40DD-AFC4-6F175D3DCCD1}">
              <a14:hiddenFill xmlns:a14="http://schemas.microsoft.com/office/drawing/2010/main">
                <a:solidFill>
                  <a:srgbClr val="FFFFFF"/>
                </a:solidFill>
              </a14:hiddenFill>
            </a:ext>
          </a:extLst>
        </p:spPr>
      </p:pic>
      <p:sp>
        <p:nvSpPr>
          <p:cNvPr id="65" name="正方形/長方形 64">
            <a:extLst>
              <a:ext uri="{FF2B5EF4-FFF2-40B4-BE49-F238E27FC236}">
                <a16:creationId xmlns:a16="http://schemas.microsoft.com/office/drawing/2014/main" id="{7424087C-18B6-4D28-962C-D38E14EC49F8}"/>
              </a:ext>
            </a:extLst>
          </p:cNvPr>
          <p:cNvSpPr/>
          <p:nvPr/>
        </p:nvSpPr>
        <p:spPr>
          <a:xfrm>
            <a:off x="3418795" y="1557504"/>
            <a:ext cx="849876"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記録係</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66" name="正方形/長方形 65">
            <a:extLst>
              <a:ext uri="{FF2B5EF4-FFF2-40B4-BE49-F238E27FC236}">
                <a16:creationId xmlns:a16="http://schemas.microsoft.com/office/drawing/2014/main" id="{BA52B9B9-7177-408D-969D-87AD8770AE33}"/>
              </a:ext>
            </a:extLst>
          </p:cNvPr>
          <p:cNvSpPr/>
          <p:nvPr/>
        </p:nvSpPr>
        <p:spPr>
          <a:xfrm>
            <a:off x="3409535" y="1726473"/>
            <a:ext cx="1177116"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訓練中の記録や写真撮影を行う。</a:t>
            </a:r>
          </a:p>
        </p:txBody>
      </p:sp>
      <p:pic>
        <p:nvPicPr>
          <p:cNvPr id="67" name="図 66">
            <a:extLst>
              <a:ext uri="{FF2B5EF4-FFF2-40B4-BE49-F238E27FC236}">
                <a16:creationId xmlns:a16="http://schemas.microsoft.com/office/drawing/2014/main" id="{7B19F4DF-1105-4C3E-967D-51B92A6FD031}"/>
              </a:ext>
            </a:extLst>
          </p:cNvPr>
          <p:cNvPicPr>
            <a:picLocks noChangeAspect="1"/>
          </p:cNvPicPr>
          <p:nvPr/>
        </p:nvPicPr>
        <p:blipFill rotWithShape="1">
          <a:blip r:embed="rId3"/>
          <a:srcRect b="50088"/>
          <a:stretch/>
        </p:blipFill>
        <p:spPr>
          <a:xfrm>
            <a:off x="256435" y="2755040"/>
            <a:ext cx="491574" cy="756227"/>
          </a:xfrm>
          <a:prstGeom prst="rect">
            <a:avLst/>
          </a:prstGeom>
        </p:spPr>
      </p:pic>
      <p:sp>
        <p:nvSpPr>
          <p:cNvPr id="68" name="正方形/長方形 67">
            <a:extLst>
              <a:ext uri="{FF2B5EF4-FFF2-40B4-BE49-F238E27FC236}">
                <a16:creationId xmlns:a16="http://schemas.microsoft.com/office/drawing/2014/main" id="{4F7B8CC0-F2B5-4199-9940-D901468D4DEC}"/>
              </a:ext>
            </a:extLst>
          </p:cNvPr>
          <p:cNvSpPr/>
          <p:nvPr/>
        </p:nvSpPr>
        <p:spPr>
          <a:xfrm>
            <a:off x="821135" y="2868266"/>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69" name="正方形/長方形 68">
            <a:extLst>
              <a:ext uri="{FF2B5EF4-FFF2-40B4-BE49-F238E27FC236}">
                <a16:creationId xmlns:a16="http://schemas.microsoft.com/office/drawing/2014/main" id="{9C6DFAB6-7810-4E1A-9EEA-B47C92B13A7E}"/>
              </a:ext>
            </a:extLst>
          </p:cNvPr>
          <p:cNvSpPr/>
          <p:nvPr/>
        </p:nvSpPr>
        <p:spPr>
          <a:xfrm>
            <a:off x="795320" y="3059617"/>
            <a:ext cx="3543572" cy="461665"/>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屋内安全確保を判断する情報（　　　　　　　　　　　）が確認できるサイトにアクセスして、情報を調べる。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70" name="正方形/長方形 69">
            <a:extLst>
              <a:ext uri="{FF2B5EF4-FFF2-40B4-BE49-F238E27FC236}">
                <a16:creationId xmlns:a16="http://schemas.microsoft.com/office/drawing/2014/main" id="{740EA5C9-E022-4A14-909C-44BF9855E2FB}"/>
              </a:ext>
            </a:extLst>
          </p:cNvPr>
          <p:cNvSpPr/>
          <p:nvPr/>
        </p:nvSpPr>
        <p:spPr>
          <a:xfrm>
            <a:off x="824884" y="1741871"/>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71" name="Picture 8" descr="マイクを持っている女性会社員のイラスト">
            <a:extLst>
              <a:ext uri="{FF2B5EF4-FFF2-40B4-BE49-F238E27FC236}">
                <a16:creationId xmlns:a16="http://schemas.microsoft.com/office/drawing/2014/main" id="{50EF282A-12FD-4D26-BF30-041FDE17C2E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954"/>
          <a:stretch/>
        </p:blipFill>
        <p:spPr bwMode="auto">
          <a:xfrm>
            <a:off x="202194" y="1540084"/>
            <a:ext cx="549982" cy="768722"/>
          </a:xfrm>
          <a:prstGeom prst="rect">
            <a:avLst/>
          </a:prstGeom>
          <a:noFill/>
          <a:extLst>
            <a:ext uri="{909E8E84-426E-40DD-AFC4-6F175D3DCCD1}">
              <a14:hiddenFill xmlns:a14="http://schemas.microsoft.com/office/drawing/2010/main">
                <a:solidFill>
                  <a:srgbClr val="FFFFFF"/>
                </a:solidFill>
              </a14:hiddenFill>
            </a:ext>
          </a:extLst>
        </p:spPr>
      </p:pic>
      <p:sp>
        <p:nvSpPr>
          <p:cNvPr id="72" name="下矢印 26">
            <a:extLst>
              <a:ext uri="{FF2B5EF4-FFF2-40B4-BE49-F238E27FC236}">
                <a16:creationId xmlns:a16="http://schemas.microsoft.com/office/drawing/2014/main" id="{13C0F3A8-F9E0-45EB-BE2B-C3BAB6788A71}"/>
              </a:ext>
            </a:extLst>
          </p:cNvPr>
          <p:cNvSpPr/>
          <p:nvPr/>
        </p:nvSpPr>
        <p:spPr>
          <a:xfrm>
            <a:off x="353012" y="2438222"/>
            <a:ext cx="305023" cy="21366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73" name="Picture 4" descr="ノートパソコンのイラスト">
            <a:extLst>
              <a:ext uri="{FF2B5EF4-FFF2-40B4-BE49-F238E27FC236}">
                <a16:creationId xmlns:a16="http://schemas.microsoft.com/office/drawing/2014/main" id="{F5333495-28E3-40AE-84B7-8B08DCD7F2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6991" y="2584353"/>
            <a:ext cx="636619" cy="50611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パソコンのモニタのイラスト">
            <a:extLst>
              <a:ext uri="{FF2B5EF4-FFF2-40B4-BE49-F238E27FC236}">
                <a16:creationId xmlns:a16="http://schemas.microsoft.com/office/drawing/2014/main" id="{D0644973-A9C0-4937-960F-E1C9CAD0FD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76184" y="2576850"/>
            <a:ext cx="546837" cy="490787"/>
          </a:xfrm>
          <a:prstGeom prst="rect">
            <a:avLst/>
          </a:prstGeom>
          <a:noFill/>
          <a:extLst>
            <a:ext uri="{909E8E84-426E-40DD-AFC4-6F175D3DCCD1}">
              <a14:hiddenFill xmlns:a14="http://schemas.microsoft.com/office/drawing/2010/main">
                <a:solidFill>
                  <a:srgbClr val="FFFFFF"/>
                </a:solidFill>
              </a14:hiddenFill>
            </a:ext>
          </a:extLst>
        </p:spPr>
      </p:pic>
      <p:sp>
        <p:nvSpPr>
          <p:cNvPr id="75" name="正方形/長方形 74">
            <a:extLst>
              <a:ext uri="{FF2B5EF4-FFF2-40B4-BE49-F238E27FC236}">
                <a16:creationId xmlns:a16="http://schemas.microsoft.com/office/drawing/2014/main" id="{5DB67F27-729F-4E30-8E9E-0575571BDECF}"/>
              </a:ext>
            </a:extLst>
          </p:cNvPr>
          <p:cNvSpPr/>
          <p:nvPr/>
        </p:nvSpPr>
        <p:spPr>
          <a:xfrm>
            <a:off x="735856" y="1932027"/>
            <a:ext cx="2937857" cy="830997"/>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訓練参加者を確認する。</a:t>
            </a: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職員に屋内安全確保訓練の開始を告げる。</a:t>
            </a: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屋内安全確保を判断する情報の確認作業の開始を告げる。</a:t>
            </a:r>
          </a:p>
        </p:txBody>
      </p:sp>
      <p:sp>
        <p:nvSpPr>
          <p:cNvPr id="86" name="テキスト ボックス 85">
            <a:extLst>
              <a:ext uri="{FF2B5EF4-FFF2-40B4-BE49-F238E27FC236}">
                <a16:creationId xmlns:a16="http://schemas.microsoft.com/office/drawing/2014/main" id="{C2DEBD7B-14E4-43E7-87CA-ED235B6FABA4}"/>
              </a:ext>
            </a:extLst>
          </p:cNvPr>
          <p:cNvSpPr txBox="1"/>
          <p:nvPr/>
        </p:nvSpPr>
        <p:spPr>
          <a:xfrm>
            <a:off x="24427" y="372637"/>
            <a:ext cx="4826000" cy="58477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➊</a:t>
            </a:r>
            <a:r>
              <a:rPr kumimoji="1" lang="en-US" altLang="ja-JP" sz="1600" dirty="0">
                <a:latin typeface="HGPｺﾞｼｯｸE" panose="020B0900000000000000" pitchFamily="50" charset="-128"/>
                <a:ea typeface="HGPｺﾞｼｯｸE" panose="020B0900000000000000" pitchFamily="50" charset="-128"/>
              </a:rPr>
              <a:t> </a:t>
            </a:r>
            <a:r>
              <a:rPr kumimoji="1" lang="ja-JP" altLang="en-US" sz="1600" dirty="0">
                <a:latin typeface="HGPｺﾞｼｯｸE" panose="020B0900000000000000" pitchFamily="50" charset="-128"/>
                <a:ea typeface="HGPｺﾞｼｯｸE" panose="020B0900000000000000" pitchFamily="50" charset="-128"/>
              </a:rPr>
              <a:t>屋内安全確保を判断する情報の入手方法を</a:t>
            </a:r>
            <a:endParaRPr kumimoji="1" lang="en-US" altLang="ja-JP" sz="1600" dirty="0">
              <a:latin typeface="HGPｺﾞｼｯｸE" panose="020B0900000000000000" pitchFamily="50" charset="-128"/>
              <a:ea typeface="HGPｺﾞｼｯｸE" panose="020B0900000000000000" pitchFamily="50" charset="-128"/>
            </a:endParaRPr>
          </a:p>
          <a:p>
            <a:r>
              <a:rPr kumimoji="1" lang="ja-JP" altLang="en-US" sz="1600" dirty="0">
                <a:latin typeface="HGPｺﾞｼｯｸE" panose="020B0900000000000000" pitchFamily="50" charset="-128"/>
                <a:ea typeface="HGPｺﾞｼｯｸE" panose="020B0900000000000000" pitchFamily="50" charset="-128"/>
              </a:rPr>
              <a:t>　　　　　 確認する。</a:t>
            </a:r>
          </a:p>
        </p:txBody>
      </p:sp>
      <p:sp>
        <p:nvSpPr>
          <p:cNvPr id="99" name="角丸四角形吹き出し 135">
            <a:extLst>
              <a:ext uri="{FF2B5EF4-FFF2-40B4-BE49-F238E27FC236}">
                <a16:creationId xmlns:a16="http://schemas.microsoft.com/office/drawing/2014/main" id="{1CFDE899-93D2-4BF5-93B5-572B21DFB85F}"/>
              </a:ext>
            </a:extLst>
          </p:cNvPr>
          <p:cNvSpPr/>
          <p:nvPr/>
        </p:nvSpPr>
        <p:spPr>
          <a:xfrm>
            <a:off x="4815197" y="2385015"/>
            <a:ext cx="2015167" cy="1794424"/>
          </a:xfrm>
          <a:prstGeom prst="foldedCorner">
            <a:avLst>
              <a:gd name="adj" fmla="val 1095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p>
            <a:r>
              <a:rPr kumimoji="1" lang="ja-JP" altLang="en-US" sz="1000" dirty="0">
                <a:solidFill>
                  <a:schemeClr val="tx1"/>
                </a:solidFill>
                <a:latin typeface="HGPｺﾞｼｯｸM" panose="020B0600000000000000" pitchFamily="50" charset="-128"/>
                <a:ea typeface="HGPｺﾞｼｯｸM" panose="020B0600000000000000" pitchFamily="50" charset="-128"/>
              </a:rPr>
              <a:t>★周知例★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r>
              <a:rPr kumimoji="1" lang="en-US" altLang="ja-JP" sz="1000" dirty="0">
                <a:solidFill>
                  <a:schemeClr val="tx1"/>
                </a:solidFill>
                <a:latin typeface="HGPｺﾞｼｯｸM" panose="020B0600000000000000" pitchFamily="50" charset="-128"/>
                <a:ea typeface="HGPｺﾞｼｯｸM" panose="020B0600000000000000" pitchFamily="50" charset="-128"/>
              </a:rPr>
              <a:t>※</a:t>
            </a:r>
            <a:r>
              <a:rPr kumimoji="1" lang="ja-JP" altLang="en-US" sz="1000" dirty="0">
                <a:solidFill>
                  <a:schemeClr val="tx1"/>
                </a:solidFill>
                <a:latin typeface="HGPｺﾞｼｯｸM" panose="020B0600000000000000" pitchFamily="50" charset="-128"/>
                <a:ea typeface="HGPｺﾞｼｯｸM" panose="020B0600000000000000" pitchFamily="50" charset="-128"/>
              </a:rPr>
              <a:t>警戒レベル</a:t>
            </a:r>
            <a:r>
              <a:rPr kumimoji="1" lang="en-US" altLang="ja-JP" sz="1000" dirty="0">
                <a:solidFill>
                  <a:schemeClr val="tx1"/>
                </a:solidFill>
                <a:latin typeface="HGPｺﾞｼｯｸM" panose="020B0600000000000000" pitchFamily="50" charset="-128"/>
                <a:ea typeface="HGPｺﾞｼｯｸM" panose="020B0600000000000000" pitchFamily="50" charset="-128"/>
              </a:rPr>
              <a:t>3</a:t>
            </a:r>
            <a:r>
              <a:rPr kumimoji="1" lang="ja-JP" altLang="en-US" sz="1000" dirty="0">
                <a:solidFill>
                  <a:schemeClr val="tx1"/>
                </a:solidFill>
                <a:latin typeface="HGPｺﾞｼｯｸM" panose="020B0600000000000000" pitchFamily="50" charset="-128"/>
                <a:ea typeface="HGPｺﾞｼｯｸM" panose="020B0600000000000000" pitchFamily="50" charset="-128"/>
              </a:rPr>
              <a:t>相当の場合</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r>
              <a:rPr kumimoji="1" lang="ja-JP" altLang="en-US" sz="1000" dirty="0">
                <a:solidFill>
                  <a:schemeClr val="tx1"/>
                </a:solidFill>
                <a:latin typeface="HGPｺﾞｼｯｸM" panose="020B0600000000000000" pitchFamily="50" charset="-128"/>
                <a:ea typeface="HGPｺﾞｼｯｸM" panose="020B0600000000000000" pitchFamily="50" charset="-128"/>
              </a:rPr>
              <a:t>統括班「訓練です。現在○○市内に大雨・洪水警報が発表されているため、当施設は○○体制に移行します。避難誘導班は利用者の方を○○○（施設内の避難場所）に避難誘導してください。利用者の方は職員の案内に従って移動してください。その他の職員は、各自防災体制を確認し、必要な対応にあたってください。 」</a:t>
            </a:r>
          </a:p>
        </p:txBody>
      </p:sp>
      <p:sp>
        <p:nvSpPr>
          <p:cNvPr id="101" name="テキスト ボックス 100">
            <a:extLst>
              <a:ext uri="{FF2B5EF4-FFF2-40B4-BE49-F238E27FC236}">
                <a16:creationId xmlns:a16="http://schemas.microsoft.com/office/drawing/2014/main" id="{A86A35F3-9A36-48DB-9A66-B48F1BBD0780}"/>
              </a:ext>
            </a:extLst>
          </p:cNvPr>
          <p:cNvSpPr txBox="1"/>
          <p:nvPr/>
        </p:nvSpPr>
        <p:spPr>
          <a:xfrm>
            <a:off x="4712476" y="771267"/>
            <a:ext cx="2088000" cy="1546577"/>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訓練前に作成する参加者名簿の記録は、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職員</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集合場所をあらかじめ決めておくこと。</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情報を調べる方法については、</a:t>
            </a:r>
            <a:r>
              <a:rPr kumimoji="1" lang="en-US" altLang="ja-JP" sz="1050" dirty="0">
                <a:latin typeface="HGPｺﾞｼｯｸM" panose="020B0600000000000000" pitchFamily="50" charset="-128"/>
                <a:ea typeface="HGPｺﾞｼｯｸM" panose="020B0600000000000000" pitchFamily="50" charset="-128"/>
              </a:rPr>
              <a:t>【2】</a:t>
            </a:r>
            <a:r>
              <a:rPr kumimoji="1" lang="ja-JP" altLang="en-US" sz="1050" dirty="0">
                <a:latin typeface="HGPｺﾞｼｯｸM" panose="020B0600000000000000" pitchFamily="50" charset="-128"/>
                <a:ea typeface="HGPｺﾞｼｯｸM" panose="020B0600000000000000" pitchFamily="50" charset="-128"/>
              </a:rPr>
              <a:t>情報収集・伝達訓練シナリオを確認する。</a:t>
            </a:r>
          </a:p>
        </p:txBody>
      </p:sp>
      <p:sp>
        <p:nvSpPr>
          <p:cNvPr id="107" name="テキスト ボックス 106">
            <a:extLst>
              <a:ext uri="{FF2B5EF4-FFF2-40B4-BE49-F238E27FC236}">
                <a16:creationId xmlns:a16="http://schemas.microsoft.com/office/drawing/2014/main" id="{F9992D1F-DB37-4CE9-BE6D-A005013E3007}"/>
              </a:ext>
            </a:extLst>
          </p:cNvPr>
          <p:cNvSpPr txBox="1"/>
          <p:nvPr/>
        </p:nvSpPr>
        <p:spPr>
          <a:xfrm>
            <a:off x="2991192" y="3074343"/>
            <a:ext cx="1107996" cy="276999"/>
          </a:xfrm>
          <a:prstGeom prst="rect">
            <a:avLst/>
          </a:prstGeom>
          <a:noFill/>
        </p:spPr>
        <p:txBody>
          <a:bodyPr wrap="non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緊急安全確保</a:t>
            </a:r>
          </a:p>
        </p:txBody>
      </p:sp>
      <p:sp>
        <p:nvSpPr>
          <p:cNvPr id="48" name="角丸四角形吹き出し 135">
            <a:extLst>
              <a:ext uri="{FF2B5EF4-FFF2-40B4-BE49-F238E27FC236}">
                <a16:creationId xmlns:a16="http://schemas.microsoft.com/office/drawing/2014/main" id="{5348EC7A-0E74-4640-A7E3-6F8BF2791492}"/>
              </a:ext>
            </a:extLst>
          </p:cNvPr>
          <p:cNvSpPr/>
          <p:nvPr/>
        </p:nvSpPr>
        <p:spPr>
          <a:xfrm>
            <a:off x="292711" y="3708693"/>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49" name="テキスト ボックス 48">
            <a:extLst>
              <a:ext uri="{FF2B5EF4-FFF2-40B4-BE49-F238E27FC236}">
                <a16:creationId xmlns:a16="http://schemas.microsoft.com/office/drawing/2014/main" id="{CEF01C37-81B0-4054-8D6B-F7C697AC0642}"/>
              </a:ext>
            </a:extLst>
          </p:cNvPr>
          <p:cNvSpPr txBox="1"/>
          <p:nvPr/>
        </p:nvSpPr>
        <p:spPr>
          <a:xfrm>
            <a:off x="22934" y="4928659"/>
            <a:ext cx="4694880" cy="33855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➋ 統括班に伝達事項を伝達する。</a:t>
            </a:r>
          </a:p>
        </p:txBody>
      </p:sp>
      <p:pic>
        <p:nvPicPr>
          <p:cNvPr id="50" name="図 49">
            <a:extLst>
              <a:ext uri="{FF2B5EF4-FFF2-40B4-BE49-F238E27FC236}">
                <a16:creationId xmlns:a16="http://schemas.microsoft.com/office/drawing/2014/main" id="{CF5B5574-E35B-4990-AE81-2101E8684E4C}"/>
              </a:ext>
            </a:extLst>
          </p:cNvPr>
          <p:cNvPicPr>
            <a:picLocks noChangeAspect="1"/>
          </p:cNvPicPr>
          <p:nvPr/>
        </p:nvPicPr>
        <p:blipFill rotWithShape="1">
          <a:blip r:embed="rId3"/>
          <a:srcRect b="50088"/>
          <a:stretch/>
        </p:blipFill>
        <p:spPr>
          <a:xfrm>
            <a:off x="209714" y="5933567"/>
            <a:ext cx="490666" cy="770031"/>
          </a:xfrm>
          <a:prstGeom prst="rect">
            <a:avLst/>
          </a:prstGeom>
        </p:spPr>
      </p:pic>
      <p:sp>
        <p:nvSpPr>
          <p:cNvPr id="52" name="正方形/長方形 51">
            <a:extLst>
              <a:ext uri="{FF2B5EF4-FFF2-40B4-BE49-F238E27FC236}">
                <a16:creationId xmlns:a16="http://schemas.microsoft.com/office/drawing/2014/main" id="{0F956FA6-B57C-4ED3-BA72-C2480F964333}"/>
              </a:ext>
            </a:extLst>
          </p:cNvPr>
          <p:cNvSpPr/>
          <p:nvPr/>
        </p:nvSpPr>
        <p:spPr>
          <a:xfrm>
            <a:off x="691995" y="5892153"/>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53" name="正方形/長方形 52">
            <a:extLst>
              <a:ext uri="{FF2B5EF4-FFF2-40B4-BE49-F238E27FC236}">
                <a16:creationId xmlns:a16="http://schemas.microsoft.com/office/drawing/2014/main" id="{3D29C9EA-A847-4D3D-B849-5D66E19CCA4B}"/>
              </a:ext>
            </a:extLst>
          </p:cNvPr>
          <p:cNvSpPr/>
          <p:nvPr/>
        </p:nvSpPr>
        <p:spPr>
          <a:xfrm>
            <a:off x="672586" y="6115515"/>
            <a:ext cx="1463752" cy="646331"/>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統括班の班長に、伝達事項を電話もしくは口頭で伝達する。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54" name="正方形/長方形 53">
            <a:extLst>
              <a:ext uri="{FF2B5EF4-FFF2-40B4-BE49-F238E27FC236}">
                <a16:creationId xmlns:a16="http://schemas.microsoft.com/office/drawing/2014/main" id="{37FA8566-BE6F-496B-97AC-57EF4F69EF90}"/>
              </a:ext>
            </a:extLst>
          </p:cNvPr>
          <p:cNvSpPr/>
          <p:nvPr/>
        </p:nvSpPr>
        <p:spPr>
          <a:xfrm>
            <a:off x="3092693" y="5904498"/>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55" name="正方形/長方形 54">
            <a:extLst>
              <a:ext uri="{FF2B5EF4-FFF2-40B4-BE49-F238E27FC236}">
                <a16:creationId xmlns:a16="http://schemas.microsoft.com/office/drawing/2014/main" id="{11B54B3C-5CCD-46FC-9EA4-153BF21C300E}"/>
              </a:ext>
            </a:extLst>
          </p:cNvPr>
          <p:cNvSpPr/>
          <p:nvPr/>
        </p:nvSpPr>
        <p:spPr>
          <a:xfrm>
            <a:off x="3075010" y="6108243"/>
            <a:ext cx="1548011" cy="646331"/>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　</a:t>
            </a:r>
            <a:r>
              <a:rPr kumimoji="1" lang="ja-JP" altLang="en-US" sz="1200" dirty="0">
                <a:solidFill>
                  <a:srgbClr val="FF0000"/>
                </a:solidFill>
                <a:latin typeface="HGPｺﾞｼｯｸM" panose="020B0600000000000000" pitchFamily="50" charset="-128"/>
                <a:ea typeface="HGPｺﾞｼｯｸM" panose="020B0600000000000000" pitchFamily="50" charset="-128"/>
              </a:rPr>
              <a:t>　　　　　</a:t>
            </a:r>
            <a:r>
              <a:rPr kumimoji="1" lang="ja-JP" altLang="en-US" sz="1200" dirty="0">
                <a:latin typeface="HGPｺﾞｼｯｸM" panose="020B0600000000000000" pitchFamily="50" charset="-128"/>
                <a:ea typeface="HGPｺﾞｼｯｸM" panose="020B0600000000000000" pitchFamily="50" charset="-128"/>
              </a:rPr>
              <a:t>　）体制への移行等、必要な意思決定を行う。</a:t>
            </a:r>
          </a:p>
        </p:txBody>
      </p:sp>
      <p:pic>
        <p:nvPicPr>
          <p:cNvPr id="56" name="Picture 2" descr="青の作業着を着た人のイラスト（男性）">
            <a:extLst>
              <a:ext uri="{FF2B5EF4-FFF2-40B4-BE49-F238E27FC236}">
                <a16:creationId xmlns:a16="http://schemas.microsoft.com/office/drawing/2014/main" id="{250D7545-08A3-4B2F-B55F-18C507F9F53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50088"/>
          <a:stretch/>
        </p:blipFill>
        <p:spPr bwMode="auto">
          <a:xfrm>
            <a:off x="2581026" y="5962157"/>
            <a:ext cx="462517" cy="712939"/>
          </a:xfrm>
          <a:prstGeom prst="rect">
            <a:avLst/>
          </a:prstGeom>
          <a:noFill/>
          <a:extLst>
            <a:ext uri="{909E8E84-426E-40DD-AFC4-6F175D3DCCD1}">
              <a14:hiddenFill xmlns:a14="http://schemas.microsoft.com/office/drawing/2010/main">
                <a:solidFill>
                  <a:srgbClr val="FFFFFF"/>
                </a:solidFill>
              </a14:hiddenFill>
            </a:ext>
          </a:extLst>
        </p:spPr>
      </p:pic>
      <p:sp>
        <p:nvSpPr>
          <p:cNvPr id="57" name="下矢印 110">
            <a:extLst>
              <a:ext uri="{FF2B5EF4-FFF2-40B4-BE49-F238E27FC236}">
                <a16:creationId xmlns:a16="http://schemas.microsoft.com/office/drawing/2014/main" id="{72B6F679-130C-4E93-AB4B-0B523EBAF1BE}"/>
              </a:ext>
            </a:extLst>
          </p:cNvPr>
          <p:cNvSpPr/>
          <p:nvPr/>
        </p:nvSpPr>
        <p:spPr>
          <a:xfrm rot="16200000">
            <a:off x="2039141" y="6308059"/>
            <a:ext cx="556176" cy="2400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58" name="テキスト ボックス 57">
            <a:extLst>
              <a:ext uri="{FF2B5EF4-FFF2-40B4-BE49-F238E27FC236}">
                <a16:creationId xmlns:a16="http://schemas.microsoft.com/office/drawing/2014/main" id="{F375CFFB-B6FC-4A43-9BBA-AC4319649AF7}"/>
              </a:ext>
            </a:extLst>
          </p:cNvPr>
          <p:cNvSpPr txBox="1"/>
          <p:nvPr/>
        </p:nvSpPr>
        <p:spPr>
          <a:xfrm>
            <a:off x="2702789" y="6556364"/>
            <a:ext cx="251936" cy="147234"/>
          </a:xfrm>
          <a:prstGeom prst="rect">
            <a:avLst/>
          </a:prstGeom>
          <a:solidFill>
            <a:srgbClr val="FF0000"/>
          </a:solidFill>
        </p:spPr>
        <p:txBody>
          <a:bodyPr wrap="none" lIns="0" tIns="0" rIns="0" bIns="0" rtlCol="0">
            <a:noAutofit/>
          </a:bodyPr>
          <a:lstStyle/>
          <a:p>
            <a:pPr algn="ctr"/>
            <a:r>
              <a:rPr kumimoji="1" lang="ja-JP" altLang="en-US" sz="935" dirty="0">
                <a:solidFill>
                  <a:schemeClr val="bg1"/>
                </a:solidFill>
                <a:latin typeface="BIZ UDPゴシック" panose="020B0400000000000000" pitchFamily="50" charset="-128"/>
                <a:ea typeface="BIZ UDPゴシック" panose="020B0400000000000000" pitchFamily="50" charset="-128"/>
              </a:rPr>
              <a:t>班長</a:t>
            </a:r>
          </a:p>
        </p:txBody>
      </p:sp>
      <p:sp>
        <p:nvSpPr>
          <p:cNvPr id="59" name="テキスト ボックス 58">
            <a:extLst>
              <a:ext uri="{FF2B5EF4-FFF2-40B4-BE49-F238E27FC236}">
                <a16:creationId xmlns:a16="http://schemas.microsoft.com/office/drawing/2014/main" id="{35AC3B65-FB66-4336-A84F-7D39F50A1396}"/>
              </a:ext>
            </a:extLst>
          </p:cNvPr>
          <p:cNvSpPr txBox="1"/>
          <p:nvPr/>
        </p:nvSpPr>
        <p:spPr>
          <a:xfrm>
            <a:off x="3498299" y="6123173"/>
            <a:ext cx="492443" cy="276999"/>
          </a:xfrm>
          <a:prstGeom prst="rect">
            <a:avLst/>
          </a:prstGeom>
          <a:noFill/>
        </p:spPr>
        <p:txBody>
          <a:bodyPr wrap="non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非常</a:t>
            </a:r>
          </a:p>
        </p:txBody>
      </p:sp>
      <p:sp>
        <p:nvSpPr>
          <p:cNvPr id="60" name="角丸四角形吹き出し 135">
            <a:extLst>
              <a:ext uri="{FF2B5EF4-FFF2-40B4-BE49-F238E27FC236}">
                <a16:creationId xmlns:a16="http://schemas.microsoft.com/office/drawing/2014/main" id="{6F511BF4-EAD4-40EC-856E-9EE382B31172}"/>
              </a:ext>
            </a:extLst>
          </p:cNvPr>
          <p:cNvSpPr/>
          <p:nvPr/>
        </p:nvSpPr>
        <p:spPr>
          <a:xfrm>
            <a:off x="275793" y="6878415"/>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2" name="テキスト ボックス 1">
            <a:extLst>
              <a:ext uri="{FF2B5EF4-FFF2-40B4-BE49-F238E27FC236}">
                <a16:creationId xmlns:a16="http://schemas.microsoft.com/office/drawing/2014/main" id="{930E2546-696D-7A82-3673-8C992EB522FA}"/>
              </a:ext>
            </a:extLst>
          </p:cNvPr>
          <p:cNvSpPr txBox="1"/>
          <p:nvPr/>
        </p:nvSpPr>
        <p:spPr>
          <a:xfrm>
            <a:off x="193162" y="920011"/>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１０</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０</a:t>
            </a:r>
            <a:r>
              <a:rPr kumimoji="1" lang="en-US" altLang="ja-JP" sz="1400" dirty="0">
                <a:solidFill>
                  <a:srgbClr val="FF0000"/>
                </a:solidFill>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００</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０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0</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EA304F27-5C91-C934-FBB3-CE2C16CFDADA}"/>
              </a:ext>
            </a:extLst>
          </p:cNvPr>
          <p:cNvSpPr txBox="1"/>
          <p:nvPr/>
        </p:nvSpPr>
        <p:spPr>
          <a:xfrm>
            <a:off x="187066" y="5278651"/>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５</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０</a:t>
            </a:r>
            <a:r>
              <a:rPr kumimoji="1" lang="en-US" altLang="ja-JP" sz="1400" dirty="0">
                <a:solidFill>
                  <a:srgbClr val="FF0000"/>
                </a:solidFill>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１０</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０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１５</a:t>
            </a:r>
          </a:p>
        </p:txBody>
      </p:sp>
    </p:spTree>
    <p:extLst>
      <p:ext uri="{BB962C8B-B14F-4D97-AF65-F5344CB8AC3E}">
        <p14:creationId xmlns:p14="http://schemas.microsoft.com/office/powerpoint/2010/main" val="3493849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矢印: 下 43">
            <a:extLst>
              <a:ext uri="{FF2B5EF4-FFF2-40B4-BE49-F238E27FC236}">
                <a16:creationId xmlns:a16="http://schemas.microsoft.com/office/drawing/2014/main" id="{59C932EC-7C8E-48E0-BB7C-066F51F99D31}"/>
              </a:ext>
            </a:extLst>
          </p:cNvPr>
          <p:cNvSpPr/>
          <p:nvPr/>
        </p:nvSpPr>
        <p:spPr>
          <a:xfrm>
            <a:off x="24427" y="130374"/>
            <a:ext cx="216470" cy="8753782"/>
          </a:xfrm>
          <a:prstGeom prst="downArrow">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9C9B199D-A3B5-4811-99AD-841FA958F6B7}"/>
              </a:ext>
            </a:extLst>
          </p:cNvPr>
          <p:cNvSpPr txBox="1"/>
          <p:nvPr/>
        </p:nvSpPr>
        <p:spPr>
          <a:xfrm>
            <a:off x="0" y="-6112"/>
            <a:ext cx="6858000" cy="374571"/>
          </a:xfrm>
          <a:prstGeom prst="round2DiagRect">
            <a:avLst/>
          </a:prstGeom>
          <a:solidFill>
            <a:srgbClr val="FFCCFF"/>
          </a:solid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【4-1】</a:t>
            </a:r>
            <a:r>
              <a:rPr kumimoji="1" lang="zh-TW" altLang="en-US" sz="1600" dirty="0">
                <a:latin typeface="HGPｺﾞｼｯｸE" panose="020B0900000000000000" pitchFamily="50" charset="-128"/>
                <a:ea typeface="HGPｺﾞｼｯｸE" panose="020B0900000000000000" pitchFamily="50" charset="-128"/>
              </a:rPr>
              <a:t>屋内安全確保（垂直避難）</a:t>
            </a:r>
            <a:r>
              <a:rPr kumimoji="1" lang="ja-JP" altLang="en-US" sz="1600" dirty="0">
                <a:latin typeface="HGPｺﾞｼｯｸE" panose="020B0900000000000000" pitchFamily="50" charset="-128"/>
                <a:ea typeface="HGPｺﾞｼｯｸE" panose="020B0900000000000000" pitchFamily="50" charset="-128"/>
              </a:rPr>
              <a:t>訓練のシナリオ</a:t>
            </a:r>
          </a:p>
        </p:txBody>
      </p:sp>
      <p:sp>
        <p:nvSpPr>
          <p:cNvPr id="111" name="テキスト ボックス 110">
            <a:extLst>
              <a:ext uri="{FF2B5EF4-FFF2-40B4-BE49-F238E27FC236}">
                <a16:creationId xmlns:a16="http://schemas.microsoft.com/office/drawing/2014/main" id="{1E8B686C-1946-4B7A-834A-D8A3786AEFCC}"/>
              </a:ext>
            </a:extLst>
          </p:cNvPr>
          <p:cNvSpPr txBox="1"/>
          <p:nvPr/>
        </p:nvSpPr>
        <p:spPr>
          <a:xfrm>
            <a:off x="4702952" y="446160"/>
            <a:ext cx="2160000" cy="252000"/>
          </a:xfrm>
          <a:prstGeom prst="rect">
            <a:avLst/>
          </a:prstGeom>
          <a:solidFill>
            <a:srgbClr val="FFCCFF"/>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cxnSp>
        <p:nvCxnSpPr>
          <p:cNvPr id="122" name="直線コネクタ 121">
            <a:extLst>
              <a:ext uri="{FF2B5EF4-FFF2-40B4-BE49-F238E27FC236}">
                <a16:creationId xmlns:a16="http://schemas.microsoft.com/office/drawing/2014/main" id="{5C9D20B8-D4DD-425A-A38C-B19150D2FBB8}"/>
              </a:ext>
            </a:extLst>
          </p:cNvPr>
          <p:cNvCxnSpPr>
            <a:cxnSpLocks/>
          </p:cNvCxnSpPr>
          <p:nvPr/>
        </p:nvCxnSpPr>
        <p:spPr>
          <a:xfrm>
            <a:off x="4713594" y="471304"/>
            <a:ext cx="0" cy="8568000"/>
          </a:xfrm>
          <a:prstGeom prst="line">
            <a:avLst/>
          </a:prstGeom>
          <a:ln w="28575">
            <a:solidFill>
              <a:srgbClr val="FFCCFF"/>
            </a:solidFill>
            <a:prstDash val="sysDot"/>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95E5CF6B-7CB3-48D1-BC3F-774B7B39AC41}"/>
              </a:ext>
            </a:extLst>
          </p:cNvPr>
          <p:cNvSpPr txBox="1"/>
          <p:nvPr/>
        </p:nvSpPr>
        <p:spPr>
          <a:xfrm>
            <a:off x="6021069" y="14689"/>
            <a:ext cx="800219" cy="318924"/>
          </a:xfrm>
          <a:prstGeom prst="rect">
            <a:avLst/>
          </a:prstGeom>
          <a:solidFill>
            <a:schemeClr val="bg1"/>
          </a:solidFill>
          <a:ln>
            <a:solidFill>
              <a:schemeClr val="tx1"/>
            </a:solidFill>
          </a:ln>
        </p:spPr>
        <p:txBody>
          <a:bodyPr wrap="none" tIns="36000" bIns="36000" rtlCol="0">
            <a:spAutoFit/>
          </a:bodyP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記入例</a:t>
            </a:r>
          </a:p>
        </p:txBody>
      </p:sp>
      <p:sp>
        <p:nvSpPr>
          <p:cNvPr id="100" name="テキスト ボックス 99">
            <a:extLst>
              <a:ext uri="{FF2B5EF4-FFF2-40B4-BE49-F238E27FC236}">
                <a16:creationId xmlns:a16="http://schemas.microsoft.com/office/drawing/2014/main" id="{1AECC646-1BDB-4E21-A764-5D8B22E42913}"/>
              </a:ext>
            </a:extLst>
          </p:cNvPr>
          <p:cNvSpPr txBox="1"/>
          <p:nvPr/>
        </p:nvSpPr>
        <p:spPr>
          <a:xfrm>
            <a:off x="4712477" y="2809541"/>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避難開始時刻の記録は、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職員</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sp>
        <p:nvSpPr>
          <p:cNvPr id="61" name="テキスト ボックス 60">
            <a:extLst>
              <a:ext uri="{FF2B5EF4-FFF2-40B4-BE49-F238E27FC236}">
                <a16:creationId xmlns:a16="http://schemas.microsoft.com/office/drawing/2014/main" id="{E2F12A44-9265-45BB-B971-6A132F7F04C3}"/>
              </a:ext>
            </a:extLst>
          </p:cNvPr>
          <p:cNvSpPr txBox="1"/>
          <p:nvPr/>
        </p:nvSpPr>
        <p:spPr>
          <a:xfrm>
            <a:off x="24384" y="373509"/>
            <a:ext cx="4730514" cy="58477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➌ 職員及び関係者に必要な情報と屋内安全</a:t>
            </a:r>
            <a:endParaRPr kumimoji="1" lang="en-US" altLang="ja-JP" sz="1600" dirty="0">
              <a:latin typeface="HGPｺﾞｼｯｸE" panose="020B0900000000000000" pitchFamily="50" charset="-128"/>
              <a:ea typeface="HGPｺﾞｼｯｸE" panose="020B0900000000000000" pitchFamily="50" charset="-128"/>
            </a:endParaRPr>
          </a:p>
          <a:p>
            <a:r>
              <a:rPr kumimoji="1" lang="ja-JP" altLang="en-US" sz="1600" dirty="0">
                <a:latin typeface="HGPｺﾞｼｯｸE" panose="020B0900000000000000" pitchFamily="50" charset="-128"/>
                <a:ea typeface="HGPｺﾞｼｯｸE" panose="020B0900000000000000" pitchFamily="50" charset="-128"/>
              </a:rPr>
              <a:t>　　　　　 確保を周知する。</a:t>
            </a:r>
          </a:p>
        </p:txBody>
      </p:sp>
      <p:sp>
        <p:nvSpPr>
          <p:cNvPr id="62" name="正方形/長方形 61">
            <a:extLst>
              <a:ext uri="{FF2B5EF4-FFF2-40B4-BE49-F238E27FC236}">
                <a16:creationId xmlns:a16="http://schemas.microsoft.com/office/drawing/2014/main" id="{9DB4B7DD-4BED-4CEB-8C04-208D87A16A75}"/>
              </a:ext>
            </a:extLst>
          </p:cNvPr>
          <p:cNvSpPr/>
          <p:nvPr/>
        </p:nvSpPr>
        <p:spPr>
          <a:xfrm>
            <a:off x="728074" y="1305591"/>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63" name="正方形/長方形 62">
            <a:extLst>
              <a:ext uri="{FF2B5EF4-FFF2-40B4-BE49-F238E27FC236}">
                <a16:creationId xmlns:a16="http://schemas.microsoft.com/office/drawing/2014/main" id="{C67928D2-A436-42C4-9E7B-316446250BB4}"/>
              </a:ext>
            </a:extLst>
          </p:cNvPr>
          <p:cNvSpPr/>
          <p:nvPr/>
        </p:nvSpPr>
        <p:spPr>
          <a:xfrm>
            <a:off x="728074" y="1518177"/>
            <a:ext cx="3816000" cy="830997"/>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　</a:t>
            </a:r>
            <a:r>
              <a:rPr kumimoji="1" lang="ja-JP" altLang="en-US" sz="1200" dirty="0">
                <a:solidFill>
                  <a:srgbClr val="FF0000"/>
                </a:solidFill>
                <a:latin typeface="HGPｺﾞｼｯｸM" panose="020B0600000000000000" pitchFamily="50" charset="-128"/>
                <a:ea typeface="HGPｺﾞｼｯｸM" panose="020B0600000000000000" pitchFamily="50" charset="-128"/>
              </a:rPr>
              <a:t>　　　　　　</a:t>
            </a:r>
            <a:r>
              <a:rPr kumimoji="1" lang="ja-JP" altLang="en-US" sz="1200" dirty="0">
                <a:latin typeface="HGPｺﾞｼｯｸM" panose="020B0600000000000000" pitchFamily="50" charset="-128"/>
                <a:ea typeface="HGPｺﾞｼｯｸM" panose="020B0600000000000000" pitchFamily="50" charset="-128"/>
              </a:rPr>
              <a:t>）体制への移行等により、屋内安全確保の実施を職員に周知する。</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施設内の避難場所（　　　　　　　　　　　　）に避難するこを周知する。</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85" name="Picture 2" descr="青の作業着を着た人のイラスト（男性）">
            <a:extLst>
              <a:ext uri="{FF2B5EF4-FFF2-40B4-BE49-F238E27FC236}">
                <a16:creationId xmlns:a16="http://schemas.microsoft.com/office/drawing/2014/main" id="{BD46D022-C7D7-49E6-838D-84BCA062028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88"/>
          <a:stretch/>
        </p:blipFill>
        <p:spPr bwMode="auto">
          <a:xfrm>
            <a:off x="157008" y="1311046"/>
            <a:ext cx="496235" cy="763399"/>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8" descr="マイクロフォンのマーク">
            <a:extLst>
              <a:ext uri="{FF2B5EF4-FFF2-40B4-BE49-F238E27FC236}">
                <a16:creationId xmlns:a16="http://schemas.microsoft.com/office/drawing/2014/main" id="{6A379DA3-4C0F-4699-A890-F4B061AE0E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469" y="1839796"/>
            <a:ext cx="278124" cy="343364"/>
          </a:xfrm>
          <a:prstGeom prst="rect">
            <a:avLst/>
          </a:prstGeom>
          <a:noFill/>
          <a:extLst>
            <a:ext uri="{909E8E84-426E-40DD-AFC4-6F175D3DCCD1}">
              <a14:hiddenFill xmlns:a14="http://schemas.microsoft.com/office/drawing/2010/main">
                <a:solidFill>
                  <a:srgbClr val="FFFFFF"/>
                </a:solidFill>
              </a14:hiddenFill>
            </a:ext>
          </a:extLst>
        </p:spPr>
      </p:pic>
      <p:sp>
        <p:nvSpPr>
          <p:cNvPr id="103" name="下矢印 132">
            <a:extLst>
              <a:ext uri="{FF2B5EF4-FFF2-40B4-BE49-F238E27FC236}">
                <a16:creationId xmlns:a16="http://schemas.microsoft.com/office/drawing/2014/main" id="{BA39A112-AF7F-4786-BAAB-DA4A6C31EECA}"/>
              </a:ext>
            </a:extLst>
          </p:cNvPr>
          <p:cNvSpPr/>
          <p:nvPr/>
        </p:nvSpPr>
        <p:spPr>
          <a:xfrm>
            <a:off x="305567" y="2236601"/>
            <a:ext cx="278124" cy="17004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04" name="正方形/長方形 103">
            <a:extLst>
              <a:ext uri="{FF2B5EF4-FFF2-40B4-BE49-F238E27FC236}">
                <a16:creationId xmlns:a16="http://schemas.microsoft.com/office/drawing/2014/main" id="{99C59D1B-32E0-4AE1-82BF-69326117A406}"/>
              </a:ext>
            </a:extLst>
          </p:cNvPr>
          <p:cNvSpPr/>
          <p:nvPr/>
        </p:nvSpPr>
        <p:spPr>
          <a:xfrm>
            <a:off x="709825" y="2410434"/>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105" name="正方形/長方形 104">
            <a:extLst>
              <a:ext uri="{FF2B5EF4-FFF2-40B4-BE49-F238E27FC236}">
                <a16:creationId xmlns:a16="http://schemas.microsoft.com/office/drawing/2014/main" id="{0DEA2C2A-3F01-48C2-B878-2BB2D683D3EB}"/>
              </a:ext>
            </a:extLst>
          </p:cNvPr>
          <p:cNvSpPr/>
          <p:nvPr/>
        </p:nvSpPr>
        <p:spPr>
          <a:xfrm>
            <a:off x="636672" y="2616786"/>
            <a:ext cx="2466151" cy="646331"/>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市町村、保護者に屋内安全確保を行うことを報告する。代わりに、情報班に避難開始時刻を報告する。</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106" name="Picture 2" descr="青の作業着を着た人のイラスト（男性）">
            <a:extLst>
              <a:ext uri="{FF2B5EF4-FFF2-40B4-BE49-F238E27FC236}">
                <a16:creationId xmlns:a16="http://schemas.microsoft.com/office/drawing/2014/main" id="{968ECCFE-0E54-46B5-B0F9-B494E686418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88"/>
          <a:stretch/>
        </p:blipFill>
        <p:spPr bwMode="auto">
          <a:xfrm>
            <a:off x="171376" y="2447010"/>
            <a:ext cx="496235" cy="763399"/>
          </a:xfrm>
          <a:prstGeom prst="rect">
            <a:avLst/>
          </a:prstGeom>
          <a:noFill/>
          <a:extLst>
            <a:ext uri="{909E8E84-426E-40DD-AFC4-6F175D3DCCD1}">
              <a14:hiddenFill xmlns:a14="http://schemas.microsoft.com/office/drawing/2010/main">
                <a:solidFill>
                  <a:srgbClr val="FFFFFF"/>
                </a:solidFill>
              </a14:hiddenFill>
            </a:ext>
          </a:extLst>
        </p:spPr>
      </p:pic>
      <p:pic>
        <p:nvPicPr>
          <p:cNvPr id="112" name="図 111">
            <a:extLst>
              <a:ext uri="{FF2B5EF4-FFF2-40B4-BE49-F238E27FC236}">
                <a16:creationId xmlns:a16="http://schemas.microsoft.com/office/drawing/2014/main" id="{F36EC3C0-DA6C-496E-A44E-7922CDB91E21}"/>
              </a:ext>
            </a:extLst>
          </p:cNvPr>
          <p:cNvPicPr>
            <a:picLocks noChangeAspect="1"/>
          </p:cNvPicPr>
          <p:nvPr/>
        </p:nvPicPr>
        <p:blipFill rotWithShape="1">
          <a:blip r:embed="rId4"/>
          <a:srcRect b="50088"/>
          <a:stretch/>
        </p:blipFill>
        <p:spPr>
          <a:xfrm>
            <a:off x="3142385" y="2432670"/>
            <a:ext cx="496236" cy="766957"/>
          </a:xfrm>
          <a:prstGeom prst="rect">
            <a:avLst/>
          </a:prstGeom>
        </p:spPr>
      </p:pic>
      <p:sp>
        <p:nvSpPr>
          <p:cNvPr id="113" name="正方形/長方形 112">
            <a:extLst>
              <a:ext uri="{FF2B5EF4-FFF2-40B4-BE49-F238E27FC236}">
                <a16:creationId xmlns:a16="http://schemas.microsoft.com/office/drawing/2014/main" id="{58397A79-5DA9-4526-96AC-F6F74632FD60}"/>
              </a:ext>
            </a:extLst>
          </p:cNvPr>
          <p:cNvSpPr/>
          <p:nvPr/>
        </p:nvSpPr>
        <p:spPr>
          <a:xfrm>
            <a:off x="3632150" y="2414605"/>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114" name="正方形/長方形 113">
            <a:extLst>
              <a:ext uri="{FF2B5EF4-FFF2-40B4-BE49-F238E27FC236}">
                <a16:creationId xmlns:a16="http://schemas.microsoft.com/office/drawing/2014/main" id="{98EA8556-CAEC-4324-8B54-620BAD75BCCA}"/>
              </a:ext>
            </a:extLst>
          </p:cNvPr>
          <p:cNvSpPr/>
          <p:nvPr/>
        </p:nvSpPr>
        <p:spPr>
          <a:xfrm>
            <a:off x="3627605" y="2610463"/>
            <a:ext cx="1087459"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避難開始時刻を記録する。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115" name="テキスト ボックス 114">
            <a:extLst>
              <a:ext uri="{FF2B5EF4-FFF2-40B4-BE49-F238E27FC236}">
                <a16:creationId xmlns:a16="http://schemas.microsoft.com/office/drawing/2014/main" id="{F1A2664F-9826-43D7-9EE0-27A5099955C2}"/>
              </a:ext>
            </a:extLst>
          </p:cNvPr>
          <p:cNvSpPr txBox="1"/>
          <p:nvPr/>
        </p:nvSpPr>
        <p:spPr>
          <a:xfrm>
            <a:off x="946356" y="1544787"/>
            <a:ext cx="492443" cy="276999"/>
          </a:xfrm>
          <a:prstGeom prst="rect">
            <a:avLst/>
          </a:prstGeom>
          <a:noFill/>
        </p:spPr>
        <p:txBody>
          <a:bodyPr wrap="non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非常</a:t>
            </a:r>
          </a:p>
        </p:txBody>
      </p:sp>
      <p:sp>
        <p:nvSpPr>
          <p:cNvPr id="116" name="テキスト ボックス 115">
            <a:extLst>
              <a:ext uri="{FF2B5EF4-FFF2-40B4-BE49-F238E27FC236}">
                <a16:creationId xmlns:a16="http://schemas.microsoft.com/office/drawing/2014/main" id="{3F32C644-8EA1-49B8-8BF4-A862013E6D93}"/>
              </a:ext>
            </a:extLst>
          </p:cNvPr>
          <p:cNvSpPr txBox="1"/>
          <p:nvPr/>
        </p:nvSpPr>
        <p:spPr>
          <a:xfrm>
            <a:off x="2063821" y="1902209"/>
            <a:ext cx="1295333" cy="276999"/>
          </a:xfrm>
          <a:prstGeom prst="rect">
            <a:avLst/>
          </a:prstGeom>
          <a:noFill/>
        </p:spPr>
        <p:txBody>
          <a:bodyPr wrap="squar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○階〇○会議室</a:t>
            </a:r>
          </a:p>
        </p:txBody>
      </p:sp>
      <p:sp>
        <p:nvSpPr>
          <p:cNvPr id="117" name="角丸四角形吹き出し 135">
            <a:extLst>
              <a:ext uri="{FF2B5EF4-FFF2-40B4-BE49-F238E27FC236}">
                <a16:creationId xmlns:a16="http://schemas.microsoft.com/office/drawing/2014/main" id="{C0BAE714-6226-44A9-A480-5C666F7F54ED}"/>
              </a:ext>
            </a:extLst>
          </p:cNvPr>
          <p:cNvSpPr/>
          <p:nvPr/>
        </p:nvSpPr>
        <p:spPr>
          <a:xfrm>
            <a:off x="263601" y="3301852"/>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2" name="テキスト ボックス 1">
            <a:extLst>
              <a:ext uri="{FF2B5EF4-FFF2-40B4-BE49-F238E27FC236}">
                <a16:creationId xmlns:a16="http://schemas.microsoft.com/office/drawing/2014/main" id="{414191DF-4B20-BCC0-9F7C-4DD883133027}"/>
              </a:ext>
            </a:extLst>
          </p:cNvPr>
          <p:cNvSpPr txBox="1"/>
          <p:nvPr/>
        </p:nvSpPr>
        <p:spPr>
          <a:xfrm>
            <a:off x="187066" y="913915"/>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５</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０</a:t>
            </a:r>
            <a:r>
              <a:rPr kumimoji="1" lang="en-US" altLang="ja-JP" sz="1400" dirty="0">
                <a:solidFill>
                  <a:srgbClr val="FF0000"/>
                </a:solidFill>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１５</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０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２５</a:t>
            </a:r>
          </a:p>
        </p:txBody>
      </p:sp>
      <p:sp>
        <p:nvSpPr>
          <p:cNvPr id="3" name="右中かっこ 2">
            <a:extLst>
              <a:ext uri="{FF2B5EF4-FFF2-40B4-BE49-F238E27FC236}">
                <a16:creationId xmlns:a16="http://schemas.microsoft.com/office/drawing/2014/main" id="{8FFF1FFD-405D-F485-C71D-5EB9757088E0}"/>
              </a:ext>
            </a:extLst>
          </p:cNvPr>
          <p:cNvSpPr/>
          <p:nvPr/>
        </p:nvSpPr>
        <p:spPr>
          <a:xfrm>
            <a:off x="4435044" y="937357"/>
            <a:ext cx="205584" cy="468000"/>
          </a:xfrm>
          <a:prstGeom prst="rightBrac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1EB1D08D-38DF-7F77-B8F3-B8728BD35B4F}"/>
              </a:ext>
            </a:extLst>
          </p:cNvPr>
          <p:cNvSpPr txBox="1"/>
          <p:nvPr/>
        </p:nvSpPr>
        <p:spPr>
          <a:xfrm>
            <a:off x="4708130" y="1039126"/>
            <a:ext cx="2016000" cy="830997"/>
          </a:xfrm>
          <a:prstGeom prst="rect">
            <a:avLst/>
          </a:prstGeom>
          <a:noFill/>
          <a:ln w="19050">
            <a:solidFill>
              <a:srgbClr val="FF0000"/>
            </a:solidFill>
          </a:ln>
        </p:spPr>
        <p:txBody>
          <a:bodyPr wrap="square" rtlCol="0">
            <a:spAutoFit/>
          </a:bodyPr>
          <a:lstStyle/>
          <a:p>
            <a:r>
              <a:rPr kumimoji="1" lang="ja-JP" altLang="en-US" sz="1200" dirty="0">
                <a:solidFill>
                  <a:srgbClr val="FF0000"/>
                </a:solidFill>
                <a:latin typeface="HGPｺﾞｼｯｸE" panose="020B0900000000000000" pitchFamily="50" charset="-128"/>
                <a:ea typeface="HGPｺﾞｼｯｸE" panose="020B0900000000000000" pitchFamily="50" charset="-128"/>
              </a:rPr>
              <a:t>想定時間よりも時間がかかった場合には、振り返り時に全員で原因を話し合いましょう</a:t>
            </a:r>
            <a:r>
              <a:rPr kumimoji="1" lang="en-US" altLang="ja-JP" sz="1200" dirty="0">
                <a:solidFill>
                  <a:srgbClr val="FF0000"/>
                </a:solidFill>
                <a:latin typeface="HGPｺﾞｼｯｸE" panose="020B0900000000000000" pitchFamily="50" charset="-128"/>
                <a:ea typeface="HGPｺﾞｼｯｸE" panose="020B0900000000000000" pitchFamily="50" charset="-128"/>
              </a:rPr>
              <a:t>!</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5" name="正方形/長方形 4">
            <a:extLst>
              <a:ext uri="{FF2B5EF4-FFF2-40B4-BE49-F238E27FC236}">
                <a16:creationId xmlns:a16="http://schemas.microsoft.com/office/drawing/2014/main" id="{AF544D9F-8C2B-2925-AA2A-BBD062F3399A}"/>
              </a:ext>
            </a:extLst>
          </p:cNvPr>
          <p:cNvSpPr/>
          <p:nvPr/>
        </p:nvSpPr>
        <p:spPr>
          <a:xfrm>
            <a:off x="742529" y="5217081"/>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chemeClr val="accent2"/>
                </a:solidFill>
                <a:latin typeface="HGPｺﾞｼｯｸM" panose="020B0600000000000000" pitchFamily="50" charset="-128"/>
                <a:ea typeface="HGPｺﾞｼｯｸM" panose="020B0600000000000000" pitchFamily="50" charset="-128"/>
              </a:rPr>
              <a:t>避難誘導班</a:t>
            </a:r>
            <a:endParaRPr kumimoji="1" lang="en-US" altLang="ja-JP" sz="1200" dirty="0">
              <a:solidFill>
                <a:schemeClr val="accent2"/>
              </a:solidFill>
              <a:latin typeface="HGPｺﾞｼｯｸM" panose="020B0600000000000000" pitchFamily="50" charset="-128"/>
              <a:ea typeface="HGPｺﾞｼｯｸM" panose="020B0600000000000000" pitchFamily="50" charset="-128"/>
            </a:endParaRPr>
          </a:p>
        </p:txBody>
      </p:sp>
      <p:sp>
        <p:nvSpPr>
          <p:cNvPr id="6" name="正方形/長方形 5">
            <a:extLst>
              <a:ext uri="{FF2B5EF4-FFF2-40B4-BE49-F238E27FC236}">
                <a16:creationId xmlns:a16="http://schemas.microsoft.com/office/drawing/2014/main" id="{8DCDCD58-E1CD-97A7-84A1-5B7193605BA3}"/>
              </a:ext>
            </a:extLst>
          </p:cNvPr>
          <p:cNvSpPr/>
          <p:nvPr/>
        </p:nvSpPr>
        <p:spPr>
          <a:xfrm>
            <a:off x="618842" y="5424696"/>
            <a:ext cx="3948633" cy="1754326"/>
          </a:xfrm>
          <a:prstGeom prst="rect">
            <a:avLst/>
          </a:prstGeom>
          <a:noFill/>
        </p:spPr>
        <p:txBody>
          <a:bodyPr wrap="square" lIns="48000" rIns="48000">
            <a:spAutoFit/>
          </a:bodyPr>
          <a:lstStyle/>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利用者の移動に必要な資器材を準備する。</a:t>
            </a:r>
            <a:endParaRPr kumimoji="1" lang="en-US" altLang="ja-JP" sz="1200" dirty="0">
              <a:latin typeface="HGPｺﾞｼｯｸM" panose="020B0600000000000000" pitchFamily="50" charset="-128"/>
              <a:ea typeface="HGPｺﾞｼｯｸM" panose="020B0600000000000000" pitchFamily="50" charset="-128"/>
            </a:endParaRP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利用者に、施設内の別の部屋に避難することを伝える。</a:t>
            </a:r>
            <a:endParaRPr kumimoji="1" lang="en-US" altLang="ja-JP" sz="1200" dirty="0">
              <a:latin typeface="HGPｺﾞｼｯｸM" panose="020B0600000000000000" pitchFamily="50" charset="-128"/>
              <a:ea typeface="HGPｺﾞｼｯｸM" panose="020B0600000000000000" pitchFamily="50" charset="-128"/>
            </a:endParaRP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誘導前後に、利用所の点呼を実施し、一覧表に記録する。</a:t>
            </a: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誘導前後に、利用者の体調を確認し、一覧表に記録する。</a:t>
            </a: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利用者の服装や持ち物を確認する。</a:t>
            </a: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必要に応じて、着替えや持ち物の準備を手伝う。</a:t>
            </a:r>
            <a:endParaRPr kumimoji="1" lang="en-US" altLang="ja-JP" sz="1200" dirty="0">
              <a:latin typeface="HGPｺﾞｼｯｸM" panose="020B0600000000000000" pitchFamily="50" charset="-128"/>
              <a:ea typeface="HGPｺﾞｼｯｸM" panose="020B0600000000000000" pitchFamily="50" charset="-128"/>
            </a:endParaRP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誘導担当の利用者に声をかけ、施設内の避難場所（　　　　　　　　　　　　　）に誘導する。</a:t>
            </a:r>
            <a:endParaRPr kumimoji="1" lang="en-US" altLang="ja-JP" sz="1200" dirty="0">
              <a:latin typeface="HGPｺﾞｼｯｸM" panose="020B0600000000000000" pitchFamily="50" charset="-128"/>
              <a:ea typeface="HGPｺﾞｼｯｸM" panose="020B0600000000000000" pitchFamily="50" charset="-128"/>
            </a:endParaRP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時間があれば、避難後に必要な備蓄品を移動する。</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7" name="Picture 4" descr="オレンジの作業着を着た人のイラスト（女性）">
            <a:extLst>
              <a:ext uri="{FF2B5EF4-FFF2-40B4-BE49-F238E27FC236}">
                <a16:creationId xmlns:a16="http://schemas.microsoft.com/office/drawing/2014/main" id="{E187413B-ECB8-85BB-6C56-FA803428B1A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88"/>
          <a:stretch/>
        </p:blipFill>
        <p:spPr bwMode="auto">
          <a:xfrm>
            <a:off x="157324" y="5228986"/>
            <a:ext cx="568077" cy="830998"/>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64F7DEE7-6EBF-5029-0228-C9BCE6BBBCBB}"/>
              </a:ext>
            </a:extLst>
          </p:cNvPr>
          <p:cNvSpPr/>
          <p:nvPr/>
        </p:nvSpPr>
        <p:spPr>
          <a:xfrm>
            <a:off x="3652424" y="7157659"/>
            <a:ext cx="878400"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利用者</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9" name="正方形/長方形 8">
            <a:extLst>
              <a:ext uri="{FF2B5EF4-FFF2-40B4-BE49-F238E27FC236}">
                <a16:creationId xmlns:a16="http://schemas.microsoft.com/office/drawing/2014/main" id="{981F797D-2314-383B-3BB3-FAD7D7A4F5F2}"/>
              </a:ext>
            </a:extLst>
          </p:cNvPr>
          <p:cNvSpPr/>
          <p:nvPr/>
        </p:nvSpPr>
        <p:spPr>
          <a:xfrm>
            <a:off x="3600760" y="7320962"/>
            <a:ext cx="1113928" cy="646331"/>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避難誘導班に従い、避難を開始する。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10" name="テキスト ボックス 9">
            <a:extLst>
              <a:ext uri="{FF2B5EF4-FFF2-40B4-BE49-F238E27FC236}">
                <a16:creationId xmlns:a16="http://schemas.microsoft.com/office/drawing/2014/main" id="{7072405A-E2A8-A5DA-B1F9-90033E13A388}"/>
              </a:ext>
            </a:extLst>
          </p:cNvPr>
          <p:cNvSpPr txBox="1"/>
          <p:nvPr/>
        </p:nvSpPr>
        <p:spPr>
          <a:xfrm>
            <a:off x="33955" y="4464349"/>
            <a:ext cx="4694229" cy="33855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❹ 利用者を施設内の避難場所に誘導する。</a:t>
            </a:r>
          </a:p>
        </p:txBody>
      </p:sp>
      <p:pic>
        <p:nvPicPr>
          <p:cNvPr id="11" name="Picture 2" descr="■">
            <a:extLst>
              <a:ext uri="{FF2B5EF4-FFF2-40B4-BE49-F238E27FC236}">
                <a16:creationId xmlns:a16="http://schemas.microsoft.com/office/drawing/2014/main" id="{66B3D81D-F0A3-D47A-D03D-F4D66DC1298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0571" y="7171658"/>
            <a:ext cx="744986" cy="751603"/>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E46A4A1F-91D3-AF5E-F312-558566E7A580}"/>
              </a:ext>
            </a:extLst>
          </p:cNvPr>
          <p:cNvSpPr txBox="1"/>
          <p:nvPr/>
        </p:nvSpPr>
        <p:spPr>
          <a:xfrm>
            <a:off x="920717" y="6732083"/>
            <a:ext cx="1295333" cy="276999"/>
          </a:xfrm>
          <a:prstGeom prst="rect">
            <a:avLst/>
          </a:prstGeom>
          <a:noFill/>
        </p:spPr>
        <p:txBody>
          <a:bodyPr wrap="squar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○階〇○会議室</a:t>
            </a:r>
          </a:p>
        </p:txBody>
      </p:sp>
      <p:sp>
        <p:nvSpPr>
          <p:cNvPr id="13" name="角丸四角形吹き出し 135">
            <a:extLst>
              <a:ext uri="{FF2B5EF4-FFF2-40B4-BE49-F238E27FC236}">
                <a16:creationId xmlns:a16="http://schemas.microsoft.com/office/drawing/2014/main" id="{F8A0D91D-FAF1-CD1B-612D-F161DA7C4BA1}"/>
              </a:ext>
            </a:extLst>
          </p:cNvPr>
          <p:cNvSpPr/>
          <p:nvPr/>
        </p:nvSpPr>
        <p:spPr>
          <a:xfrm>
            <a:off x="301641" y="7958041"/>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14" name="テキスト ボックス 13">
            <a:extLst>
              <a:ext uri="{FF2B5EF4-FFF2-40B4-BE49-F238E27FC236}">
                <a16:creationId xmlns:a16="http://schemas.microsoft.com/office/drawing/2014/main" id="{A408ED86-7B5F-AB3B-BAD9-5D9530AB4FEF}"/>
              </a:ext>
            </a:extLst>
          </p:cNvPr>
          <p:cNvSpPr txBox="1"/>
          <p:nvPr/>
        </p:nvSpPr>
        <p:spPr>
          <a:xfrm>
            <a:off x="193162" y="4821451"/>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２０</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０</a:t>
            </a:r>
            <a:r>
              <a:rPr kumimoji="1" lang="en-US" altLang="ja-JP" sz="1400" dirty="0">
                <a:solidFill>
                  <a:srgbClr val="FF0000"/>
                </a:solidFill>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２５</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００</a:t>
            </a:r>
          </a:p>
        </p:txBody>
      </p:sp>
      <p:sp>
        <p:nvSpPr>
          <p:cNvPr id="15" name="右中かっこ 14">
            <a:extLst>
              <a:ext uri="{FF2B5EF4-FFF2-40B4-BE49-F238E27FC236}">
                <a16:creationId xmlns:a16="http://schemas.microsoft.com/office/drawing/2014/main" id="{8C6552FC-D88D-6D5F-F2E9-BAF163DB8F6B}"/>
              </a:ext>
            </a:extLst>
          </p:cNvPr>
          <p:cNvSpPr/>
          <p:nvPr/>
        </p:nvSpPr>
        <p:spPr>
          <a:xfrm>
            <a:off x="4455686" y="4861696"/>
            <a:ext cx="205584" cy="468000"/>
          </a:xfrm>
          <a:prstGeom prst="rightBrac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BC845C1-2EB3-487D-BDBA-6E90D1E75414}"/>
              </a:ext>
            </a:extLst>
          </p:cNvPr>
          <p:cNvSpPr txBox="1"/>
          <p:nvPr/>
        </p:nvSpPr>
        <p:spPr>
          <a:xfrm>
            <a:off x="4728772" y="4950402"/>
            <a:ext cx="2016000" cy="830997"/>
          </a:xfrm>
          <a:prstGeom prst="rect">
            <a:avLst/>
          </a:prstGeom>
          <a:noFill/>
          <a:ln w="19050">
            <a:solidFill>
              <a:srgbClr val="FF0000"/>
            </a:solidFill>
          </a:ln>
        </p:spPr>
        <p:txBody>
          <a:bodyPr wrap="square" rtlCol="0">
            <a:spAutoFit/>
          </a:bodyPr>
          <a:lstStyle/>
          <a:p>
            <a:r>
              <a:rPr kumimoji="1" lang="ja-JP" altLang="en-US" sz="1200" dirty="0">
                <a:solidFill>
                  <a:srgbClr val="FF0000"/>
                </a:solidFill>
                <a:latin typeface="HGPｺﾞｼｯｸE" panose="020B0900000000000000" pitchFamily="50" charset="-128"/>
                <a:ea typeface="HGPｺﾞｼｯｸE" panose="020B0900000000000000" pitchFamily="50" charset="-128"/>
              </a:rPr>
              <a:t>想定時間よりも時間がかかった場合には、振り返り時に全員で原因を話し合いましょう</a:t>
            </a:r>
            <a:r>
              <a:rPr kumimoji="1" lang="en-US" altLang="ja-JP" sz="1200" dirty="0">
                <a:solidFill>
                  <a:srgbClr val="FF0000"/>
                </a:solidFill>
                <a:latin typeface="HGPｺﾞｼｯｸE" panose="020B0900000000000000" pitchFamily="50" charset="-128"/>
                <a:ea typeface="HGPｺﾞｼｯｸE" panose="020B0900000000000000" pitchFamily="50" charset="-128"/>
              </a:rPr>
              <a:t>!</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17" name="テキスト ボックス 16">
            <a:extLst>
              <a:ext uri="{FF2B5EF4-FFF2-40B4-BE49-F238E27FC236}">
                <a16:creationId xmlns:a16="http://schemas.microsoft.com/office/drawing/2014/main" id="{19378B38-8B65-97C9-88CA-1C66428802EF}"/>
              </a:ext>
            </a:extLst>
          </p:cNvPr>
          <p:cNvSpPr txBox="1"/>
          <p:nvPr/>
        </p:nvSpPr>
        <p:spPr>
          <a:xfrm>
            <a:off x="4751720" y="5914610"/>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点呼・体調の記録は、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sp>
        <p:nvSpPr>
          <p:cNvPr id="18" name="テキスト ボックス 17">
            <a:extLst>
              <a:ext uri="{FF2B5EF4-FFF2-40B4-BE49-F238E27FC236}">
                <a16:creationId xmlns:a16="http://schemas.microsoft.com/office/drawing/2014/main" id="{D9EC81EA-D1D3-4DEF-E931-4779D12116DC}"/>
              </a:ext>
            </a:extLst>
          </p:cNvPr>
          <p:cNvSpPr txBox="1"/>
          <p:nvPr/>
        </p:nvSpPr>
        <p:spPr>
          <a:xfrm>
            <a:off x="4765278" y="6420715"/>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備蓄する場所があれば、備蓄品等は屋内安全確保で避難する階層で備蓄することが望ましい。</a:t>
            </a:r>
          </a:p>
        </p:txBody>
      </p:sp>
    </p:spTree>
    <p:extLst>
      <p:ext uri="{BB962C8B-B14F-4D97-AF65-F5344CB8AC3E}">
        <p14:creationId xmlns:p14="http://schemas.microsoft.com/office/powerpoint/2010/main" val="695284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矢印: 下 43">
            <a:extLst>
              <a:ext uri="{FF2B5EF4-FFF2-40B4-BE49-F238E27FC236}">
                <a16:creationId xmlns:a16="http://schemas.microsoft.com/office/drawing/2014/main" id="{59C932EC-7C8E-48E0-BB7C-066F51F99D31}"/>
              </a:ext>
            </a:extLst>
          </p:cNvPr>
          <p:cNvSpPr/>
          <p:nvPr/>
        </p:nvSpPr>
        <p:spPr>
          <a:xfrm>
            <a:off x="24427" y="130373"/>
            <a:ext cx="216470" cy="8604000"/>
          </a:xfrm>
          <a:prstGeom prst="downArrow">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9C9B199D-A3B5-4811-99AD-841FA958F6B7}"/>
              </a:ext>
            </a:extLst>
          </p:cNvPr>
          <p:cNvSpPr txBox="1"/>
          <p:nvPr/>
        </p:nvSpPr>
        <p:spPr>
          <a:xfrm>
            <a:off x="0" y="-6112"/>
            <a:ext cx="6858000" cy="289441"/>
          </a:xfrm>
          <a:prstGeom prst="round2DiagRect">
            <a:avLst/>
          </a:prstGeom>
          <a:solidFill>
            <a:srgbClr val="FFCCFF"/>
          </a:solidFill>
        </p:spPr>
        <p:txBody>
          <a:bodyPr wrap="square" rtlCol="0">
            <a:spAutoFit/>
          </a:bodyPr>
          <a:lstStyle/>
          <a:p>
            <a:r>
              <a:rPr kumimoji="1" lang="en-US" altLang="ja-JP" sz="1100" dirty="0">
                <a:latin typeface="HGPｺﾞｼｯｸE" panose="020B0900000000000000" pitchFamily="50" charset="-128"/>
                <a:ea typeface="HGPｺﾞｼｯｸE" panose="020B0900000000000000" pitchFamily="50" charset="-128"/>
              </a:rPr>
              <a:t>【4-1】</a:t>
            </a:r>
            <a:r>
              <a:rPr kumimoji="1" lang="zh-TW" altLang="en-US" sz="1100" dirty="0">
                <a:latin typeface="HGPｺﾞｼｯｸE" panose="020B0900000000000000" pitchFamily="50" charset="-128"/>
                <a:ea typeface="HGPｺﾞｼｯｸE" panose="020B0900000000000000" pitchFamily="50" charset="-128"/>
              </a:rPr>
              <a:t>屋内安全確保（垂直避難）</a:t>
            </a:r>
            <a:r>
              <a:rPr kumimoji="1" lang="ja-JP" altLang="en-US" sz="1100" dirty="0">
                <a:latin typeface="HGPｺﾞｼｯｸE" panose="020B0900000000000000" pitchFamily="50" charset="-128"/>
                <a:ea typeface="HGPｺﾞｼｯｸE" panose="020B0900000000000000" pitchFamily="50" charset="-128"/>
              </a:rPr>
              <a:t>訓練のシナリオ</a:t>
            </a:r>
          </a:p>
        </p:txBody>
      </p:sp>
      <p:sp>
        <p:nvSpPr>
          <p:cNvPr id="111" name="テキスト ボックス 110">
            <a:extLst>
              <a:ext uri="{FF2B5EF4-FFF2-40B4-BE49-F238E27FC236}">
                <a16:creationId xmlns:a16="http://schemas.microsoft.com/office/drawing/2014/main" id="{1E8B686C-1946-4B7A-834A-D8A3786AEFCC}"/>
              </a:ext>
            </a:extLst>
          </p:cNvPr>
          <p:cNvSpPr txBox="1"/>
          <p:nvPr/>
        </p:nvSpPr>
        <p:spPr>
          <a:xfrm>
            <a:off x="4702952" y="446160"/>
            <a:ext cx="2160000" cy="252000"/>
          </a:xfrm>
          <a:prstGeom prst="rect">
            <a:avLst/>
          </a:prstGeom>
          <a:solidFill>
            <a:srgbClr val="FFCCFF"/>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cxnSp>
        <p:nvCxnSpPr>
          <p:cNvPr id="122" name="直線コネクタ 121">
            <a:extLst>
              <a:ext uri="{FF2B5EF4-FFF2-40B4-BE49-F238E27FC236}">
                <a16:creationId xmlns:a16="http://schemas.microsoft.com/office/drawing/2014/main" id="{5C9D20B8-D4DD-425A-A38C-B19150D2FBB8}"/>
              </a:ext>
            </a:extLst>
          </p:cNvPr>
          <p:cNvCxnSpPr>
            <a:cxnSpLocks/>
          </p:cNvCxnSpPr>
          <p:nvPr/>
        </p:nvCxnSpPr>
        <p:spPr>
          <a:xfrm>
            <a:off x="4713594" y="470769"/>
            <a:ext cx="0" cy="8244000"/>
          </a:xfrm>
          <a:prstGeom prst="line">
            <a:avLst/>
          </a:prstGeom>
          <a:ln w="28575">
            <a:solidFill>
              <a:srgbClr val="FFCCFF"/>
            </a:solidFill>
            <a:prstDash val="sysDot"/>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95E5CF6B-7CB3-48D1-BC3F-774B7B39AC41}"/>
              </a:ext>
            </a:extLst>
          </p:cNvPr>
          <p:cNvSpPr txBox="1"/>
          <p:nvPr/>
        </p:nvSpPr>
        <p:spPr>
          <a:xfrm>
            <a:off x="6021069" y="14689"/>
            <a:ext cx="800219" cy="318924"/>
          </a:xfrm>
          <a:prstGeom prst="rect">
            <a:avLst/>
          </a:prstGeom>
          <a:solidFill>
            <a:schemeClr val="bg1"/>
          </a:solidFill>
          <a:ln>
            <a:solidFill>
              <a:schemeClr val="tx1"/>
            </a:solidFill>
          </a:ln>
        </p:spPr>
        <p:txBody>
          <a:bodyPr wrap="none" tIns="36000" bIns="36000" rtlCol="0">
            <a:spAutoFit/>
          </a:bodyP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記入例</a:t>
            </a:r>
          </a:p>
        </p:txBody>
      </p:sp>
      <p:sp>
        <p:nvSpPr>
          <p:cNvPr id="60" name="テキスト ボックス 59">
            <a:extLst>
              <a:ext uri="{FF2B5EF4-FFF2-40B4-BE49-F238E27FC236}">
                <a16:creationId xmlns:a16="http://schemas.microsoft.com/office/drawing/2014/main" id="{F2BC577A-5ADA-478F-9A71-C6E8C0B368AF}"/>
              </a:ext>
            </a:extLst>
          </p:cNvPr>
          <p:cNvSpPr txBox="1"/>
          <p:nvPr/>
        </p:nvSpPr>
        <p:spPr>
          <a:xfrm>
            <a:off x="4685252" y="1437586"/>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避難完了時刻の記録は、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職員</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pic>
        <p:nvPicPr>
          <p:cNvPr id="40" name="図 39">
            <a:extLst>
              <a:ext uri="{FF2B5EF4-FFF2-40B4-BE49-F238E27FC236}">
                <a16:creationId xmlns:a16="http://schemas.microsoft.com/office/drawing/2014/main" id="{A85F81E2-A152-44FA-9AB3-9EC2372939F8}"/>
              </a:ext>
            </a:extLst>
          </p:cNvPr>
          <p:cNvPicPr>
            <a:picLocks noChangeAspect="1"/>
          </p:cNvPicPr>
          <p:nvPr/>
        </p:nvPicPr>
        <p:blipFill rotWithShape="1">
          <a:blip r:embed="rId2"/>
          <a:srcRect b="50088"/>
          <a:stretch/>
        </p:blipFill>
        <p:spPr>
          <a:xfrm>
            <a:off x="3031049" y="1169438"/>
            <a:ext cx="524036" cy="806166"/>
          </a:xfrm>
          <a:prstGeom prst="rect">
            <a:avLst/>
          </a:prstGeom>
        </p:spPr>
      </p:pic>
      <p:sp>
        <p:nvSpPr>
          <p:cNvPr id="41" name="正方形/長方形 40">
            <a:extLst>
              <a:ext uri="{FF2B5EF4-FFF2-40B4-BE49-F238E27FC236}">
                <a16:creationId xmlns:a16="http://schemas.microsoft.com/office/drawing/2014/main" id="{34E7C136-D1D9-4DFF-8384-881745D9FFE8}"/>
              </a:ext>
            </a:extLst>
          </p:cNvPr>
          <p:cNvSpPr/>
          <p:nvPr/>
        </p:nvSpPr>
        <p:spPr>
          <a:xfrm>
            <a:off x="3623332" y="1162909"/>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42" name="テキスト ボックス 41">
            <a:extLst>
              <a:ext uri="{FF2B5EF4-FFF2-40B4-BE49-F238E27FC236}">
                <a16:creationId xmlns:a16="http://schemas.microsoft.com/office/drawing/2014/main" id="{A8CD0A90-3C23-47CF-B8E4-ED0F61AC7687}"/>
              </a:ext>
            </a:extLst>
          </p:cNvPr>
          <p:cNvSpPr txBox="1"/>
          <p:nvPr/>
        </p:nvSpPr>
        <p:spPr>
          <a:xfrm>
            <a:off x="22934" y="283042"/>
            <a:ext cx="4838465"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➎ 避難完了後、利用者の安否を確認する。</a:t>
            </a:r>
          </a:p>
        </p:txBody>
      </p:sp>
      <p:sp>
        <p:nvSpPr>
          <p:cNvPr id="43" name="正方形/長方形 42">
            <a:extLst>
              <a:ext uri="{FF2B5EF4-FFF2-40B4-BE49-F238E27FC236}">
                <a16:creationId xmlns:a16="http://schemas.microsoft.com/office/drawing/2014/main" id="{149BF92E-7AAD-4FC8-A015-0597DBA16E8D}"/>
              </a:ext>
            </a:extLst>
          </p:cNvPr>
          <p:cNvSpPr/>
          <p:nvPr/>
        </p:nvSpPr>
        <p:spPr>
          <a:xfrm>
            <a:off x="845033" y="2300003"/>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45" name="Picture 8" descr="マイクを持っている女性会社員のイラスト">
            <a:extLst>
              <a:ext uri="{FF2B5EF4-FFF2-40B4-BE49-F238E27FC236}">
                <a16:creationId xmlns:a16="http://schemas.microsoft.com/office/drawing/2014/main" id="{B2546F7A-F8DD-4CC6-9865-238918C1C8A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54"/>
          <a:stretch/>
        </p:blipFill>
        <p:spPr bwMode="auto">
          <a:xfrm>
            <a:off x="199272" y="2330544"/>
            <a:ext cx="594537" cy="830997"/>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a:extLst>
              <a:ext uri="{FF2B5EF4-FFF2-40B4-BE49-F238E27FC236}">
                <a16:creationId xmlns:a16="http://schemas.microsoft.com/office/drawing/2014/main" id="{A8C300BC-24E5-4F5D-A971-1336354D995A}"/>
              </a:ext>
            </a:extLst>
          </p:cNvPr>
          <p:cNvSpPr/>
          <p:nvPr/>
        </p:nvSpPr>
        <p:spPr>
          <a:xfrm>
            <a:off x="797569" y="1176466"/>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pic>
        <p:nvPicPr>
          <p:cNvPr id="47" name="Picture 2" descr="青の作業着を着た人のイラスト（男性）">
            <a:extLst>
              <a:ext uri="{FF2B5EF4-FFF2-40B4-BE49-F238E27FC236}">
                <a16:creationId xmlns:a16="http://schemas.microsoft.com/office/drawing/2014/main" id="{53FDAD59-0E2C-4AE2-82DD-7E5659C6E28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88"/>
          <a:stretch/>
        </p:blipFill>
        <p:spPr bwMode="auto">
          <a:xfrm>
            <a:off x="197416" y="1105556"/>
            <a:ext cx="540177" cy="830997"/>
          </a:xfrm>
          <a:prstGeom prst="rect">
            <a:avLst/>
          </a:prstGeom>
          <a:noFill/>
          <a:extLst>
            <a:ext uri="{909E8E84-426E-40DD-AFC4-6F175D3DCCD1}">
              <a14:hiddenFill xmlns:a14="http://schemas.microsoft.com/office/drawing/2010/main">
                <a:solidFill>
                  <a:srgbClr val="FFFFFF"/>
                </a:solidFill>
              </a14:hiddenFill>
            </a:ext>
          </a:extLst>
        </p:spPr>
      </p:pic>
      <p:sp>
        <p:nvSpPr>
          <p:cNvPr id="48" name="下矢印 207">
            <a:extLst>
              <a:ext uri="{FF2B5EF4-FFF2-40B4-BE49-F238E27FC236}">
                <a16:creationId xmlns:a16="http://schemas.microsoft.com/office/drawing/2014/main" id="{EB5FD313-8F77-42E5-8AD3-26DAF41CFDB5}"/>
              </a:ext>
            </a:extLst>
          </p:cNvPr>
          <p:cNvSpPr/>
          <p:nvPr/>
        </p:nvSpPr>
        <p:spPr>
          <a:xfrm>
            <a:off x="292121" y="2076446"/>
            <a:ext cx="384000" cy="223557"/>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49" name="正方形/長方形 48">
            <a:extLst>
              <a:ext uri="{FF2B5EF4-FFF2-40B4-BE49-F238E27FC236}">
                <a16:creationId xmlns:a16="http://schemas.microsoft.com/office/drawing/2014/main" id="{271F5063-3B3E-41B4-BCDA-6F982A9A094A}"/>
              </a:ext>
            </a:extLst>
          </p:cNvPr>
          <p:cNvSpPr/>
          <p:nvPr/>
        </p:nvSpPr>
        <p:spPr>
          <a:xfrm>
            <a:off x="3617178" y="1380349"/>
            <a:ext cx="1093891"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避難完了時刻を記録する。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50" name="正方形/長方形 49">
            <a:extLst>
              <a:ext uri="{FF2B5EF4-FFF2-40B4-BE49-F238E27FC236}">
                <a16:creationId xmlns:a16="http://schemas.microsoft.com/office/drawing/2014/main" id="{5AAFDC2E-BDAC-47F5-9617-9879E49714DF}"/>
              </a:ext>
            </a:extLst>
          </p:cNvPr>
          <p:cNvSpPr/>
          <p:nvPr/>
        </p:nvSpPr>
        <p:spPr>
          <a:xfrm>
            <a:off x="756599" y="1359287"/>
            <a:ext cx="2274450" cy="830997"/>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全員の避難を確認したあと、市町村と保護者に避難完了報告を行う⇒代わりに、情報班に避難完了時刻を報告する。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53" name="正方形/長方形 52">
            <a:extLst>
              <a:ext uri="{FF2B5EF4-FFF2-40B4-BE49-F238E27FC236}">
                <a16:creationId xmlns:a16="http://schemas.microsoft.com/office/drawing/2014/main" id="{29571D0C-ECDB-44BB-8CAB-0D2924591A2E}"/>
              </a:ext>
            </a:extLst>
          </p:cNvPr>
          <p:cNvSpPr/>
          <p:nvPr/>
        </p:nvSpPr>
        <p:spPr>
          <a:xfrm>
            <a:off x="806864" y="2531597"/>
            <a:ext cx="3819404" cy="276999"/>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避難完了時刻の記録を確認した後、訓練終了の合図を行う。</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54" name="角丸四角形吹き出し 135">
            <a:extLst>
              <a:ext uri="{FF2B5EF4-FFF2-40B4-BE49-F238E27FC236}">
                <a16:creationId xmlns:a16="http://schemas.microsoft.com/office/drawing/2014/main" id="{2956CE45-13A4-4F6A-93B4-0874861903A2}"/>
              </a:ext>
            </a:extLst>
          </p:cNvPr>
          <p:cNvSpPr/>
          <p:nvPr/>
        </p:nvSpPr>
        <p:spPr>
          <a:xfrm>
            <a:off x="246740" y="3260651"/>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pic>
        <p:nvPicPr>
          <p:cNvPr id="55" name="Picture 2" descr="青の作業着を着た人のイラスト（男性）">
            <a:extLst>
              <a:ext uri="{FF2B5EF4-FFF2-40B4-BE49-F238E27FC236}">
                <a16:creationId xmlns:a16="http://schemas.microsoft.com/office/drawing/2014/main" id="{745681DF-16CB-4477-ADFD-46FB2E7AC61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88"/>
          <a:stretch/>
        </p:blipFill>
        <p:spPr bwMode="auto">
          <a:xfrm>
            <a:off x="644172" y="5577675"/>
            <a:ext cx="460860" cy="708977"/>
          </a:xfrm>
          <a:prstGeom prst="rect">
            <a:avLst/>
          </a:prstGeom>
          <a:noFill/>
          <a:extLst>
            <a:ext uri="{909E8E84-426E-40DD-AFC4-6F175D3DCCD1}">
              <a14:hiddenFill xmlns:a14="http://schemas.microsoft.com/office/drawing/2010/main">
                <a:solidFill>
                  <a:srgbClr val="FFFFFF"/>
                </a:solidFill>
              </a14:hiddenFill>
            </a:ext>
          </a:extLst>
        </p:spPr>
      </p:pic>
      <p:pic>
        <p:nvPicPr>
          <p:cNvPr id="56" name="図 55">
            <a:extLst>
              <a:ext uri="{FF2B5EF4-FFF2-40B4-BE49-F238E27FC236}">
                <a16:creationId xmlns:a16="http://schemas.microsoft.com/office/drawing/2014/main" id="{D577BB20-7AD3-4384-BBD5-FB448211C3DA}"/>
              </a:ext>
            </a:extLst>
          </p:cNvPr>
          <p:cNvPicPr>
            <a:picLocks noChangeAspect="1"/>
          </p:cNvPicPr>
          <p:nvPr/>
        </p:nvPicPr>
        <p:blipFill rotWithShape="1">
          <a:blip r:embed="rId2"/>
          <a:srcRect b="50088"/>
          <a:stretch/>
        </p:blipFill>
        <p:spPr>
          <a:xfrm>
            <a:off x="180785" y="5577675"/>
            <a:ext cx="460860" cy="708977"/>
          </a:xfrm>
          <a:prstGeom prst="rect">
            <a:avLst/>
          </a:prstGeom>
        </p:spPr>
      </p:pic>
      <p:pic>
        <p:nvPicPr>
          <p:cNvPr id="57" name="Picture 4" descr="オレンジの作業着を着た人のイラスト（女性）">
            <a:extLst>
              <a:ext uri="{FF2B5EF4-FFF2-40B4-BE49-F238E27FC236}">
                <a16:creationId xmlns:a16="http://schemas.microsoft.com/office/drawing/2014/main" id="{AEACD8F3-3856-4FED-B5E7-3586FD07590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88"/>
          <a:stretch/>
        </p:blipFill>
        <p:spPr bwMode="auto">
          <a:xfrm>
            <a:off x="1085370" y="5577675"/>
            <a:ext cx="473486" cy="708977"/>
          </a:xfrm>
          <a:prstGeom prst="rect">
            <a:avLst/>
          </a:prstGeom>
          <a:noFill/>
          <a:extLst>
            <a:ext uri="{909E8E84-426E-40DD-AFC4-6F175D3DCCD1}">
              <a14:hiddenFill xmlns:a14="http://schemas.microsoft.com/office/drawing/2010/main">
                <a:solidFill>
                  <a:srgbClr val="FFFFFF"/>
                </a:solidFill>
              </a14:hiddenFill>
            </a:ext>
          </a:extLst>
        </p:spPr>
      </p:pic>
      <p:sp>
        <p:nvSpPr>
          <p:cNvPr id="58" name="正方形/長方形 57">
            <a:extLst>
              <a:ext uri="{FF2B5EF4-FFF2-40B4-BE49-F238E27FC236}">
                <a16:creationId xmlns:a16="http://schemas.microsoft.com/office/drawing/2014/main" id="{67F1096F-5783-4474-AD43-DF8D9C0669B0}"/>
              </a:ext>
            </a:extLst>
          </p:cNvPr>
          <p:cNvSpPr/>
          <p:nvPr/>
        </p:nvSpPr>
        <p:spPr>
          <a:xfrm>
            <a:off x="3546446" y="6600544"/>
            <a:ext cx="886234"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利用者</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59" name="Picture 2" descr="■">
            <a:extLst>
              <a:ext uri="{FF2B5EF4-FFF2-40B4-BE49-F238E27FC236}">
                <a16:creationId xmlns:a16="http://schemas.microsoft.com/office/drawing/2014/main" id="{F84CB797-560A-47E8-B585-4B68452F37B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0742" y="6651487"/>
            <a:ext cx="933031" cy="858389"/>
          </a:xfrm>
          <a:prstGeom prst="rect">
            <a:avLst/>
          </a:prstGeom>
          <a:noFill/>
          <a:extLst>
            <a:ext uri="{909E8E84-426E-40DD-AFC4-6F175D3DCCD1}">
              <a14:hiddenFill xmlns:a14="http://schemas.microsoft.com/office/drawing/2010/main">
                <a:solidFill>
                  <a:srgbClr val="FFFFFF"/>
                </a:solidFill>
              </a14:hiddenFill>
            </a:ext>
          </a:extLst>
        </p:spPr>
      </p:pic>
      <p:sp>
        <p:nvSpPr>
          <p:cNvPr id="74" name="正方形/長方形 73">
            <a:extLst>
              <a:ext uri="{FF2B5EF4-FFF2-40B4-BE49-F238E27FC236}">
                <a16:creationId xmlns:a16="http://schemas.microsoft.com/office/drawing/2014/main" id="{EC45A10A-F3E6-4231-9908-25EE199BBA1F}"/>
              </a:ext>
            </a:extLst>
          </p:cNvPr>
          <p:cNvSpPr/>
          <p:nvPr/>
        </p:nvSpPr>
        <p:spPr>
          <a:xfrm>
            <a:off x="3540031" y="6774562"/>
            <a:ext cx="1133476"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職員の指示に従い、移動する。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75" name="正方形/長方形 74">
            <a:extLst>
              <a:ext uri="{FF2B5EF4-FFF2-40B4-BE49-F238E27FC236}">
                <a16:creationId xmlns:a16="http://schemas.microsoft.com/office/drawing/2014/main" id="{EEA57743-8DC6-4342-90F4-A6CA47015A3A}"/>
              </a:ext>
            </a:extLst>
          </p:cNvPr>
          <p:cNvSpPr/>
          <p:nvPr/>
        </p:nvSpPr>
        <p:spPr>
          <a:xfrm>
            <a:off x="1582883" y="5518978"/>
            <a:ext cx="117315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職員</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76" name="正方形/長方形 75">
            <a:extLst>
              <a:ext uri="{FF2B5EF4-FFF2-40B4-BE49-F238E27FC236}">
                <a16:creationId xmlns:a16="http://schemas.microsoft.com/office/drawing/2014/main" id="{45C47F92-0349-4FC4-8251-32C16C841E5C}"/>
              </a:ext>
            </a:extLst>
          </p:cNvPr>
          <p:cNvSpPr/>
          <p:nvPr/>
        </p:nvSpPr>
        <p:spPr>
          <a:xfrm>
            <a:off x="1460125" y="5692967"/>
            <a:ext cx="3185026" cy="1015663"/>
          </a:xfrm>
          <a:prstGeom prst="rect">
            <a:avLst/>
          </a:prstGeom>
          <a:noFill/>
        </p:spPr>
        <p:txBody>
          <a:bodyPr wrap="square" lIns="48000" rIns="48000">
            <a:spAutoFit/>
          </a:bodyPr>
          <a:lstStyle/>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利用者を避難開始前いた部屋へ誘導する。</a:t>
            </a:r>
            <a:endParaRPr kumimoji="1" lang="en-US" altLang="ja-JP" sz="1200" dirty="0">
              <a:latin typeface="HGPｺﾞｼｯｸM" panose="020B0600000000000000" pitchFamily="50" charset="-128"/>
              <a:ea typeface="HGPｺﾞｼｯｸM" panose="020B0600000000000000" pitchFamily="50" charset="-128"/>
            </a:endParaRP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再誘導後に、利用所の点呼を実施し、一覧表に記録する。</a:t>
            </a:r>
            <a:endParaRPr kumimoji="1" lang="en-US" altLang="ja-JP" sz="1200" dirty="0">
              <a:latin typeface="HGPｺﾞｼｯｸM" panose="020B0600000000000000" pitchFamily="50" charset="-128"/>
              <a:ea typeface="HGPｺﾞｼｯｸM" panose="020B0600000000000000" pitchFamily="50" charset="-128"/>
            </a:endParaRP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再誘導後に、利用者の体調を確認し、一覧表に記録する。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77" name="テキスト ボックス 76">
            <a:extLst>
              <a:ext uri="{FF2B5EF4-FFF2-40B4-BE49-F238E27FC236}">
                <a16:creationId xmlns:a16="http://schemas.microsoft.com/office/drawing/2014/main" id="{82FA7DE2-B4CA-4D59-A29C-AE989B010E25}"/>
              </a:ext>
            </a:extLst>
          </p:cNvPr>
          <p:cNvSpPr txBox="1"/>
          <p:nvPr/>
        </p:nvSpPr>
        <p:spPr>
          <a:xfrm>
            <a:off x="15095" y="4435322"/>
            <a:ext cx="4646139" cy="58477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➏ 避難完了後、利用者を元の部屋に再誘導</a:t>
            </a:r>
            <a:endParaRPr kumimoji="1" lang="en-US" altLang="ja-JP" sz="1600" dirty="0">
              <a:latin typeface="HGPｺﾞｼｯｸE" panose="020B0900000000000000" pitchFamily="50" charset="-128"/>
              <a:ea typeface="HGPｺﾞｼｯｸE" panose="020B0900000000000000" pitchFamily="50" charset="-128"/>
            </a:endParaRPr>
          </a:p>
          <a:p>
            <a:r>
              <a:rPr kumimoji="1" lang="en-US" altLang="ja-JP" sz="1600" dirty="0">
                <a:latin typeface="HGPｺﾞｼｯｸE" panose="020B0900000000000000" pitchFamily="50" charset="-128"/>
                <a:ea typeface="HGPｺﾞｼｯｸE" panose="020B0900000000000000" pitchFamily="50" charset="-128"/>
              </a:rPr>
              <a:t>           </a:t>
            </a:r>
            <a:r>
              <a:rPr kumimoji="1" lang="ja-JP" altLang="en-US" sz="1600" dirty="0">
                <a:latin typeface="HGPｺﾞｼｯｸE" panose="020B0900000000000000" pitchFamily="50" charset="-128"/>
                <a:ea typeface="HGPｺﾞｼｯｸE" panose="020B0900000000000000" pitchFamily="50" charset="-128"/>
              </a:rPr>
              <a:t>する。</a:t>
            </a:r>
          </a:p>
        </p:txBody>
      </p:sp>
      <p:sp>
        <p:nvSpPr>
          <p:cNvPr id="78" name="角丸四角形吹き出し 135">
            <a:extLst>
              <a:ext uri="{FF2B5EF4-FFF2-40B4-BE49-F238E27FC236}">
                <a16:creationId xmlns:a16="http://schemas.microsoft.com/office/drawing/2014/main" id="{1B468699-249E-4617-9CA0-5CD3A986C976}"/>
              </a:ext>
            </a:extLst>
          </p:cNvPr>
          <p:cNvSpPr/>
          <p:nvPr/>
        </p:nvSpPr>
        <p:spPr>
          <a:xfrm>
            <a:off x="246740" y="7557471"/>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grpSp>
        <p:nvGrpSpPr>
          <p:cNvPr id="79" name="グループ化 78">
            <a:extLst>
              <a:ext uri="{FF2B5EF4-FFF2-40B4-BE49-F238E27FC236}">
                <a16:creationId xmlns:a16="http://schemas.microsoft.com/office/drawing/2014/main" id="{143B8EF6-3A82-4357-9600-08A2B72BFA5D}"/>
              </a:ext>
            </a:extLst>
          </p:cNvPr>
          <p:cNvGrpSpPr/>
          <p:nvPr/>
        </p:nvGrpSpPr>
        <p:grpSpPr>
          <a:xfrm>
            <a:off x="197416" y="8712765"/>
            <a:ext cx="4133694" cy="307777"/>
            <a:chOff x="2565421" y="3064646"/>
            <a:chExt cx="4133694" cy="307777"/>
          </a:xfrm>
        </p:grpSpPr>
        <p:sp>
          <p:nvSpPr>
            <p:cNvPr id="80" name="テキスト ボックス 79">
              <a:extLst>
                <a:ext uri="{FF2B5EF4-FFF2-40B4-BE49-F238E27FC236}">
                  <a16:creationId xmlns:a16="http://schemas.microsoft.com/office/drawing/2014/main" id="{6EE72054-E292-4319-9C4B-4BCA078A2833}"/>
                </a:ext>
              </a:extLst>
            </p:cNvPr>
            <p:cNvSpPr txBox="1"/>
            <p:nvPr/>
          </p:nvSpPr>
          <p:spPr>
            <a:xfrm>
              <a:off x="2565421" y="3064646"/>
              <a:ext cx="4133694" cy="307777"/>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　　　　　　　　　　　　　　 へ</a:t>
              </a:r>
              <a:endParaRPr kumimoji="1" lang="en-US" altLang="ja-JP" sz="1400" dirty="0">
                <a:latin typeface="HGPｺﾞｼｯｸE" panose="020B0900000000000000" pitchFamily="50" charset="-128"/>
                <a:ea typeface="HGPｺﾞｼｯｸE" panose="020B0900000000000000" pitchFamily="50" charset="-128"/>
              </a:endParaRPr>
            </a:p>
          </p:txBody>
        </p:sp>
        <p:sp>
          <p:nvSpPr>
            <p:cNvPr id="81" name="テキスト ボックス 80">
              <a:extLst>
                <a:ext uri="{FF2B5EF4-FFF2-40B4-BE49-F238E27FC236}">
                  <a16:creationId xmlns:a16="http://schemas.microsoft.com/office/drawing/2014/main" id="{9FBDDBAA-C3CC-4C18-971F-25649CD2B8ED}"/>
                </a:ext>
              </a:extLst>
            </p:cNvPr>
            <p:cNvSpPr txBox="1"/>
            <p:nvPr/>
          </p:nvSpPr>
          <p:spPr>
            <a:xfrm>
              <a:off x="3205419" y="3100316"/>
              <a:ext cx="1656000" cy="252000"/>
            </a:xfrm>
            <a:prstGeom prst="round2DiagRect">
              <a:avLst/>
            </a:prstGeom>
            <a:solidFill>
              <a:schemeClr val="bg1">
                <a:lumMod val="85000"/>
              </a:schemeClr>
            </a:solidFill>
          </p:spPr>
          <p:txBody>
            <a:bodyPr wrap="square" lIns="0" tIns="0" rIns="0" bIns="0" rtlCol="0">
              <a:noAutofit/>
            </a:bodyPr>
            <a:lstStyle/>
            <a:p>
              <a:r>
                <a:rPr kumimoji="1" lang="en-US" altLang="ja-JP" sz="1400" dirty="0">
                  <a:latin typeface="HGPｺﾞｼｯｸE" panose="020B0900000000000000" pitchFamily="50" charset="-128"/>
                  <a:ea typeface="HGPｺﾞｼｯｸE" panose="020B0900000000000000" pitchFamily="50" charset="-128"/>
                </a:rPr>
                <a:t>【5】</a:t>
              </a:r>
              <a:r>
                <a:rPr kumimoji="1" lang="ja-JP" altLang="en-US" sz="1400" dirty="0">
                  <a:latin typeface="HGPｺﾞｼｯｸE" panose="020B0900000000000000" pitchFamily="50" charset="-128"/>
                  <a:ea typeface="HGPｺﾞｼｯｸE" panose="020B0900000000000000" pitchFamily="50" charset="-128"/>
                </a:rPr>
                <a:t>訓練後の振り返り</a:t>
              </a:r>
            </a:p>
          </p:txBody>
        </p:sp>
      </p:grpSp>
      <p:sp>
        <p:nvSpPr>
          <p:cNvPr id="2" name="テキスト ボックス 1">
            <a:extLst>
              <a:ext uri="{FF2B5EF4-FFF2-40B4-BE49-F238E27FC236}">
                <a16:creationId xmlns:a16="http://schemas.microsoft.com/office/drawing/2014/main" id="{493A7959-7385-C29E-5321-A449E799C4B0}"/>
              </a:ext>
            </a:extLst>
          </p:cNvPr>
          <p:cNvSpPr txBox="1"/>
          <p:nvPr/>
        </p:nvSpPr>
        <p:spPr>
          <a:xfrm>
            <a:off x="193162" y="627403"/>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２０</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11</a:t>
            </a:r>
            <a:r>
              <a:rPr kumimoji="1" lang="en-US" altLang="ja-JP" sz="1400" dirty="0">
                <a:solidFill>
                  <a:srgbClr val="FF0000"/>
                </a:solidFill>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00</a:t>
            </a: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20</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657D5EF1-64F2-63EF-32F4-8EA9ACC317C2}"/>
              </a:ext>
            </a:extLst>
          </p:cNvPr>
          <p:cNvSpPr txBox="1"/>
          <p:nvPr/>
        </p:nvSpPr>
        <p:spPr>
          <a:xfrm>
            <a:off x="188806" y="5012177"/>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２０</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11</a:t>
            </a:r>
            <a:r>
              <a:rPr kumimoji="1" lang="en-US" altLang="ja-JP" sz="1400" dirty="0">
                <a:solidFill>
                  <a:srgbClr val="FF0000"/>
                </a:solidFill>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20</a:t>
            </a: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40</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AB11C16A-4272-039F-88BE-3250DAC0CAA5}"/>
              </a:ext>
            </a:extLst>
          </p:cNvPr>
          <p:cNvSpPr txBox="1"/>
          <p:nvPr/>
        </p:nvSpPr>
        <p:spPr>
          <a:xfrm>
            <a:off x="4760384" y="4694980"/>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点呼・体調の記録は、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spTree>
    <p:extLst>
      <p:ext uri="{BB962C8B-B14F-4D97-AF65-F5344CB8AC3E}">
        <p14:creationId xmlns:p14="http://schemas.microsoft.com/office/powerpoint/2010/main" val="546307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矢印: 下 43">
            <a:extLst>
              <a:ext uri="{FF2B5EF4-FFF2-40B4-BE49-F238E27FC236}">
                <a16:creationId xmlns:a16="http://schemas.microsoft.com/office/drawing/2014/main" id="{59C932EC-7C8E-48E0-BB7C-066F51F99D31}"/>
              </a:ext>
            </a:extLst>
          </p:cNvPr>
          <p:cNvSpPr/>
          <p:nvPr/>
        </p:nvSpPr>
        <p:spPr>
          <a:xfrm>
            <a:off x="24427" y="130374"/>
            <a:ext cx="216470" cy="8748000"/>
          </a:xfrm>
          <a:prstGeom prst="downArrow">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a:extLst>
              <a:ext uri="{FF2B5EF4-FFF2-40B4-BE49-F238E27FC236}">
                <a16:creationId xmlns:a16="http://schemas.microsoft.com/office/drawing/2014/main" id="{1E8B686C-1946-4B7A-834A-D8A3786AEFCC}"/>
              </a:ext>
            </a:extLst>
          </p:cNvPr>
          <p:cNvSpPr txBox="1"/>
          <p:nvPr/>
        </p:nvSpPr>
        <p:spPr>
          <a:xfrm>
            <a:off x="4702284" y="446160"/>
            <a:ext cx="2160000" cy="252000"/>
          </a:xfrm>
          <a:prstGeom prst="rect">
            <a:avLst/>
          </a:prstGeom>
          <a:solidFill>
            <a:srgbClr val="CC99FF"/>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cxnSp>
        <p:nvCxnSpPr>
          <p:cNvPr id="122" name="直線コネクタ 121">
            <a:extLst>
              <a:ext uri="{FF2B5EF4-FFF2-40B4-BE49-F238E27FC236}">
                <a16:creationId xmlns:a16="http://schemas.microsoft.com/office/drawing/2014/main" id="{5C9D20B8-D4DD-425A-A38C-B19150D2FBB8}"/>
              </a:ext>
            </a:extLst>
          </p:cNvPr>
          <p:cNvCxnSpPr>
            <a:cxnSpLocks/>
          </p:cNvCxnSpPr>
          <p:nvPr/>
        </p:nvCxnSpPr>
        <p:spPr>
          <a:xfrm>
            <a:off x="4712926" y="459948"/>
            <a:ext cx="0" cy="8679334"/>
          </a:xfrm>
          <a:prstGeom prst="line">
            <a:avLst/>
          </a:prstGeom>
          <a:ln w="28575">
            <a:solidFill>
              <a:srgbClr val="CC99FF"/>
            </a:solidFill>
            <a:prstDash val="sysDot"/>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28383E47-1BD6-46DA-972D-986C62B24E69}"/>
              </a:ext>
            </a:extLst>
          </p:cNvPr>
          <p:cNvSpPr txBox="1"/>
          <p:nvPr/>
        </p:nvSpPr>
        <p:spPr>
          <a:xfrm>
            <a:off x="0" y="-6112"/>
            <a:ext cx="6858000" cy="374571"/>
          </a:xfrm>
          <a:prstGeom prst="round2DiagRect">
            <a:avLst/>
          </a:prstGeom>
          <a:solidFill>
            <a:srgbClr val="CC99FF"/>
          </a:solid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【4-2】</a:t>
            </a:r>
            <a:r>
              <a:rPr kumimoji="1" lang="ja-JP" altLang="en-US" sz="1600" dirty="0">
                <a:latin typeface="HGPｺﾞｼｯｸE" panose="020B0900000000000000" pitchFamily="50" charset="-128"/>
                <a:ea typeface="HGPｺﾞｼｯｸE" panose="020B0900000000000000" pitchFamily="50" charset="-128"/>
              </a:rPr>
              <a:t>立ち退き避難（</a:t>
            </a:r>
            <a:r>
              <a:rPr kumimoji="1" lang="zh-TW" altLang="en-US" sz="1600" dirty="0">
                <a:latin typeface="HGPｺﾞｼｯｸE" panose="020B0900000000000000" pitchFamily="50" charset="-128"/>
                <a:ea typeface="HGPｺﾞｼｯｸE" panose="020B0900000000000000" pitchFamily="50" charset="-128"/>
              </a:rPr>
              <a:t>水平避難</a:t>
            </a:r>
            <a:r>
              <a:rPr kumimoji="1" lang="ja-JP" altLang="en-US" sz="1600" dirty="0">
                <a:latin typeface="HGPｺﾞｼｯｸE" panose="020B0900000000000000" pitchFamily="50" charset="-128"/>
                <a:ea typeface="HGPｺﾞｼｯｸE" panose="020B0900000000000000" pitchFamily="50" charset="-128"/>
              </a:rPr>
              <a:t>）</a:t>
            </a:r>
            <a:r>
              <a:rPr kumimoji="1" lang="zh-TW" altLang="en-US" sz="1600" dirty="0">
                <a:latin typeface="HGPｺﾞｼｯｸE" panose="020B0900000000000000" pitchFamily="50" charset="-128"/>
                <a:ea typeface="HGPｺﾞｼｯｸE" panose="020B0900000000000000" pitchFamily="50" charset="-128"/>
              </a:rPr>
              <a:t>訓練</a:t>
            </a:r>
            <a:r>
              <a:rPr kumimoji="1" lang="ja-JP" altLang="en-US" sz="1600" dirty="0">
                <a:latin typeface="HGPｺﾞｼｯｸE" panose="020B0900000000000000" pitchFamily="50" charset="-128"/>
                <a:ea typeface="HGPｺﾞｼｯｸE" panose="020B0900000000000000" pitchFamily="50" charset="-128"/>
              </a:rPr>
              <a:t>のシナリオ</a:t>
            </a:r>
          </a:p>
        </p:txBody>
      </p:sp>
      <p:sp>
        <p:nvSpPr>
          <p:cNvPr id="57" name="テキスト ボックス 56">
            <a:extLst>
              <a:ext uri="{FF2B5EF4-FFF2-40B4-BE49-F238E27FC236}">
                <a16:creationId xmlns:a16="http://schemas.microsoft.com/office/drawing/2014/main" id="{01186CD5-27C2-4E6A-A36F-A89888F0CA6F}"/>
              </a:ext>
            </a:extLst>
          </p:cNvPr>
          <p:cNvSpPr txBox="1"/>
          <p:nvPr/>
        </p:nvSpPr>
        <p:spPr>
          <a:xfrm>
            <a:off x="6021069" y="14689"/>
            <a:ext cx="800219" cy="318924"/>
          </a:xfrm>
          <a:prstGeom prst="rect">
            <a:avLst/>
          </a:prstGeom>
          <a:solidFill>
            <a:schemeClr val="bg1"/>
          </a:solidFill>
          <a:ln>
            <a:solidFill>
              <a:schemeClr val="tx1"/>
            </a:solidFill>
          </a:ln>
        </p:spPr>
        <p:txBody>
          <a:bodyPr wrap="none" tIns="36000" bIns="36000" rtlCol="0">
            <a:spAutoFit/>
          </a:bodyP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記入例</a:t>
            </a:r>
          </a:p>
        </p:txBody>
      </p:sp>
      <p:sp>
        <p:nvSpPr>
          <p:cNvPr id="60" name="角丸四角形吹き出し 135">
            <a:extLst>
              <a:ext uri="{FF2B5EF4-FFF2-40B4-BE49-F238E27FC236}">
                <a16:creationId xmlns:a16="http://schemas.microsoft.com/office/drawing/2014/main" id="{FC5B293E-0859-49A5-B379-3BA0CA66C2E4}"/>
              </a:ext>
            </a:extLst>
          </p:cNvPr>
          <p:cNvSpPr/>
          <p:nvPr/>
        </p:nvSpPr>
        <p:spPr>
          <a:xfrm>
            <a:off x="4814529" y="2347064"/>
            <a:ext cx="2015167" cy="1794424"/>
          </a:xfrm>
          <a:prstGeom prst="foldedCorner">
            <a:avLst>
              <a:gd name="adj" fmla="val 1095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p>
            <a:r>
              <a:rPr kumimoji="1" lang="ja-JP" altLang="en-US" sz="1000" dirty="0">
                <a:solidFill>
                  <a:schemeClr val="tx1"/>
                </a:solidFill>
                <a:latin typeface="HGPｺﾞｼｯｸM" panose="020B0600000000000000" pitchFamily="50" charset="-128"/>
                <a:ea typeface="HGPｺﾞｼｯｸM" panose="020B0600000000000000" pitchFamily="50" charset="-128"/>
              </a:rPr>
              <a:t>★周知例★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r>
              <a:rPr kumimoji="1" lang="en-US" altLang="ja-JP" sz="1000" dirty="0">
                <a:solidFill>
                  <a:schemeClr val="tx1"/>
                </a:solidFill>
                <a:latin typeface="HGPｺﾞｼｯｸM" panose="020B0600000000000000" pitchFamily="50" charset="-128"/>
                <a:ea typeface="HGPｺﾞｼｯｸM" panose="020B0600000000000000" pitchFamily="50" charset="-128"/>
              </a:rPr>
              <a:t>※</a:t>
            </a:r>
            <a:r>
              <a:rPr kumimoji="1" lang="ja-JP" altLang="en-US" sz="1000" dirty="0">
                <a:solidFill>
                  <a:schemeClr val="tx1"/>
                </a:solidFill>
                <a:latin typeface="HGPｺﾞｼｯｸM" panose="020B0600000000000000" pitchFamily="50" charset="-128"/>
                <a:ea typeface="HGPｺﾞｼｯｸM" panose="020B0600000000000000" pitchFamily="50" charset="-128"/>
              </a:rPr>
              <a:t>警戒レベル</a:t>
            </a:r>
            <a:r>
              <a:rPr kumimoji="1" lang="en-US" altLang="ja-JP" sz="1000" dirty="0">
                <a:solidFill>
                  <a:schemeClr val="tx1"/>
                </a:solidFill>
                <a:latin typeface="HGPｺﾞｼｯｸM" panose="020B0600000000000000" pitchFamily="50" charset="-128"/>
                <a:ea typeface="HGPｺﾞｼｯｸM" panose="020B0600000000000000" pitchFamily="50" charset="-128"/>
              </a:rPr>
              <a:t>3</a:t>
            </a:r>
            <a:r>
              <a:rPr kumimoji="1" lang="ja-JP" altLang="en-US" sz="1000" dirty="0">
                <a:solidFill>
                  <a:schemeClr val="tx1"/>
                </a:solidFill>
                <a:latin typeface="HGPｺﾞｼｯｸM" panose="020B0600000000000000" pitchFamily="50" charset="-128"/>
                <a:ea typeface="HGPｺﾞｼｯｸM" panose="020B0600000000000000" pitchFamily="50" charset="-128"/>
              </a:rPr>
              <a:t>相当の場合</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r>
              <a:rPr kumimoji="1" lang="ja-JP" altLang="en-US" sz="1000" dirty="0">
                <a:solidFill>
                  <a:schemeClr val="tx1"/>
                </a:solidFill>
                <a:latin typeface="HGPｺﾞｼｯｸM" panose="020B0600000000000000" pitchFamily="50" charset="-128"/>
                <a:ea typeface="HGPｺﾞｼｯｸM" panose="020B0600000000000000" pitchFamily="50" charset="-128"/>
              </a:rPr>
              <a:t>統括班「訓練です。現在○○市内に大雨・洪水警報が発表されているため、当施設は○○体制に移行します。避難誘導班は利用者の方を○○○（施設内の避難場所）に避難誘導してください。利用者の方は職員の案内に従って移動してください。その他の職員は、各自防災体制を確認し、必要な対応にあたってください。 」</a:t>
            </a:r>
          </a:p>
        </p:txBody>
      </p:sp>
      <p:sp>
        <p:nvSpPr>
          <p:cNvPr id="62" name="テキスト ボックス 61">
            <a:extLst>
              <a:ext uri="{FF2B5EF4-FFF2-40B4-BE49-F238E27FC236}">
                <a16:creationId xmlns:a16="http://schemas.microsoft.com/office/drawing/2014/main" id="{E88CCC65-DAAA-47B0-984C-1B743C8767DF}"/>
              </a:ext>
            </a:extLst>
          </p:cNvPr>
          <p:cNvSpPr txBox="1"/>
          <p:nvPr/>
        </p:nvSpPr>
        <p:spPr>
          <a:xfrm>
            <a:off x="4711808" y="771267"/>
            <a:ext cx="2088000" cy="1708160"/>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訓練前に作成する参加者名簿の記録は、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職員</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集合場所をあらかじめ決めておくこと。</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情報を調べる方法については、</a:t>
            </a:r>
            <a:r>
              <a:rPr kumimoji="1" lang="en-US" altLang="ja-JP" sz="1050" dirty="0">
                <a:latin typeface="HGPｺﾞｼｯｸM" panose="020B0600000000000000" pitchFamily="50" charset="-128"/>
                <a:ea typeface="HGPｺﾞｼｯｸM" panose="020B0600000000000000" pitchFamily="50" charset="-128"/>
              </a:rPr>
              <a:t>【2】</a:t>
            </a:r>
            <a:r>
              <a:rPr kumimoji="1" lang="ja-JP" altLang="en-US" sz="1050" dirty="0">
                <a:latin typeface="HGPｺﾞｼｯｸM" panose="020B0600000000000000" pitchFamily="50" charset="-128"/>
                <a:ea typeface="HGPｺﾞｼｯｸM" panose="020B0600000000000000" pitchFamily="50" charset="-128"/>
              </a:rPr>
              <a:t>情報収集・伝達訓練シナリオを確認する。</a:t>
            </a:r>
          </a:p>
          <a:p>
            <a:pPr marL="87313" indent="-87313">
              <a:buFont typeface="Arial" panose="020B0604020202020204" pitchFamily="34" charset="0"/>
              <a:buChar char="•"/>
            </a:pPr>
            <a:endParaRPr kumimoji="1" lang="ja-JP" altLang="en-US" sz="1050" dirty="0">
              <a:latin typeface="HGPｺﾞｼｯｸM" panose="020B0600000000000000" pitchFamily="50" charset="-128"/>
              <a:ea typeface="HGPｺﾞｼｯｸM" panose="020B0600000000000000" pitchFamily="50" charset="-128"/>
            </a:endParaRPr>
          </a:p>
        </p:txBody>
      </p:sp>
      <p:pic>
        <p:nvPicPr>
          <p:cNvPr id="64" name="Picture 10" descr="一眼レフカメラを持っている人のイラスト（男性）">
            <a:extLst>
              <a:ext uri="{FF2B5EF4-FFF2-40B4-BE49-F238E27FC236}">
                <a16:creationId xmlns:a16="http://schemas.microsoft.com/office/drawing/2014/main" id="{63B0C860-5AE3-4956-B32B-1A03FAFC7CE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8149"/>
          <a:stretch/>
        </p:blipFill>
        <p:spPr bwMode="auto">
          <a:xfrm>
            <a:off x="2881705" y="1402353"/>
            <a:ext cx="751398" cy="708791"/>
          </a:xfrm>
          <a:prstGeom prst="rect">
            <a:avLst/>
          </a:prstGeom>
          <a:noFill/>
          <a:extLst>
            <a:ext uri="{909E8E84-426E-40DD-AFC4-6F175D3DCCD1}">
              <a14:hiddenFill xmlns:a14="http://schemas.microsoft.com/office/drawing/2010/main">
                <a:solidFill>
                  <a:srgbClr val="FFFFFF"/>
                </a:solidFill>
              </a14:hiddenFill>
            </a:ext>
          </a:extLst>
        </p:spPr>
      </p:pic>
      <p:sp>
        <p:nvSpPr>
          <p:cNvPr id="65" name="正方形/長方形 64">
            <a:extLst>
              <a:ext uri="{FF2B5EF4-FFF2-40B4-BE49-F238E27FC236}">
                <a16:creationId xmlns:a16="http://schemas.microsoft.com/office/drawing/2014/main" id="{4931E9F0-9909-4D1D-A619-52E573465096}"/>
              </a:ext>
            </a:extLst>
          </p:cNvPr>
          <p:cNvSpPr/>
          <p:nvPr/>
        </p:nvSpPr>
        <p:spPr>
          <a:xfrm>
            <a:off x="3549448" y="1533412"/>
            <a:ext cx="849876"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記録係</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66" name="正方形/長方形 65">
            <a:extLst>
              <a:ext uri="{FF2B5EF4-FFF2-40B4-BE49-F238E27FC236}">
                <a16:creationId xmlns:a16="http://schemas.microsoft.com/office/drawing/2014/main" id="{5FC23EF7-679D-46FB-8FD9-20B2C0A44882}"/>
              </a:ext>
            </a:extLst>
          </p:cNvPr>
          <p:cNvSpPr/>
          <p:nvPr/>
        </p:nvSpPr>
        <p:spPr>
          <a:xfrm>
            <a:off x="3506539" y="1711514"/>
            <a:ext cx="1177116"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訓練中の記録や写真撮影を行う。</a:t>
            </a:r>
          </a:p>
        </p:txBody>
      </p:sp>
      <p:pic>
        <p:nvPicPr>
          <p:cNvPr id="70" name="図 69">
            <a:extLst>
              <a:ext uri="{FF2B5EF4-FFF2-40B4-BE49-F238E27FC236}">
                <a16:creationId xmlns:a16="http://schemas.microsoft.com/office/drawing/2014/main" id="{130E631D-FE26-4E77-A187-FE9AF5AC6756}"/>
              </a:ext>
            </a:extLst>
          </p:cNvPr>
          <p:cNvPicPr>
            <a:picLocks noChangeAspect="1"/>
          </p:cNvPicPr>
          <p:nvPr/>
        </p:nvPicPr>
        <p:blipFill rotWithShape="1">
          <a:blip r:embed="rId3"/>
          <a:srcRect b="50088"/>
          <a:stretch/>
        </p:blipFill>
        <p:spPr>
          <a:xfrm>
            <a:off x="244179" y="2583078"/>
            <a:ext cx="499696" cy="768722"/>
          </a:xfrm>
          <a:prstGeom prst="rect">
            <a:avLst/>
          </a:prstGeom>
        </p:spPr>
      </p:pic>
      <p:sp>
        <p:nvSpPr>
          <p:cNvPr id="71" name="正方形/長方形 70">
            <a:extLst>
              <a:ext uri="{FF2B5EF4-FFF2-40B4-BE49-F238E27FC236}">
                <a16:creationId xmlns:a16="http://schemas.microsoft.com/office/drawing/2014/main" id="{5ED06FC1-38AE-4C40-BF0C-1CC7BC74A110}"/>
              </a:ext>
            </a:extLst>
          </p:cNvPr>
          <p:cNvSpPr/>
          <p:nvPr/>
        </p:nvSpPr>
        <p:spPr>
          <a:xfrm>
            <a:off x="857428" y="2735215"/>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72" name="正方形/長方形 71">
            <a:extLst>
              <a:ext uri="{FF2B5EF4-FFF2-40B4-BE49-F238E27FC236}">
                <a16:creationId xmlns:a16="http://schemas.microsoft.com/office/drawing/2014/main" id="{B1AB281F-6494-4DE3-B98E-7A6ACD4FD5F3}"/>
              </a:ext>
            </a:extLst>
          </p:cNvPr>
          <p:cNvSpPr/>
          <p:nvPr/>
        </p:nvSpPr>
        <p:spPr>
          <a:xfrm>
            <a:off x="787879" y="2940130"/>
            <a:ext cx="3719459" cy="461665"/>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立ち退き避難を判断する情報（　　　　　　　　　　　　　　）が確認できるサイトにアクセスして、情報を調べる。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73" name="正方形/長方形 72">
            <a:extLst>
              <a:ext uri="{FF2B5EF4-FFF2-40B4-BE49-F238E27FC236}">
                <a16:creationId xmlns:a16="http://schemas.microsoft.com/office/drawing/2014/main" id="{558FBEF7-4B34-4F1F-B018-11A7A830C2EE}"/>
              </a:ext>
            </a:extLst>
          </p:cNvPr>
          <p:cNvSpPr/>
          <p:nvPr/>
        </p:nvSpPr>
        <p:spPr>
          <a:xfrm>
            <a:off x="871218" y="1717881"/>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74" name="Picture 8" descr="マイクを持っている女性会社員のイラスト">
            <a:extLst>
              <a:ext uri="{FF2B5EF4-FFF2-40B4-BE49-F238E27FC236}">
                <a16:creationId xmlns:a16="http://schemas.microsoft.com/office/drawing/2014/main" id="{CF45D49B-A688-4437-8178-F0D7DE8DA12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954"/>
          <a:stretch/>
        </p:blipFill>
        <p:spPr bwMode="auto">
          <a:xfrm>
            <a:off x="212381" y="1525842"/>
            <a:ext cx="573498" cy="801590"/>
          </a:xfrm>
          <a:prstGeom prst="rect">
            <a:avLst/>
          </a:prstGeom>
          <a:noFill/>
          <a:extLst>
            <a:ext uri="{909E8E84-426E-40DD-AFC4-6F175D3DCCD1}">
              <a14:hiddenFill xmlns:a14="http://schemas.microsoft.com/office/drawing/2010/main">
                <a:solidFill>
                  <a:srgbClr val="FFFFFF"/>
                </a:solidFill>
              </a14:hiddenFill>
            </a:ext>
          </a:extLst>
        </p:spPr>
      </p:pic>
      <p:sp>
        <p:nvSpPr>
          <p:cNvPr id="75" name="下矢印 26">
            <a:extLst>
              <a:ext uri="{FF2B5EF4-FFF2-40B4-BE49-F238E27FC236}">
                <a16:creationId xmlns:a16="http://schemas.microsoft.com/office/drawing/2014/main" id="{FB734AAE-C83B-4085-9CB6-2B4295DD242F}"/>
              </a:ext>
            </a:extLst>
          </p:cNvPr>
          <p:cNvSpPr/>
          <p:nvPr/>
        </p:nvSpPr>
        <p:spPr>
          <a:xfrm>
            <a:off x="339663" y="2371630"/>
            <a:ext cx="307434" cy="229928"/>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76" name="Picture 4" descr="ノートパソコンのイラスト">
            <a:extLst>
              <a:ext uri="{FF2B5EF4-FFF2-40B4-BE49-F238E27FC236}">
                <a16:creationId xmlns:a16="http://schemas.microsoft.com/office/drawing/2014/main" id="{59FC77F1-B612-43BF-B140-63397A1FF0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9658" y="2481079"/>
            <a:ext cx="665292" cy="52890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6" descr="パソコンのモニタのイラスト">
            <a:extLst>
              <a:ext uri="{FF2B5EF4-FFF2-40B4-BE49-F238E27FC236}">
                <a16:creationId xmlns:a16="http://schemas.microsoft.com/office/drawing/2014/main" id="{5128078C-C58D-4748-95CC-04BEE6B25CF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9059" y="2479873"/>
            <a:ext cx="564785" cy="506895"/>
          </a:xfrm>
          <a:prstGeom prst="rect">
            <a:avLst/>
          </a:prstGeom>
          <a:noFill/>
          <a:extLst>
            <a:ext uri="{909E8E84-426E-40DD-AFC4-6F175D3DCCD1}">
              <a14:hiddenFill xmlns:a14="http://schemas.microsoft.com/office/drawing/2010/main">
                <a:solidFill>
                  <a:srgbClr val="FFFFFF"/>
                </a:solidFill>
              </a14:hiddenFill>
            </a:ext>
          </a:extLst>
        </p:spPr>
      </p:pic>
      <p:sp>
        <p:nvSpPr>
          <p:cNvPr id="78" name="正方形/長方形 77">
            <a:extLst>
              <a:ext uri="{FF2B5EF4-FFF2-40B4-BE49-F238E27FC236}">
                <a16:creationId xmlns:a16="http://schemas.microsoft.com/office/drawing/2014/main" id="{0C5049D5-E48C-4EF8-B9E7-E24F09F1AC31}"/>
              </a:ext>
            </a:extLst>
          </p:cNvPr>
          <p:cNvSpPr/>
          <p:nvPr/>
        </p:nvSpPr>
        <p:spPr>
          <a:xfrm>
            <a:off x="720676" y="1894376"/>
            <a:ext cx="2912427" cy="830997"/>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訓練参加者を確認する。</a:t>
            </a: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職員に立ち退き避難訓練の開始を告げる。</a:t>
            </a: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立ち退き避難を判断する情報の確認作業の開始を告げる。</a:t>
            </a:r>
          </a:p>
        </p:txBody>
      </p:sp>
      <p:sp>
        <p:nvSpPr>
          <p:cNvPr id="106" name="テキスト ボックス 105">
            <a:extLst>
              <a:ext uri="{FF2B5EF4-FFF2-40B4-BE49-F238E27FC236}">
                <a16:creationId xmlns:a16="http://schemas.microsoft.com/office/drawing/2014/main" id="{630145CE-75B9-49F2-91C9-8FB7135A4BB2}"/>
              </a:ext>
            </a:extLst>
          </p:cNvPr>
          <p:cNvSpPr txBox="1"/>
          <p:nvPr/>
        </p:nvSpPr>
        <p:spPr>
          <a:xfrm>
            <a:off x="2902844" y="2967971"/>
            <a:ext cx="1561646" cy="276999"/>
          </a:xfrm>
          <a:prstGeom prst="rect">
            <a:avLst/>
          </a:prstGeom>
          <a:noFill/>
        </p:spPr>
        <p:txBody>
          <a:bodyPr wrap="non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河川の</a:t>
            </a:r>
            <a:r>
              <a:rPr kumimoji="1" lang="zh-TW" altLang="en-US" sz="1200" dirty="0">
                <a:solidFill>
                  <a:srgbClr val="FF0000"/>
                </a:solidFill>
                <a:latin typeface="UD デジタル 教科書体 NK-R" panose="02020400000000000000" pitchFamily="18" charset="-128"/>
                <a:ea typeface="UD デジタル 教科書体 NK-R" panose="02020400000000000000" pitchFamily="18" charset="-128"/>
              </a:rPr>
              <a:t>氾濫注意水位</a:t>
            </a:r>
            <a:endPar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89" name="テキスト ボックス 88">
            <a:extLst>
              <a:ext uri="{FF2B5EF4-FFF2-40B4-BE49-F238E27FC236}">
                <a16:creationId xmlns:a16="http://schemas.microsoft.com/office/drawing/2014/main" id="{2A865862-D604-453D-8437-A629126A9BE2}"/>
              </a:ext>
            </a:extLst>
          </p:cNvPr>
          <p:cNvSpPr txBox="1"/>
          <p:nvPr/>
        </p:nvSpPr>
        <p:spPr>
          <a:xfrm>
            <a:off x="25035" y="384078"/>
            <a:ext cx="4826000" cy="58477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➊</a:t>
            </a:r>
            <a:r>
              <a:rPr kumimoji="1" lang="en-US" altLang="ja-JP" sz="1600" dirty="0">
                <a:latin typeface="HGPｺﾞｼｯｸE" panose="020B0900000000000000" pitchFamily="50" charset="-128"/>
                <a:ea typeface="HGPｺﾞｼｯｸE" panose="020B0900000000000000" pitchFamily="50" charset="-128"/>
              </a:rPr>
              <a:t> </a:t>
            </a:r>
            <a:r>
              <a:rPr kumimoji="1" lang="ja-JP" altLang="en-US" sz="1600" dirty="0">
                <a:latin typeface="HGPｺﾞｼｯｸE" panose="020B0900000000000000" pitchFamily="50" charset="-128"/>
                <a:ea typeface="HGPｺﾞｼｯｸE" panose="020B0900000000000000" pitchFamily="50" charset="-128"/>
              </a:rPr>
              <a:t>立ち退き避難を判断する情報の入手方法を</a:t>
            </a:r>
            <a:endParaRPr kumimoji="1" lang="en-US" altLang="ja-JP" sz="1600" dirty="0">
              <a:latin typeface="HGPｺﾞｼｯｸE" panose="020B0900000000000000" pitchFamily="50" charset="-128"/>
              <a:ea typeface="HGPｺﾞｼｯｸE" panose="020B0900000000000000" pitchFamily="50" charset="-128"/>
            </a:endParaRPr>
          </a:p>
          <a:p>
            <a:r>
              <a:rPr kumimoji="1" lang="ja-JP" altLang="en-US" sz="1600" dirty="0">
                <a:latin typeface="HGPｺﾞｼｯｸE" panose="020B0900000000000000" pitchFamily="50" charset="-128"/>
                <a:ea typeface="HGPｺﾞｼｯｸE" panose="020B0900000000000000" pitchFamily="50" charset="-128"/>
              </a:rPr>
              <a:t>　　　　　 確認する。</a:t>
            </a:r>
          </a:p>
        </p:txBody>
      </p:sp>
      <p:sp>
        <p:nvSpPr>
          <p:cNvPr id="49" name="テキスト ボックス 48">
            <a:extLst>
              <a:ext uri="{FF2B5EF4-FFF2-40B4-BE49-F238E27FC236}">
                <a16:creationId xmlns:a16="http://schemas.microsoft.com/office/drawing/2014/main" id="{FFEBD8A6-CBF5-4155-8317-C24588AA0548}"/>
              </a:ext>
            </a:extLst>
          </p:cNvPr>
          <p:cNvSpPr txBox="1"/>
          <p:nvPr/>
        </p:nvSpPr>
        <p:spPr>
          <a:xfrm>
            <a:off x="27740" y="4625759"/>
            <a:ext cx="4694880" cy="33855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➋ 統括班に伝達事項を伝達する。</a:t>
            </a:r>
          </a:p>
        </p:txBody>
      </p:sp>
      <p:pic>
        <p:nvPicPr>
          <p:cNvPr id="51" name="図 50">
            <a:extLst>
              <a:ext uri="{FF2B5EF4-FFF2-40B4-BE49-F238E27FC236}">
                <a16:creationId xmlns:a16="http://schemas.microsoft.com/office/drawing/2014/main" id="{2464E85D-CBBC-40E9-93BC-6C023BF693F6}"/>
              </a:ext>
            </a:extLst>
          </p:cNvPr>
          <p:cNvPicPr>
            <a:picLocks noChangeAspect="1"/>
          </p:cNvPicPr>
          <p:nvPr/>
        </p:nvPicPr>
        <p:blipFill rotWithShape="1">
          <a:blip r:embed="rId3"/>
          <a:srcRect b="50088"/>
          <a:stretch/>
        </p:blipFill>
        <p:spPr>
          <a:xfrm>
            <a:off x="276347" y="5562983"/>
            <a:ext cx="481042" cy="754928"/>
          </a:xfrm>
          <a:prstGeom prst="rect">
            <a:avLst/>
          </a:prstGeom>
        </p:spPr>
      </p:pic>
      <p:sp>
        <p:nvSpPr>
          <p:cNvPr id="52" name="正方形/長方形 51">
            <a:extLst>
              <a:ext uri="{FF2B5EF4-FFF2-40B4-BE49-F238E27FC236}">
                <a16:creationId xmlns:a16="http://schemas.microsoft.com/office/drawing/2014/main" id="{571C6BAA-4CE6-4691-9326-4EAF26B4757D}"/>
              </a:ext>
            </a:extLst>
          </p:cNvPr>
          <p:cNvSpPr/>
          <p:nvPr/>
        </p:nvSpPr>
        <p:spPr>
          <a:xfrm>
            <a:off x="844188" y="5570480"/>
            <a:ext cx="735138"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53" name="正方形/長方形 52">
            <a:extLst>
              <a:ext uri="{FF2B5EF4-FFF2-40B4-BE49-F238E27FC236}">
                <a16:creationId xmlns:a16="http://schemas.microsoft.com/office/drawing/2014/main" id="{FB3411F3-F128-4B19-950F-1DC9B8E01998}"/>
              </a:ext>
            </a:extLst>
          </p:cNvPr>
          <p:cNvSpPr/>
          <p:nvPr/>
        </p:nvSpPr>
        <p:spPr>
          <a:xfrm>
            <a:off x="780601" y="5745374"/>
            <a:ext cx="1386795" cy="646331"/>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統括班の班長に、伝達事項を電話もしくは口頭で伝達する。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54" name="正方形/長方形 53">
            <a:extLst>
              <a:ext uri="{FF2B5EF4-FFF2-40B4-BE49-F238E27FC236}">
                <a16:creationId xmlns:a16="http://schemas.microsoft.com/office/drawing/2014/main" id="{4E617299-9D64-4D5D-8776-C1E4CA5EBF44}"/>
              </a:ext>
            </a:extLst>
          </p:cNvPr>
          <p:cNvSpPr/>
          <p:nvPr/>
        </p:nvSpPr>
        <p:spPr>
          <a:xfrm>
            <a:off x="3229731" y="5570480"/>
            <a:ext cx="735138"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55" name="正方形/長方形 54">
            <a:extLst>
              <a:ext uri="{FF2B5EF4-FFF2-40B4-BE49-F238E27FC236}">
                <a16:creationId xmlns:a16="http://schemas.microsoft.com/office/drawing/2014/main" id="{3EBBF7BA-FF8E-4A4F-9D66-6D265727BA5B}"/>
              </a:ext>
            </a:extLst>
          </p:cNvPr>
          <p:cNvSpPr/>
          <p:nvPr/>
        </p:nvSpPr>
        <p:spPr>
          <a:xfrm>
            <a:off x="3168772" y="5744947"/>
            <a:ext cx="1460874" cy="646331"/>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　</a:t>
            </a:r>
            <a:r>
              <a:rPr kumimoji="1" lang="ja-JP" altLang="en-US" sz="1200" dirty="0">
                <a:solidFill>
                  <a:srgbClr val="FF0000"/>
                </a:solidFill>
                <a:latin typeface="HGPｺﾞｼｯｸM" panose="020B0600000000000000" pitchFamily="50" charset="-128"/>
                <a:ea typeface="HGPｺﾞｼｯｸM" panose="020B0600000000000000" pitchFamily="50" charset="-128"/>
              </a:rPr>
              <a:t>　　　　　</a:t>
            </a:r>
            <a:r>
              <a:rPr kumimoji="1" lang="ja-JP" altLang="en-US" sz="1200" dirty="0">
                <a:latin typeface="HGPｺﾞｼｯｸM" panose="020B0600000000000000" pitchFamily="50" charset="-128"/>
                <a:ea typeface="HGPｺﾞｼｯｸM" panose="020B0600000000000000" pitchFamily="50" charset="-128"/>
              </a:rPr>
              <a:t>　）体制への移行等、必要な意思決定を行う。</a:t>
            </a:r>
          </a:p>
        </p:txBody>
      </p:sp>
      <p:pic>
        <p:nvPicPr>
          <p:cNvPr id="56" name="Picture 2" descr="青の作業着を着た人のイラスト（男性）">
            <a:extLst>
              <a:ext uri="{FF2B5EF4-FFF2-40B4-BE49-F238E27FC236}">
                <a16:creationId xmlns:a16="http://schemas.microsoft.com/office/drawing/2014/main" id="{E2DB440A-0C5C-4BEF-904C-F41B246A0ED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50088"/>
          <a:stretch/>
        </p:blipFill>
        <p:spPr bwMode="auto">
          <a:xfrm>
            <a:off x="2626010" y="5591920"/>
            <a:ext cx="481042" cy="741493"/>
          </a:xfrm>
          <a:prstGeom prst="rect">
            <a:avLst/>
          </a:prstGeom>
          <a:noFill/>
          <a:extLst>
            <a:ext uri="{909E8E84-426E-40DD-AFC4-6F175D3DCCD1}">
              <a14:hiddenFill xmlns:a14="http://schemas.microsoft.com/office/drawing/2010/main">
                <a:solidFill>
                  <a:srgbClr val="FFFFFF"/>
                </a:solidFill>
              </a14:hiddenFill>
            </a:ext>
          </a:extLst>
        </p:spPr>
      </p:pic>
      <p:sp>
        <p:nvSpPr>
          <p:cNvPr id="58" name="下矢印 110">
            <a:extLst>
              <a:ext uri="{FF2B5EF4-FFF2-40B4-BE49-F238E27FC236}">
                <a16:creationId xmlns:a16="http://schemas.microsoft.com/office/drawing/2014/main" id="{8A89F680-CA23-42CD-AF54-6A1C33248683}"/>
              </a:ext>
            </a:extLst>
          </p:cNvPr>
          <p:cNvSpPr/>
          <p:nvPr/>
        </p:nvSpPr>
        <p:spPr>
          <a:xfrm rot="16200000">
            <a:off x="2117727" y="5932485"/>
            <a:ext cx="437583" cy="201228"/>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59" name="テキスト ボックス 58">
            <a:extLst>
              <a:ext uri="{FF2B5EF4-FFF2-40B4-BE49-F238E27FC236}">
                <a16:creationId xmlns:a16="http://schemas.microsoft.com/office/drawing/2014/main" id="{36B85371-3D00-4115-B267-D8B62325A351}"/>
              </a:ext>
            </a:extLst>
          </p:cNvPr>
          <p:cNvSpPr txBox="1"/>
          <p:nvPr/>
        </p:nvSpPr>
        <p:spPr>
          <a:xfrm>
            <a:off x="2755820" y="6205920"/>
            <a:ext cx="236673" cy="139075"/>
          </a:xfrm>
          <a:prstGeom prst="rect">
            <a:avLst/>
          </a:prstGeom>
          <a:solidFill>
            <a:srgbClr val="FF0000"/>
          </a:solidFill>
        </p:spPr>
        <p:txBody>
          <a:bodyPr wrap="none" lIns="0" tIns="0" rIns="0" bIns="0" rtlCol="0">
            <a:noAutofit/>
          </a:bodyPr>
          <a:lstStyle/>
          <a:p>
            <a:pPr algn="ctr"/>
            <a:r>
              <a:rPr kumimoji="1" lang="ja-JP" altLang="en-US" sz="935" dirty="0">
                <a:solidFill>
                  <a:schemeClr val="bg1"/>
                </a:solidFill>
                <a:latin typeface="BIZ UDPゴシック" panose="020B0400000000000000" pitchFamily="50" charset="-128"/>
                <a:ea typeface="BIZ UDPゴシック" panose="020B0400000000000000" pitchFamily="50" charset="-128"/>
              </a:rPr>
              <a:t>班長</a:t>
            </a:r>
          </a:p>
        </p:txBody>
      </p:sp>
      <p:sp>
        <p:nvSpPr>
          <p:cNvPr id="61" name="テキスト ボックス 60">
            <a:extLst>
              <a:ext uri="{FF2B5EF4-FFF2-40B4-BE49-F238E27FC236}">
                <a16:creationId xmlns:a16="http://schemas.microsoft.com/office/drawing/2014/main" id="{4B6EB824-D7BF-4507-A9B0-1225B77361E8}"/>
              </a:ext>
            </a:extLst>
          </p:cNvPr>
          <p:cNvSpPr txBox="1"/>
          <p:nvPr/>
        </p:nvSpPr>
        <p:spPr>
          <a:xfrm>
            <a:off x="3557079" y="5777822"/>
            <a:ext cx="614457" cy="276999"/>
          </a:xfrm>
          <a:prstGeom prst="rect">
            <a:avLst/>
          </a:prstGeom>
          <a:noFill/>
        </p:spPr>
        <p:txBody>
          <a:bodyPr wrap="squar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警戒</a:t>
            </a:r>
          </a:p>
        </p:txBody>
      </p:sp>
      <p:sp>
        <p:nvSpPr>
          <p:cNvPr id="67" name="角丸四角形吹き出し 135">
            <a:extLst>
              <a:ext uri="{FF2B5EF4-FFF2-40B4-BE49-F238E27FC236}">
                <a16:creationId xmlns:a16="http://schemas.microsoft.com/office/drawing/2014/main" id="{A6E19495-DF74-4DC0-A190-E67907B76EEA}"/>
              </a:ext>
            </a:extLst>
          </p:cNvPr>
          <p:cNvSpPr/>
          <p:nvPr/>
        </p:nvSpPr>
        <p:spPr>
          <a:xfrm>
            <a:off x="274752" y="3423094"/>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68" name="角丸四角形吹き出し 135">
            <a:extLst>
              <a:ext uri="{FF2B5EF4-FFF2-40B4-BE49-F238E27FC236}">
                <a16:creationId xmlns:a16="http://schemas.microsoft.com/office/drawing/2014/main" id="{F4D6566D-D0F4-4ED6-A75E-9CB4E15967AA}"/>
              </a:ext>
            </a:extLst>
          </p:cNvPr>
          <p:cNvSpPr/>
          <p:nvPr/>
        </p:nvSpPr>
        <p:spPr>
          <a:xfrm>
            <a:off x="280086" y="6426762"/>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2" name="テキスト ボックス 1">
            <a:extLst>
              <a:ext uri="{FF2B5EF4-FFF2-40B4-BE49-F238E27FC236}">
                <a16:creationId xmlns:a16="http://schemas.microsoft.com/office/drawing/2014/main" id="{AE1F9C05-998F-26D2-2929-7328758F9F9B}"/>
              </a:ext>
            </a:extLst>
          </p:cNvPr>
          <p:cNvSpPr txBox="1"/>
          <p:nvPr/>
        </p:nvSpPr>
        <p:spPr>
          <a:xfrm>
            <a:off x="188806" y="910430"/>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０</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14</a:t>
            </a:r>
            <a:r>
              <a:rPr kumimoji="1" lang="en-US" altLang="ja-JP" sz="1400" dirty="0">
                <a:solidFill>
                  <a:srgbClr val="FF0000"/>
                </a:solidFill>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00</a:t>
            </a: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14</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10</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EAA8CCCF-71FE-69B9-EE88-50BD176F4FA5}"/>
              </a:ext>
            </a:extLst>
          </p:cNvPr>
          <p:cNvSpPr txBox="1"/>
          <p:nvPr/>
        </p:nvSpPr>
        <p:spPr>
          <a:xfrm>
            <a:off x="171851" y="4982093"/>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5</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14</a:t>
            </a:r>
            <a:r>
              <a:rPr kumimoji="1" lang="en-US" altLang="ja-JP" sz="1400" dirty="0">
                <a:solidFill>
                  <a:srgbClr val="FF0000"/>
                </a:solidFill>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10</a:t>
            </a: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14</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15</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165480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ADF9DC4-CD1F-44A7-A9DC-37EF2E06EEDD}"/>
              </a:ext>
            </a:extLst>
          </p:cNvPr>
          <p:cNvSpPr txBox="1"/>
          <p:nvPr/>
        </p:nvSpPr>
        <p:spPr>
          <a:xfrm>
            <a:off x="1550504" y="4258649"/>
            <a:ext cx="3756992" cy="626701"/>
          </a:xfrm>
          <a:prstGeom prst="rect">
            <a:avLst/>
          </a:prstGeom>
          <a:solidFill>
            <a:schemeClr val="bg1"/>
          </a:solidFill>
          <a:ln>
            <a:solidFill>
              <a:schemeClr val="tx1"/>
            </a:solidFill>
          </a:ln>
        </p:spPr>
        <p:txBody>
          <a:bodyPr wrap="square" tIns="36000" bIns="36000" rtlCol="0" anchor="ctr">
            <a:spAutoFit/>
          </a:bodyPr>
          <a:lstStyle/>
          <a:p>
            <a:pPr algn="ctr"/>
            <a:r>
              <a:rPr kumimoji="1" lang="ja-JP" altLang="en-US" sz="3600" dirty="0">
                <a:latin typeface="UD デジタル 教科書体 NK-R" panose="02020400000000000000" pitchFamily="18" charset="-128"/>
                <a:ea typeface="UD デジタル 教科書体 NK-R" panose="02020400000000000000" pitchFamily="18" charset="-128"/>
              </a:rPr>
              <a:t>シナリオ</a:t>
            </a:r>
          </a:p>
        </p:txBody>
      </p:sp>
    </p:spTree>
    <p:extLst>
      <p:ext uri="{BB962C8B-B14F-4D97-AF65-F5344CB8AC3E}">
        <p14:creationId xmlns:p14="http://schemas.microsoft.com/office/powerpoint/2010/main" val="1716985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矢印: 下 43">
            <a:extLst>
              <a:ext uri="{FF2B5EF4-FFF2-40B4-BE49-F238E27FC236}">
                <a16:creationId xmlns:a16="http://schemas.microsoft.com/office/drawing/2014/main" id="{59C932EC-7C8E-48E0-BB7C-066F51F99D31}"/>
              </a:ext>
            </a:extLst>
          </p:cNvPr>
          <p:cNvSpPr/>
          <p:nvPr/>
        </p:nvSpPr>
        <p:spPr>
          <a:xfrm>
            <a:off x="24427" y="130374"/>
            <a:ext cx="216470" cy="8748000"/>
          </a:xfrm>
          <a:prstGeom prst="downArrow">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a:extLst>
              <a:ext uri="{FF2B5EF4-FFF2-40B4-BE49-F238E27FC236}">
                <a16:creationId xmlns:a16="http://schemas.microsoft.com/office/drawing/2014/main" id="{1E8B686C-1946-4B7A-834A-D8A3786AEFCC}"/>
              </a:ext>
            </a:extLst>
          </p:cNvPr>
          <p:cNvSpPr txBox="1"/>
          <p:nvPr/>
        </p:nvSpPr>
        <p:spPr>
          <a:xfrm>
            <a:off x="4702284" y="446160"/>
            <a:ext cx="2160000" cy="252000"/>
          </a:xfrm>
          <a:prstGeom prst="rect">
            <a:avLst/>
          </a:prstGeom>
          <a:solidFill>
            <a:srgbClr val="CC99FF"/>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cxnSp>
        <p:nvCxnSpPr>
          <p:cNvPr id="122" name="直線コネクタ 121">
            <a:extLst>
              <a:ext uri="{FF2B5EF4-FFF2-40B4-BE49-F238E27FC236}">
                <a16:creationId xmlns:a16="http://schemas.microsoft.com/office/drawing/2014/main" id="{5C9D20B8-D4DD-425A-A38C-B19150D2FBB8}"/>
              </a:ext>
            </a:extLst>
          </p:cNvPr>
          <p:cNvCxnSpPr>
            <a:cxnSpLocks/>
          </p:cNvCxnSpPr>
          <p:nvPr/>
        </p:nvCxnSpPr>
        <p:spPr>
          <a:xfrm>
            <a:off x="4712926" y="459948"/>
            <a:ext cx="0" cy="8679334"/>
          </a:xfrm>
          <a:prstGeom prst="line">
            <a:avLst/>
          </a:prstGeom>
          <a:ln w="28575">
            <a:solidFill>
              <a:srgbClr val="CC99FF"/>
            </a:solidFill>
            <a:prstDash val="sysDot"/>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28383E47-1BD6-46DA-972D-986C62B24E69}"/>
              </a:ext>
            </a:extLst>
          </p:cNvPr>
          <p:cNvSpPr txBox="1"/>
          <p:nvPr/>
        </p:nvSpPr>
        <p:spPr>
          <a:xfrm>
            <a:off x="0" y="-6112"/>
            <a:ext cx="6858000" cy="374571"/>
          </a:xfrm>
          <a:prstGeom prst="round2DiagRect">
            <a:avLst/>
          </a:prstGeom>
          <a:solidFill>
            <a:srgbClr val="CC99FF"/>
          </a:solid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【4-2】</a:t>
            </a:r>
            <a:r>
              <a:rPr kumimoji="1" lang="ja-JP" altLang="en-US" sz="1600" dirty="0">
                <a:latin typeface="HGPｺﾞｼｯｸE" panose="020B0900000000000000" pitchFamily="50" charset="-128"/>
                <a:ea typeface="HGPｺﾞｼｯｸE" panose="020B0900000000000000" pitchFamily="50" charset="-128"/>
              </a:rPr>
              <a:t>立ち退き避難（</a:t>
            </a:r>
            <a:r>
              <a:rPr kumimoji="1" lang="zh-TW" altLang="en-US" sz="1600" dirty="0">
                <a:latin typeface="HGPｺﾞｼｯｸE" panose="020B0900000000000000" pitchFamily="50" charset="-128"/>
                <a:ea typeface="HGPｺﾞｼｯｸE" panose="020B0900000000000000" pitchFamily="50" charset="-128"/>
              </a:rPr>
              <a:t>水平避難</a:t>
            </a:r>
            <a:r>
              <a:rPr kumimoji="1" lang="ja-JP" altLang="en-US" sz="1600" dirty="0">
                <a:latin typeface="HGPｺﾞｼｯｸE" panose="020B0900000000000000" pitchFamily="50" charset="-128"/>
                <a:ea typeface="HGPｺﾞｼｯｸE" panose="020B0900000000000000" pitchFamily="50" charset="-128"/>
              </a:rPr>
              <a:t>）</a:t>
            </a:r>
            <a:r>
              <a:rPr kumimoji="1" lang="zh-TW" altLang="en-US" sz="1600" dirty="0">
                <a:latin typeface="HGPｺﾞｼｯｸE" panose="020B0900000000000000" pitchFamily="50" charset="-128"/>
                <a:ea typeface="HGPｺﾞｼｯｸE" panose="020B0900000000000000" pitchFamily="50" charset="-128"/>
              </a:rPr>
              <a:t>訓練</a:t>
            </a:r>
            <a:r>
              <a:rPr kumimoji="1" lang="ja-JP" altLang="en-US" sz="1600" dirty="0">
                <a:latin typeface="HGPｺﾞｼｯｸE" panose="020B0900000000000000" pitchFamily="50" charset="-128"/>
                <a:ea typeface="HGPｺﾞｼｯｸE" panose="020B0900000000000000" pitchFamily="50" charset="-128"/>
              </a:rPr>
              <a:t>のシナリオ</a:t>
            </a:r>
          </a:p>
        </p:txBody>
      </p:sp>
      <p:sp>
        <p:nvSpPr>
          <p:cNvPr id="57" name="テキスト ボックス 56">
            <a:extLst>
              <a:ext uri="{FF2B5EF4-FFF2-40B4-BE49-F238E27FC236}">
                <a16:creationId xmlns:a16="http://schemas.microsoft.com/office/drawing/2014/main" id="{01186CD5-27C2-4E6A-A36F-A89888F0CA6F}"/>
              </a:ext>
            </a:extLst>
          </p:cNvPr>
          <p:cNvSpPr txBox="1"/>
          <p:nvPr/>
        </p:nvSpPr>
        <p:spPr>
          <a:xfrm>
            <a:off x="6021069" y="14689"/>
            <a:ext cx="800219" cy="318924"/>
          </a:xfrm>
          <a:prstGeom prst="rect">
            <a:avLst/>
          </a:prstGeom>
          <a:solidFill>
            <a:schemeClr val="bg1"/>
          </a:solidFill>
          <a:ln>
            <a:solidFill>
              <a:schemeClr val="tx1"/>
            </a:solidFill>
          </a:ln>
        </p:spPr>
        <p:txBody>
          <a:bodyPr wrap="none" tIns="36000" bIns="36000" rtlCol="0">
            <a:spAutoFit/>
          </a:bodyP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記入例</a:t>
            </a:r>
          </a:p>
        </p:txBody>
      </p:sp>
      <p:sp>
        <p:nvSpPr>
          <p:cNvPr id="63" name="テキスト ボックス 62">
            <a:extLst>
              <a:ext uri="{FF2B5EF4-FFF2-40B4-BE49-F238E27FC236}">
                <a16:creationId xmlns:a16="http://schemas.microsoft.com/office/drawing/2014/main" id="{341E8FDC-F3FC-4041-971E-BC5FB1624AFF}"/>
              </a:ext>
            </a:extLst>
          </p:cNvPr>
          <p:cNvSpPr txBox="1"/>
          <p:nvPr/>
        </p:nvSpPr>
        <p:spPr>
          <a:xfrm>
            <a:off x="4711809" y="702316"/>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避難開始時刻の記録は、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職員</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sp>
        <p:nvSpPr>
          <p:cNvPr id="85" name="テキスト ボックス 84">
            <a:extLst>
              <a:ext uri="{FF2B5EF4-FFF2-40B4-BE49-F238E27FC236}">
                <a16:creationId xmlns:a16="http://schemas.microsoft.com/office/drawing/2014/main" id="{1EC2A305-F3A8-4F32-99F7-8CBCBDD07018}"/>
              </a:ext>
            </a:extLst>
          </p:cNvPr>
          <p:cNvSpPr txBox="1"/>
          <p:nvPr/>
        </p:nvSpPr>
        <p:spPr>
          <a:xfrm>
            <a:off x="5169" y="382801"/>
            <a:ext cx="4730514" cy="58477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➌ 職員及び関係者に必要な情報と立ち退き避</a:t>
            </a:r>
            <a:endParaRPr kumimoji="1" lang="en-US" altLang="ja-JP" sz="1600" dirty="0">
              <a:latin typeface="HGPｺﾞｼｯｸE" panose="020B0900000000000000" pitchFamily="50" charset="-128"/>
              <a:ea typeface="HGPｺﾞｼｯｸE" panose="020B0900000000000000" pitchFamily="50" charset="-128"/>
            </a:endParaRPr>
          </a:p>
          <a:p>
            <a:r>
              <a:rPr kumimoji="1" lang="ja-JP" altLang="en-US" sz="1600" dirty="0">
                <a:latin typeface="HGPｺﾞｼｯｸE" panose="020B0900000000000000" pitchFamily="50" charset="-128"/>
                <a:ea typeface="HGPｺﾞｼｯｸE" panose="020B0900000000000000" pitchFamily="50" charset="-128"/>
              </a:rPr>
              <a:t>　　　　　 難の実施を周知する。</a:t>
            </a:r>
          </a:p>
        </p:txBody>
      </p:sp>
      <p:sp>
        <p:nvSpPr>
          <p:cNvPr id="102" name="正方形/長方形 101">
            <a:extLst>
              <a:ext uri="{FF2B5EF4-FFF2-40B4-BE49-F238E27FC236}">
                <a16:creationId xmlns:a16="http://schemas.microsoft.com/office/drawing/2014/main" id="{CF19FB41-6214-4D48-BEE2-D89EE1EDA306}"/>
              </a:ext>
            </a:extLst>
          </p:cNvPr>
          <p:cNvSpPr/>
          <p:nvPr/>
        </p:nvSpPr>
        <p:spPr>
          <a:xfrm>
            <a:off x="772493" y="1443068"/>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103" name="正方形/長方形 102">
            <a:extLst>
              <a:ext uri="{FF2B5EF4-FFF2-40B4-BE49-F238E27FC236}">
                <a16:creationId xmlns:a16="http://schemas.microsoft.com/office/drawing/2014/main" id="{D4F8FA5F-7F30-4B57-AEF1-37FC49B3B79E}"/>
              </a:ext>
            </a:extLst>
          </p:cNvPr>
          <p:cNvSpPr/>
          <p:nvPr/>
        </p:nvSpPr>
        <p:spPr>
          <a:xfrm>
            <a:off x="772493" y="1606886"/>
            <a:ext cx="3894941" cy="646331"/>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　</a:t>
            </a:r>
            <a:r>
              <a:rPr kumimoji="1" lang="ja-JP" altLang="en-US" sz="1200" dirty="0">
                <a:solidFill>
                  <a:srgbClr val="FF0000"/>
                </a:solidFill>
                <a:latin typeface="HGPｺﾞｼｯｸM" panose="020B0600000000000000" pitchFamily="50" charset="-128"/>
                <a:ea typeface="HGPｺﾞｼｯｸM" panose="020B0600000000000000" pitchFamily="50" charset="-128"/>
              </a:rPr>
              <a:t>　　　　　　</a:t>
            </a:r>
            <a:r>
              <a:rPr kumimoji="1" lang="ja-JP" altLang="en-US" sz="1200" dirty="0">
                <a:latin typeface="HGPｺﾞｼｯｸM" panose="020B0600000000000000" pitchFamily="50" charset="-128"/>
                <a:ea typeface="HGPｺﾞｼｯｸM" panose="020B0600000000000000" pitchFamily="50" charset="-128"/>
              </a:rPr>
              <a:t>）体制への移行等等、必要な情報及び、立ち退き避難場所（　　　　　　　　　　　　　　）、開始時刻と避難方法を職員に周知する</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104" name="Picture 2" descr="青の作業着を着た人のイラスト（男性）">
            <a:extLst>
              <a:ext uri="{FF2B5EF4-FFF2-40B4-BE49-F238E27FC236}">
                <a16:creationId xmlns:a16="http://schemas.microsoft.com/office/drawing/2014/main" id="{4AA93DA8-6849-4E58-BA1D-B958AB4C776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88"/>
          <a:stretch/>
        </p:blipFill>
        <p:spPr bwMode="auto">
          <a:xfrm>
            <a:off x="245615" y="1222781"/>
            <a:ext cx="459749" cy="70727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8" descr="マイクロフォンのマーク">
            <a:extLst>
              <a:ext uri="{FF2B5EF4-FFF2-40B4-BE49-F238E27FC236}">
                <a16:creationId xmlns:a16="http://schemas.microsoft.com/office/drawing/2014/main" id="{D6043DFB-6162-4C77-BBB0-8B94C91615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072" y="1678798"/>
            <a:ext cx="216470" cy="267248"/>
          </a:xfrm>
          <a:prstGeom prst="rect">
            <a:avLst/>
          </a:prstGeom>
          <a:noFill/>
          <a:extLst>
            <a:ext uri="{909E8E84-426E-40DD-AFC4-6F175D3DCCD1}">
              <a14:hiddenFill xmlns:a14="http://schemas.microsoft.com/office/drawing/2010/main">
                <a:solidFill>
                  <a:srgbClr val="FFFFFF"/>
                </a:solidFill>
              </a14:hiddenFill>
            </a:ext>
          </a:extLst>
        </p:spPr>
      </p:pic>
      <p:sp>
        <p:nvSpPr>
          <p:cNvPr id="109" name="下矢印 132">
            <a:extLst>
              <a:ext uri="{FF2B5EF4-FFF2-40B4-BE49-F238E27FC236}">
                <a16:creationId xmlns:a16="http://schemas.microsoft.com/office/drawing/2014/main" id="{FA1AE832-CAEC-4BB6-8C68-2F4B469A2198}"/>
              </a:ext>
            </a:extLst>
          </p:cNvPr>
          <p:cNvSpPr/>
          <p:nvPr/>
        </p:nvSpPr>
        <p:spPr>
          <a:xfrm>
            <a:off x="336676" y="1998043"/>
            <a:ext cx="310422" cy="261897"/>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10" name="正方形/長方形 109">
            <a:extLst>
              <a:ext uri="{FF2B5EF4-FFF2-40B4-BE49-F238E27FC236}">
                <a16:creationId xmlns:a16="http://schemas.microsoft.com/office/drawing/2014/main" id="{17123644-8B3F-4A08-BEE4-B55519B54863}"/>
              </a:ext>
            </a:extLst>
          </p:cNvPr>
          <p:cNvSpPr/>
          <p:nvPr/>
        </p:nvSpPr>
        <p:spPr>
          <a:xfrm>
            <a:off x="773967" y="2274177"/>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113" name="正方形/長方形 112">
            <a:extLst>
              <a:ext uri="{FF2B5EF4-FFF2-40B4-BE49-F238E27FC236}">
                <a16:creationId xmlns:a16="http://schemas.microsoft.com/office/drawing/2014/main" id="{3D3F95D0-2A1E-4587-82E3-D5C8F4A38B43}"/>
              </a:ext>
            </a:extLst>
          </p:cNvPr>
          <p:cNvSpPr/>
          <p:nvPr/>
        </p:nvSpPr>
        <p:spPr>
          <a:xfrm>
            <a:off x="745242" y="2507352"/>
            <a:ext cx="2415358" cy="830997"/>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避難場所（　　　　　　　　　　　　　）、市町村、保護者に立ち退き避難を行うことを報告する。代わりに、情報班に避難開始時刻を報告する。</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115" name="Picture 2" descr="青の作業着を着た人のイラスト（男性）">
            <a:extLst>
              <a:ext uri="{FF2B5EF4-FFF2-40B4-BE49-F238E27FC236}">
                <a16:creationId xmlns:a16="http://schemas.microsoft.com/office/drawing/2014/main" id="{0F45D91D-4962-4D19-9301-4C8D0ACB2FB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88"/>
          <a:stretch/>
        </p:blipFill>
        <p:spPr bwMode="auto">
          <a:xfrm>
            <a:off x="263572" y="2301203"/>
            <a:ext cx="456049" cy="701577"/>
          </a:xfrm>
          <a:prstGeom prst="rect">
            <a:avLst/>
          </a:prstGeom>
          <a:noFill/>
          <a:extLst>
            <a:ext uri="{909E8E84-426E-40DD-AFC4-6F175D3DCCD1}">
              <a14:hiddenFill xmlns:a14="http://schemas.microsoft.com/office/drawing/2010/main">
                <a:solidFill>
                  <a:srgbClr val="FFFFFF"/>
                </a:solidFill>
              </a14:hiddenFill>
            </a:ext>
          </a:extLst>
        </p:spPr>
      </p:pic>
      <p:pic>
        <p:nvPicPr>
          <p:cNvPr id="116" name="図 115">
            <a:extLst>
              <a:ext uri="{FF2B5EF4-FFF2-40B4-BE49-F238E27FC236}">
                <a16:creationId xmlns:a16="http://schemas.microsoft.com/office/drawing/2014/main" id="{C7221887-D206-44F9-8FDB-5213CC29E8FB}"/>
              </a:ext>
            </a:extLst>
          </p:cNvPr>
          <p:cNvPicPr>
            <a:picLocks noChangeAspect="1"/>
          </p:cNvPicPr>
          <p:nvPr/>
        </p:nvPicPr>
        <p:blipFill rotWithShape="1">
          <a:blip r:embed="rId4"/>
          <a:srcRect b="50088"/>
          <a:stretch/>
        </p:blipFill>
        <p:spPr>
          <a:xfrm>
            <a:off x="3199533" y="2307887"/>
            <a:ext cx="452775" cy="699786"/>
          </a:xfrm>
          <a:prstGeom prst="rect">
            <a:avLst/>
          </a:prstGeom>
        </p:spPr>
      </p:pic>
      <p:sp>
        <p:nvSpPr>
          <p:cNvPr id="117" name="正方形/長方形 116">
            <a:extLst>
              <a:ext uri="{FF2B5EF4-FFF2-40B4-BE49-F238E27FC236}">
                <a16:creationId xmlns:a16="http://schemas.microsoft.com/office/drawing/2014/main" id="{8DEF3785-3EE8-4012-9316-93AD80E7634C}"/>
              </a:ext>
            </a:extLst>
          </p:cNvPr>
          <p:cNvSpPr/>
          <p:nvPr/>
        </p:nvSpPr>
        <p:spPr>
          <a:xfrm>
            <a:off x="3632304" y="2275590"/>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118" name="正方形/長方形 117">
            <a:extLst>
              <a:ext uri="{FF2B5EF4-FFF2-40B4-BE49-F238E27FC236}">
                <a16:creationId xmlns:a16="http://schemas.microsoft.com/office/drawing/2014/main" id="{C5A3FBF6-858C-400A-B187-C4DD407778DE}"/>
              </a:ext>
            </a:extLst>
          </p:cNvPr>
          <p:cNvSpPr/>
          <p:nvPr/>
        </p:nvSpPr>
        <p:spPr>
          <a:xfrm>
            <a:off x="3639680" y="2502849"/>
            <a:ext cx="1087459"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避難開始時刻を記録する。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119" name="テキスト ボックス 118">
            <a:extLst>
              <a:ext uri="{FF2B5EF4-FFF2-40B4-BE49-F238E27FC236}">
                <a16:creationId xmlns:a16="http://schemas.microsoft.com/office/drawing/2014/main" id="{0BD387F1-5A76-4ED0-963A-C931D6D823B0}"/>
              </a:ext>
            </a:extLst>
          </p:cNvPr>
          <p:cNvSpPr txBox="1"/>
          <p:nvPr/>
        </p:nvSpPr>
        <p:spPr>
          <a:xfrm>
            <a:off x="990775" y="1633496"/>
            <a:ext cx="492443" cy="276999"/>
          </a:xfrm>
          <a:prstGeom prst="rect">
            <a:avLst/>
          </a:prstGeom>
          <a:noFill/>
        </p:spPr>
        <p:txBody>
          <a:bodyPr wrap="non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警戒</a:t>
            </a:r>
          </a:p>
        </p:txBody>
      </p:sp>
      <p:sp>
        <p:nvSpPr>
          <p:cNvPr id="120" name="テキスト ボックス 119">
            <a:extLst>
              <a:ext uri="{FF2B5EF4-FFF2-40B4-BE49-F238E27FC236}">
                <a16:creationId xmlns:a16="http://schemas.microsoft.com/office/drawing/2014/main" id="{6B7EF6B5-AB43-43BF-A5DB-71A962E2889D}"/>
              </a:ext>
            </a:extLst>
          </p:cNvPr>
          <p:cNvSpPr txBox="1"/>
          <p:nvPr/>
        </p:nvSpPr>
        <p:spPr>
          <a:xfrm>
            <a:off x="1778572" y="1805153"/>
            <a:ext cx="1107996" cy="276999"/>
          </a:xfrm>
          <a:prstGeom prst="rect">
            <a:avLst/>
          </a:prstGeom>
          <a:noFill/>
        </p:spPr>
        <p:txBody>
          <a:bodyPr wrap="non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避難場所名称</a:t>
            </a:r>
          </a:p>
        </p:txBody>
      </p:sp>
      <p:sp>
        <p:nvSpPr>
          <p:cNvPr id="121" name="テキスト ボックス 120">
            <a:extLst>
              <a:ext uri="{FF2B5EF4-FFF2-40B4-BE49-F238E27FC236}">
                <a16:creationId xmlns:a16="http://schemas.microsoft.com/office/drawing/2014/main" id="{A232A8B1-C33A-4DEE-8C54-9B41E1279D25}"/>
              </a:ext>
            </a:extLst>
          </p:cNvPr>
          <p:cNvSpPr txBox="1"/>
          <p:nvPr/>
        </p:nvSpPr>
        <p:spPr>
          <a:xfrm>
            <a:off x="1794948" y="2532619"/>
            <a:ext cx="1107996" cy="276999"/>
          </a:xfrm>
          <a:prstGeom prst="rect">
            <a:avLst/>
          </a:prstGeom>
          <a:noFill/>
        </p:spPr>
        <p:txBody>
          <a:bodyPr wrap="non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避難場所名称</a:t>
            </a:r>
          </a:p>
        </p:txBody>
      </p:sp>
      <p:sp>
        <p:nvSpPr>
          <p:cNvPr id="123" name="角丸四角形吹き出し 135">
            <a:extLst>
              <a:ext uri="{FF2B5EF4-FFF2-40B4-BE49-F238E27FC236}">
                <a16:creationId xmlns:a16="http://schemas.microsoft.com/office/drawing/2014/main" id="{4B05DDB5-C453-4F06-A986-30094E3A8304}"/>
              </a:ext>
            </a:extLst>
          </p:cNvPr>
          <p:cNvSpPr/>
          <p:nvPr/>
        </p:nvSpPr>
        <p:spPr>
          <a:xfrm>
            <a:off x="293149" y="3363801"/>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2" name="テキスト ボックス 1">
            <a:extLst>
              <a:ext uri="{FF2B5EF4-FFF2-40B4-BE49-F238E27FC236}">
                <a16:creationId xmlns:a16="http://schemas.microsoft.com/office/drawing/2014/main" id="{4D64BC72-AB69-148F-7B87-EDF79284393B}"/>
              </a:ext>
            </a:extLst>
          </p:cNvPr>
          <p:cNvSpPr txBox="1"/>
          <p:nvPr/>
        </p:nvSpPr>
        <p:spPr>
          <a:xfrm>
            <a:off x="171851" y="958722"/>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5</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14</a:t>
            </a:r>
            <a:r>
              <a:rPr kumimoji="1" lang="en-US" altLang="ja-JP" sz="1400" dirty="0">
                <a:solidFill>
                  <a:srgbClr val="FF0000"/>
                </a:solidFill>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15</a:t>
            </a: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14</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20</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E16D370C-2B7A-5DD4-7F08-EDE01E6EE7ED}"/>
              </a:ext>
            </a:extLst>
          </p:cNvPr>
          <p:cNvSpPr txBox="1"/>
          <p:nvPr/>
        </p:nvSpPr>
        <p:spPr>
          <a:xfrm>
            <a:off x="8416" y="4534613"/>
            <a:ext cx="4647921" cy="58477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❹ 立ち退き避難時に必要な備蓄品・資器材・　</a:t>
            </a:r>
            <a:endParaRPr kumimoji="1" lang="en-US" altLang="ja-JP" sz="1600" dirty="0">
              <a:latin typeface="HGPｺﾞｼｯｸE" panose="020B0900000000000000" pitchFamily="50" charset="-128"/>
              <a:ea typeface="HGPｺﾞｼｯｸE" panose="020B0900000000000000" pitchFamily="50" charset="-128"/>
            </a:endParaRPr>
          </a:p>
          <a:p>
            <a:r>
              <a:rPr kumimoji="1" lang="ja-JP" altLang="en-US" sz="1600" dirty="0">
                <a:latin typeface="HGPｺﾞｼｯｸE" panose="020B0900000000000000" pitchFamily="50" charset="-128"/>
                <a:ea typeface="HGPｺﾞｼｯｸE" panose="020B0900000000000000" pitchFamily="50" charset="-128"/>
              </a:rPr>
              <a:t>　　　　　 移動車両を準備する。</a:t>
            </a:r>
          </a:p>
        </p:txBody>
      </p:sp>
      <p:pic>
        <p:nvPicPr>
          <p:cNvPr id="11" name="Picture 8" descr="マイクを持っている女性会社員のイラスト">
            <a:extLst>
              <a:ext uri="{FF2B5EF4-FFF2-40B4-BE49-F238E27FC236}">
                <a16:creationId xmlns:a16="http://schemas.microsoft.com/office/drawing/2014/main" id="{ED2BC8D0-8B07-DEAA-4F48-0B25CFA162C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954"/>
          <a:stretch/>
        </p:blipFill>
        <p:spPr bwMode="auto">
          <a:xfrm>
            <a:off x="216290" y="5518009"/>
            <a:ext cx="532818" cy="744731"/>
          </a:xfrm>
          <a:prstGeom prst="rect">
            <a:avLst/>
          </a:prstGeom>
          <a:noFill/>
          <a:extLst>
            <a:ext uri="{909E8E84-426E-40DD-AFC4-6F175D3DCCD1}">
              <a14:hiddenFill xmlns:a14="http://schemas.microsoft.com/office/drawing/2010/main">
                <a:solidFill>
                  <a:srgbClr val="FFFFFF"/>
                </a:solidFill>
              </a14:hiddenFill>
            </a:ext>
          </a:extLst>
        </p:spPr>
      </p:pic>
      <p:sp>
        <p:nvSpPr>
          <p:cNvPr id="12" name="下矢印 187">
            <a:extLst>
              <a:ext uri="{FF2B5EF4-FFF2-40B4-BE49-F238E27FC236}">
                <a16:creationId xmlns:a16="http://schemas.microsoft.com/office/drawing/2014/main" id="{5577CF0C-A8AB-8F30-92FB-58FAD504B22B}"/>
              </a:ext>
            </a:extLst>
          </p:cNvPr>
          <p:cNvSpPr/>
          <p:nvPr/>
        </p:nvSpPr>
        <p:spPr>
          <a:xfrm>
            <a:off x="319512" y="6378098"/>
            <a:ext cx="309894" cy="16765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13" name="Picture 2" descr="青の作業着を着た人のイラスト（男性）">
            <a:extLst>
              <a:ext uri="{FF2B5EF4-FFF2-40B4-BE49-F238E27FC236}">
                <a16:creationId xmlns:a16="http://schemas.microsoft.com/office/drawing/2014/main" id="{61180226-B9D1-6CBD-AA34-94081D69CF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88"/>
          <a:stretch/>
        </p:blipFill>
        <p:spPr bwMode="auto">
          <a:xfrm>
            <a:off x="715311" y="6649169"/>
            <a:ext cx="463006" cy="712279"/>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5560165D-3296-F35D-07A1-2C65200F3BA5}"/>
              </a:ext>
            </a:extLst>
          </p:cNvPr>
          <p:cNvPicPr>
            <a:picLocks noChangeAspect="1"/>
          </p:cNvPicPr>
          <p:nvPr/>
        </p:nvPicPr>
        <p:blipFill rotWithShape="1">
          <a:blip r:embed="rId4"/>
          <a:srcRect b="50088"/>
          <a:stretch/>
        </p:blipFill>
        <p:spPr>
          <a:xfrm>
            <a:off x="202030" y="6628453"/>
            <a:ext cx="463006" cy="712279"/>
          </a:xfrm>
          <a:prstGeom prst="rect">
            <a:avLst/>
          </a:prstGeom>
        </p:spPr>
      </p:pic>
      <p:pic>
        <p:nvPicPr>
          <p:cNvPr id="15" name="Picture 4" descr="オレンジの作業着を着た人のイラスト（女性）">
            <a:extLst>
              <a:ext uri="{FF2B5EF4-FFF2-40B4-BE49-F238E27FC236}">
                <a16:creationId xmlns:a16="http://schemas.microsoft.com/office/drawing/2014/main" id="{E687C435-E5AD-A844-1AA3-963B8861BAC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50088"/>
          <a:stretch/>
        </p:blipFill>
        <p:spPr bwMode="auto">
          <a:xfrm>
            <a:off x="1215902" y="6649168"/>
            <a:ext cx="475690" cy="712280"/>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a:extLst>
              <a:ext uri="{FF2B5EF4-FFF2-40B4-BE49-F238E27FC236}">
                <a16:creationId xmlns:a16="http://schemas.microsoft.com/office/drawing/2014/main" id="{28CCB80F-9D48-AE78-35BB-10830D0D6AA0}"/>
              </a:ext>
            </a:extLst>
          </p:cNvPr>
          <p:cNvSpPr/>
          <p:nvPr/>
        </p:nvSpPr>
        <p:spPr>
          <a:xfrm>
            <a:off x="898287" y="5568795"/>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17" name="正方形/長方形 16">
            <a:extLst>
              <a:ext uri="{FF2B5EF4-FFF2-40B4-BE49-F238E27FC236}">
                <a16:creationId xmlns:a16="http://schemas.microsoft.com/office/drawing/2014/main" id="{1BCE5363-5E2B-4130-68BD-F19706CE8293}"/>
              </a:ext>
            </a:extLst>
          </p:cNvPr>
          <p:cNvSpPr/>
          <p:nvPr/>
        </p:nvSpPr>
        <p:spPr>
          <a:xfrm>
            <a:off x="767875" y="5735314"/>
            <a:ext cx="3554151" cy="646331"/>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備蓄品（食料品・衛生器具）・資器材（車いす・担架、懐中電灯等誘導時に必要なもの）・移動に使用する車両を準備する。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18" name="正方形/長方形 17">
            <a:extLst>
              <a:ext uri="{FF2B5EF4-FFF2-40B4-BE49-F238E27FC236}">
                <a16:creationId xmlns:a16="http://schemas.microsoft.com/office/drawing/2014/main" id="{7380086F-2ED8-BB63-52F4-3956C0E9B37F}"/>
              </a:ext>
            </a:extLst>
          </p:cNvPr>
          <p:cNvSpPr/>
          <p:nvPr/>
        </p:nvSpPr>
        <p:spPr>
          <a:xfrm>
            <a:off x="1804080" y="6780785"/>
            <a:ext cx="2665070" cy="646331"/>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備蓄品・資器材の保管場所、車両の駐車場から、使用を想定する場所に移動する。</a:t>
            </a:r>
          </a:p>
        </p:txBody>
      </p:sp>
      <p:sp>
        <p:nvSpPr>
          <p:cNvPr id="19" name="正方形/長方形 18">
            <a:extLst>
              <a:ext uri="{FF2B5EF4-FFF2-40B4-BE49-F238E27FC236}">
                <a16:creationId xmlns:a16="http://schemas.microsoft.com/office/drawing/2014/main" id="{92D1B0E6-BFEF-F955-92F1-9B4CA4018B59}"/>
              </a:ext>
            </a:extLst>
          </p:cNvPr>
          <p:cNvSpPr/>
          <p:nvPr/>
        </p:nvSpPr>
        <p:spPr>
          <a:xfrm>
            <a:off x="1766628" y="6582157"/>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chemeClr val="accent2"/>
                </a:solidFill>
                <a:latin typeface="HGPｺﾞｼｯｸM" panose="020B0600000000000000" pitchFamily="50" charset="-128"/>
                <a:ea typeface="HGPｺﾞｼｯｸM" panose="020B0600000000000000" pitchFamily="50" charset="-128"/>
              </a:rPr>
              <a:t>避難誘導班</a:t>
            </a:r>
            <a:endParaRPr kumimoji="1" lang="en-US" altLang="ja-JP" sz="1200" dirty="0">
              <a:solidFill>
                <a:schemeClr val="accent2"/>
              </a:solidFill>
              <a:latin typeface="HGPｺﾞｼｯｸM" panose="020B0600000000000000" pitchFamily="50" charset="-128"/>
              <a:ea typeface="HGPｺﾞｼｯｸM" panose="020B0600000000000000" pitchFamily="50" charset="-128"/>
            </a:endParaRPr>
          </a:p>
        </p:txBody>
      </p:sp>
      <p:sp>
        <p:nvSpPr>
          <p:cNvPr id="20" name="角丸四角形吹き出し 135">
            <a:extLst>
              <a:ext uri="{FF2B5EF4-FFF2-40B4-BE49-F238E27FC236}">
                <a16:creationId xmlns:a16="http://schemas.microsoft.com/office/drawing/2014/main" id="{BC7874B5-BC78-59F8-2F5E-3E6487C21BA4}"/>
              </a:ext>
            </a:extLst>
          </p:cNvPr>
          <p:cNvSpPr/>
          <p:nvPr/>
        </p:nvSpPr>
        <p:spPr>
          <a:xfrm>
            <a:off x="289691" y="7439257"/>
            <a:ext cx="4047893"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21" name="テキスト ボックス 20">
            <a:extLst>
              <a:ext uri="{FF2B5EF4-FFF2-40B4-BE49-F238E27FC236}">
                <a16:creationId xmlns:a16="http://schemas.microsoft.com/office/drawing/2014/main" id="{05A8813D-72C7-8AE1-7E0D-58172AD0301B}"/>
              </a:ext>
            </a:extLst>
          </p:cNvPr>
          <p:cNvSpPr txBox="1"/>
          <p:nvPr/>
        </p:nvSpPr>
        <p:spPr>
          <a:xfrm>
            <a:off x="193162" y="5134103"/>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２０</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４</a:t>
            </a:r>
            <a:r>
              <a:rPr kumimoji="1" lang="en-US" altLang="ja-JP" sz="1400" dirty="0">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２０</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４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４０</a:t>
            </a:r>
          </a:p>
        </p:txBody>
      </p:sp>
      <p:sp>
        <p:nvSpPr>
          <p:cNvPr id="22" name="テキスト ボックス 21">
            <a:extLst>
              <a:ext uri="{FF2B5EF4-FFF2-40B4-BE49-F238E27FC236}">
                <a16:creationId xmlns:a16="http://schemas.microsoft.com/office/drawing/2014/main" id="{20489CC3-76A2-8051-DD55-7562716F1470}"/>
              </a:ext>
            </a:extLst>
          </p:cNvPr>
          <p:cNvSpPr txBox="1"/>
          <p:nvPr/>
        </p:nvSpPr>
        <p:spPr>
          <a:xfrm>
            <a:off x="4714865" y="5951420"/>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備蓄品・資器材の記録は、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別紙「備蓄品・資器材点検一覧」</a:t>
            </a:r>
            <a:r>
              <a:rPr kumimoji="1" lang="ja-JP" altLang="en-US" sz="1050" dirty="0">
                <a:latin typeface="HGPｺﾞｼｯｸM" panose="020B0600000000000000" pitchFamily="50" charset="-128"/>
                <a:ea typeface="HGPｺﾞｼｯｸM" panose="020B0600000000000000" pitchFamily="50" charset="-128"/>
              </a:rPr>
              <a:t>を活用する。</a:t>
            </a:r>
          </a:p>
        </p:txBody>
      </p:sp>
      <p:sp>
        <p:nvSpPr>
          <p:cNvPr id="23" name="テキスト ボックス 22">
            <a:extLst>
              <a:ext uri="{FF2B5EF4-FFF2-40B4-BE49-F238E27FC236}">
                <a16:creationId xmlns:a16="http://schemas.microsoft.com/office/drawing/2014/main" id="{328E7B6D-13DF-17BC-CC81-179E2BAE0A85}"/>
              </a:ext>
            </a:extLst>
          </p:cNvPr>
          <p:cNvSpPr txBox="1"/>
          <p:nvPr/>
        </p:nvSpPr>
        <p:spPr>
          <a:xfrm>
            <a:off x="4724528" y="4451400"/>
            <a:ext cx="2088000" cy="1384995"/>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避難後に使用する備蓄品は、施設内の避難場所は、施設内の避難場所に、立ち退き避難（水平避難）は、外部に持ち運びやすい場所に移動させる。</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使用を想定する場所とは、避難時に使用する資器材を、すぐに使用する場所である。</a:t>
            </a:r>
          </a:p>
        </p:txBody>
      </p:sp>
    </p:spTree>
    <p:extLst>
      <p:ext uri="{BB962C8B-B14F-4D97-AF65-F5344CB8AC3E}">
        <p14:creationId xmlns:p14="http://schemas.microsoft.com/office/powerpoint/2010/main" val="3865176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矢印: 下 43">
            <a:extLst>
              <a:ext uri="{FF2B5EF4-FFF2-40B4-BE49-F238E27FC236}">
                <a16:creationId xmlns:a16="http://schemas.microsoft.com/office/drawing/2014/main" id="{59C932EC-7C8E-48E0-BB7C-066F51F99D31}"/>
              </a:ext>
            </a:extLst>
          </p:cNvPr>
          <p:cNvSpPr/>
          <p:nvPr/>
        </p:nvSpPr>
        <p:spPr>
          <a:xfrm>
            <a:off x="24427" y="103321"/>
            <a:ext cx="216470" cy="8892000"/>
          </a:xfrm>
          <a:prstGeom prst="downArrow">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a:extLst>
              <a:ext uri="{FF2B5EF4-FFF2-40B4-BE49-F238E27FC236}">
                <a16:creationId xmlns:a16="http://schemas.microsoft.com/office/drawing/2014/main" id="{1E8B686C-1946-4B7A-834A-D8A3786AEFCC}"/>
              </a:ext>
            </a:extLst>
          </p:cNvPr>
          <p:cNvSpPr txBox="1"/>
          <p:nvPr/>
        </p:nvSpPr>
        <p:spPr>
          <a:xfrm>
            <a:off x="4690685" y="446160"/>
            <a:ext cx="2160000" cy="252000"/>
          </a:xfrm>
          <a:prstGeom prst="rect">
            <a:avLst/>
          </a:prstGeom>
          <a:solidFill>
            <a:srgbClr val="CC99FF"/>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cxnSp>
        <p:nvCxnSpPr>
          <p:cNvPr id="122" name="直線コネクタ 121">
            <a:extLst>
              <a:ext uri="{FF2B5EF4-FFF2-40B4-BE49-F238E27FC236}">
                <a16:creationId xmlns:a16="http://schemas.microsoft.com/office/drawing/2014/main" id="{5C9D20B8-D4DD-425A-A38C-B19150D2FBB8}"/>
              </a:ext>
            </a:extLst>
          </p:cNvPr>
          <p:cNvCxnSpPr>
            <a:cxnSpLocks/>
          </p:cNvCxnSpPr>
          <p:nvPr/>
        </p:nvCxnSpPr>
        <p:spPr>
          <a:xfrm>
            <a:off x="4704342" y="502822"/>
            <a:ext cx="0" cy="8424000"/>
          </a:xfrm>
          <a:prstGeom prst="line">
            <a:avLst/>
          </a:prstGeom>
          <a:ln w="28575">
            <a:solidFill>
              <a:srgbClr val="CC99FF"/>
            </a:solidFill>
            <a:prstDash val="sysDot"/>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28383E47-1BD6-46DA-972D-986C62B24E69}"/>
              </a:ext>
            </a:extLst>
          </p:cNvPr>
          <p:cNvSpPr txBox="1"/>
          <p:nvPr/>
        </p:nvSpPr>
        <p:spPr>
          <a:xfrm>
            <a:off x="0" y="-6112"/>
            <a:ext cx="6858000" cy="289441"/>
          </a:xfrm>
          <a:prstGeom prst="round2DiagRect">
            <a:avLst/>
          </a:prstGeom>
          <a:solidFill>
            <a:srgbClr val="CC99FF"/>
          </a:solidFill>
        </p:spPr>
        <p:txBody>
          <a:bodyPr wrap="square" rtlCol="0">
            <a:spAutoFit/>
          </a:bodyPr>
          <a:lstStyle/>
          <a:p>
            <a:r>
              <a:rPr kumimoji="1" lang="en-US" altLang="ja-JP" sz="1100" dirty="0">
                <a:latin typeface="HGPｺﾞｼｯｸE" panose="020B0900000000000000" pitchFamily="50" charset="-128"/>
                <a:ea typeface="HGPｺﾞｼｯｸE" panose="020B0900000000000000" pitchFamily="50" charset="-128"/>
              </a:rPr>
              <a:t>【4-2】</a:t>
            </a:r>
            <a:r>
              <a:rPr kumimoji="1" lang="ja-JP" altLang="en-US" sz="1100" dirty="0">
                <a:latin typeface="HGPｺﾞｼｯｸE" panose="020B0900000000000000" pitchFamily="50" charset="-128"/>
                <a:ea typeface="HGPｺﾞｼｯｸE" panose="020B0900000000000000" pitchFamily="50" charset="-128"/>
              </a:rPr>
              <a:t>立ち退き避難（</a:t>
            </a:r>
            <a:r>
              <a:rPr kumimoji="1" lang="zh-TW" altLang="en-US" sz="1100" dirty="0">
                <a:latin typeface="HGPｺﾞｼｯｸE" panose="020B0900000000000000" pitchFamily="50" charset="-128"/>
                <a:ea typeface="HGPｺﾞｼｯｸE" panose="020B0900000000000000" pitchFamily="50" charset="-128"/>
              </a:rPr>
              <a:t>水平避難</a:t>
            </a:r>
            <a:r>
              <a:rPr kumimoji="1" lang="ja-JP" altLang="en-US" sz="1100" dirty="0">
                <a:latin typeface="HGPｺﾞｼｯｸE" panose="020B0900000000000000" pitchFamily="50" charset="-128"/>
                <a:ea typeface="HGPｺﾞｼｯｸE" panose="020B0900000000000000" pitchFamily="50" charset="-128"/>
              </a:rPr>
              <a:t>）</a:t>
            </a:r>
            <a:r>
              <a:rPr kumimoji="1" lang="zh-TW" altLang="en-US" sz="1100" dirty="0">
                <a:latin typeface="HGPｺﾞｼｯｸE" panose="020B0900000000000000" pitchFamily="50" charset="-128"/>
                <a:ea typeface="HGPｺﾞｼｯｸE" panose="020B0900000000000000" pitchFamily="50" charset="-128"/>
              </a:rPr>
              <a:t>訓練</a:t>
            </a:r>
            <a:r>
              <a:rPr kumimoji="1" lang="ja-JP" altLang="en-US" sz="1100" dirty="0">
                <a:latin typeface="HGPｺﾞｼｯｸE" panose="020B0900000000000000" pitchFamily="50" charset="-128"/>
                <a:ea typeface="HGPｺﾞｼｯｸE" panose="020B0900000000000000" pitchFamily="50" charset="-128"/>
              </a:rPr>
              <a:t>のシナリオ</a:t>
            </a:r>
          </a:p>
        </p:txBody>
      </p:sp>
      <p:sp>
        <p:nvSpPr>
          <p:cNvPr id="57" name="テキスト ボックス 56">
            <a:extLst>
              <a:ext uri="{FF2B5EF4-FFF2-40B4-BE49-F238E27FC236}">
                <a16:creationId xmlns:a16="http://schemas.microsoft.com/office/drawing/2014/main" id="{01186CD5-27C2-4E6A-A36F-A89888F0CA6F}"/>
              </a:ext>
            </a:extLst>
          </p:cNvPr>
          <p:cNvSpPr txBox="1"/>
          <p:nvPr/>
        </p:nvSpPr>
        <p:spPr>
          <a:xfrm>
            <a:off x="6021069" y="14689"/>
            <a:ext cx="800219" cy="318924"/>
          </a:xfrm>
          <a:prstGeom prst="rect">
            <a:avLst/>
          </a:prstGeom>
          <a:solidFill>
            <a:schemeClr val="bg1"/>
          </a:solidFill>
          <a:ln>
            <a:solidFill>
              <a:schemeClr val="tx1"/>
            </a:solidFill>
          </a:ln>
        </p:spPr>
        <p:txBody>
          <a:bodyPr wrap="none" tIns="36000" bIns="36000" rtlCol="0">
            <a:spAutoFit/>
          </a:bodyP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記入例</a:t>
            </a:r>
          </a:p>
        </p:txBody>
      </p:sp>
      <p:sp>
        <p:nvSpPr>
          <p:cNvPr id="45" name="正方形/長方形 44">
            <a:extLst>
              <a:ext uri="{FF2B5EF4-FFF2-40B4-BE49-F238E27FC236}">
                <a16:creationId xmlns:a16="http://schemas.microsoft.com/office/drawing/2014/main" id="{A156EF29-290C-4B08-9A70-0281CF21C8C5}"/>
              </a:ext>
            </a:extLst>
          </p:cNvPr>
          <p:cNvSpPr/>
          <p:nvPr/>
        </p:nvSpPr>
        <p:spPr>
          <a:xfrm>
            <a:off x="870716" y="4231120"/>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chemeClr val="accent2"/>
                </a:solidFill>
                <a:latin typeface="HGPｺﾞｼｯｸM" panose="020B0600000000000000" pitchFamily="50" charset="-128"/>
                <a:ea typeface="HGPｺﾞｼｯｸM" panose="020B0600000000000000" pitchFamily="50" charset="-128"/>
              </a:rPr>
              <a:t>避難誘導班</a:t>
            </a:r>
            <a:endParaRPr kumimoji="1" lang="en-US" altLang="ja-JP" sz="1200" dirty="0">
              <a:solidFill>
                <a:schemeClr val="accent2"/>
              </a:solidFill>
              <a:latin typeface="HGPｺﾞｼｯｸM" panose="020B0600000000000000" pitchFamily="50" charset="-128"/>
              <a:ea typeface="HGPｺﾞｼｯｸM" panose="020B0600000000000000" pitchFamily="50" charset="-128"/>
            </a:endParaRPr>
          </a:p>
        </p:txBody>
      </p:sp>
      <p:sp>
        <p:nvSpPr>
          <p:cNvPr id="46" name="正方形/長方形 45">
            <a:extLst>
              <a:ext uri="{FF2B5EF4-FFF2-40B4-BE49-F238E27FC236}">
                <a16:creationId xmlns:a16="http://schemas.microsoft.com/office/drawing/2014/main" id="{1A2E1B2B-608E-4CC7-B33E-1920FA3B7B74}"/>
              </a:ext>
            </a:extLst>
          </p:cNvPr>
          <p:cNvSpPr/>
          <p:nvPr/>
        </p:nvSpPr>
        <p:spPr>
          <a:xfrm>
            <a:off x="567689" y="4419110"/>
            <a:ext cx="3883083" cy="1015663"/>
          </a:xfrm>
          <a:prstGeom prst="rect">
            <a:avLst/>
          </a:prstGeom>
          <a:noFill/>
        </p:spPr>
        <p:txBody>
          <a:bodyPr wrap="square" lIns="48000" rIns="48000">
            <a:spAutoFit/>
          </a:bodyPr>
          <a:lstStyle/>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誘導担当の利用者に声をかけ、避難場所（　　　　　　　　　　　　）に誘導する。</a:t>
            </a:r>
            <a:endParaRPr kumimoji="1" lang="en-US" altLang="ja-JP" sz="1200" dirty="0">
              <a:latin typeface="HGPｺﾞｼｯｸM" panose="020B0600000000000000" pitchFamily="50" charset="-128"/>
              <a:ea typeface="HGPｺﾞｼｯｸM" panose="020B0600000000000000" pitchFamily="50" charset="-128"/>
            </a:endParaRP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誘導後に、利用所の点呼を実施し、一覧表に記録する。</a:t>
            </a:r>
            <a:endParaRPr kumimoji="1" lang="en-US" altLang="ja-JP" sz="1200" dirty="0">
              <a:latin typeface="HGPｺﾞｼｯｸM" panose="020B0600000000000000" pitchFamily="50" charset="-128"/>
              <a:ea typeface="HGPｺﾞｼｯｸM" panose="020B0600000000000000" pitchFamily="50" charset="-128"/>
            </a:endParaRP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誘導後に、利用者の体調を確認し、一覧表に記録する。</a:t>
            </a:r>
            <a:endParaRPr kumimoji="1" lang="en-US" altLang="ja-JP" sz="1200" dirty="0">
              <a:latin typeface="HGPｺﾞｼｯｸM" panose="020B0600000000000000" pitchFamily="50" charset="-128"/>
              <a:ea typeface="HGPｺﾞｼｯｸM" panose="020B0600000000000000" pitchFamily="50" charset="-128"/>
            </a:endParaRP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備蓄品・資器材等を車両に入れ、避難場所に移動する。</a:t>
            </a:r>
          </a:p>
        </p:txBody>
      </p:sp>
      <p:pic>
        <p:nvPicPr>
          <p:cNvPr id="47" name="Picture 4" descr="オレンジの作業着を着た人のイラスト（女性）">
            <a:extLst>
              <a:ext uri="{FF2B5EF4-FFF2-40B4-BE49-F238E27FC236}">
                <a16:creationId xmlns:a16="http://schemas.microsoft.com/office/drawing/2014/main" id="{94433EC4-139D-409A-8BB1-8AB8CAD8976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88"/>
          <a:stretch/>
        </p:blipFill>
        <p:spPr bwMode="auto">
          <a:xfrm>
            <a:off x="235270" y="4221944"/>
            <a:ext cx="453548" cy="663462"/>
          </a:xfrm>
          <a:prstGeom prst="rect">
            <a:avLst/>
          </a:prstGeom>
          <a:noFill/>
          <a:extLst>
            <a:ext uri="{909E8E84-426E-40DD-AFC4-6F175D3DCCD1}">
              <a14:hiddenFill xmlns:a14="http://schemas.microsoft.com/office/drawing/2010/main">
                <a:solidFill>
                  <a:srgbClr val="FFFFFF"/>
                </a:solidFill>
              </a14:hiddenFill>
            </a:ext>
          </a:extLst>
        </p:spPr>
      </p:pic>
      <p:sp>
        <p:nvSpPr>
          <p:cNvPr id="48" name="正方形/長方形 47">
            <a:extLst>
              <a:ext uri="{FF2B5EF4-FFF2-40B4-BE49-F238E27FC236}">
                <a16:creationId xmlns:a16="http://schemas.microsoft.com/office/drawing/2014/main" id="{B51651DA-1DE8-4CF7-9F5F-EF443332AA7E}"/>
              </a:ext>
            </a:extLst>
          </p:cNvPr>
          <p:cNvSpPr/>
          <p:nvPr/>
        </p:nvSpPr>
        <p:spPr>
          <a:xfrm>
            <a:off x="3271713" y="5465523"/>
            <a:ext cx="878400"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利用者</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49" name="Picture 2" descr="■">
            <a:extLst>
              <a:ext uri="{FF2B5EF4-FFF2-40B4-BE49-F238E27FC236}">
                <a16:creationId xmlns:a16="http://schemas.microsoft.com/office/drawing/2014/main" id="{407BE363-2CDE-4214-8D0F-5D01679E27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2937" y="5470918"/>
            <a:ext cx="597866" cy="608324"/>
          </a:xfrm>
          <a:prstGeom prst="rect">
            <a:avLst/>
          </a:prstGeom>
          <a:noFill/>
          <a:extLst>
            <a:ext uri="{909E8E84-426E-40DD-AFC4-6F175D3DCCD1}">
              <a14:hiddenFill xmlns:a14="http://schemas.microsoft.com/office/drawing/2010/main">
                <a:solidFill>
                  <a:srgbClr val="FFFFFF"/>
                </a:solidFill>
              </a14:hiddenFill>
            </a:ext>
          </a:extLst>
        </p:spPr>
      </p:pic>
      <p:sp>
        <p:nvSpPr>
          <p:cNvPr id="51" name="正方形/長方形 50">
            <a:extLst>
              <a:ext uri="{FF2B5EF4-FFF2-40B4-BE49-F238E27FC236}">
                <a16:creationId xmlns:a16="http://schemas.microsoft.com/office/drawing/2014/main" id="{9C724B32-467C-47AD-9E63-3350BB08DD8A}"/>
              </a:ext>
            </a:extLst>
          </p:cNvPr>
          <p:cNvSpPr/>
          <p:nvPr/>
        </p:nvSpPr>
        <p:spPr>
          <a:xfrm>
            <a:off x="3230050" y="5637791"/>
            <a:ext cx="1452705"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避難誘導班に従い、避難を開始する。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52" name="テキスト ボックス 51">
            <a:extLst>
              <a:ext uri="{FF2B5EF4-FFF2-40B4-BE49-F238E27FC236}">
                <a16:creationId xmlns:a16="http://schemas.microsoft.com/office/drawing/2014/main" id="{4FE1ED33-2FD3-46BF-B514-57D0F031D34B}"/>
              </a:ext>
            </a:extLst>
          </p:cNvPr>
          <p:cNvSpPr txBox="1"/>
          <p:nvPr/>
        </p:nvSpPr>
        <p:spPr>
          <a:xfrm>
            <a:off x="10497" y="3479245"/>
            <a:ext cx="4694229" cy="33855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➏ 利用者を避難場所に誘導する。</a:t>
            </a:r>
          </a:p>
        </p:txBody>
      </p:sp>
      <p:sp>
        <p:nvSpPr>
          <p:cNvPr id="53" name="テキスト ボックス 52">
            <a:extLst>
              <a:ext uri="{FF2B5EF4-FFF2-40B4-BE49-F238E27FC236}">
                <a16:creationId xmlns:a16="http://schemas.microsoft.com/office/drawing/2014/main" id="{08D592D1-08CC-44AF-9E79-328AC7CBC503}"/>
              </a:ext>
            </a:extLst>
          </p:cNvPr>
          <p:cNvSpPr txBox="1"/>
          <p:nvPr/>
        </p:nvSpPr>
        <p:spPr>
          <a:xfrm>
            <a:off x="923922" y="4635749"/>
            <a:ext cx="1163824" cy="276999"/>
          </a:xfrm>
          <a:prstGeom prst="rect">
            <a:avLst/>
          </a:prstGeom>
          <a:noFill/>
        </p:spPr>
        <p:txBody>
          <a:bodyPr wrap="squar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避難場所名称</a:t>
            </a:r>
          </a:p>
        </p:txBody>
      </p:sp>
      <p:sp>
        <p:nvSpPr>
          <p:cNvPr id="54" name="角丸四角形吹き出し 135">
            <a:extLst>
              <a:ext uri="{FF2B5EF4-FFF2-40B4-BE49-F238E27FC236}">
                <a16:creationId xmlns:a16="http://schemas.microsoft.com/office/drawing/2014/main" id="{69FD8F7A-7C5F-4040-87BD-AF23CF8C97C5}"/>
              </a:ext>
            </a:extLst>
          </p:cNvPr>
          <p:cNvSpPr/>
          <p:nvPr/>
        </p:nvSpPr>
        <p:spPr>
          <a:xfrm>
            <a:off x="286964" y="6235683"/>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2" name="テキスト ボックス 1">
            <a:extLst>
              <a:ext uri="{FF2B5EF4-FFF2-40B4-BE49-F238E27FC236}">
                <a16:creationId xmlns:a16="http://schemas.microsoft.com/office/drawing/2014/main" id="{CE89F041-A6B4-89A5-1333-BFDEA94A2934}"/>
              </a:ext>
            </a:extLst>
          </p:cNvPr>
          <p:cNvSpPr txBox="1"/>
          <p:nvPr/>
        </p:nvSpPr>
        <p:spPr>
          <a:xfrm>
            <a:off x="180558" y="3815134"/>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30</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５</a:t>
            </a:r>
            <a:r>
              <a:rPr kumimoji="1" lang="en-US" altLang="ja-JP" sz="1400" dirty="0">
                <a:solidFill>
                  <a:srgbClr val="FF0000"/>
                </a:solidFill>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0</a:t>
            </a: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６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0</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ED570FBD-334A-D802-AF23-463DDC973067}"/>
              </a:ext>
            </a:extLst>
          </p:cNvPr>
          <p:cNvSpPr txBox="1"/>
          <p:nvPr/>
        </p:nvSpPr>
        <p:spPr>
          <a:xfrm>
            <a:off x="17943" y="302793"/>
            <a:ext cx="4367079"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➎ 利用者の点呼・服装・持ち物を確認する。</a:t>
            </a:r>
          </a:p>
        </p:txBody>
      </p:sp>
      <p:pic>
        <p:nvPicPr>
          <p:cNvPr id="4" name="Picture 4" descr="オレンジの作業着を着た人のイラスト（女性）">
            <a:extLst>
              <a:ext uri="{FF2B5EF4-FFF2-40B4-BE49-F238E27FC236}">
                <a16:creationId xmlns:a16="http://schemas.microsoft.com/office/drawing/2014/main" id="{427B09BC-F64B-2E16-C7C3-B47EFDEA838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88"/>
          <a:stretch/>
        </p:blipFill>
        <p:spPr bwMode="auto">
          <a:xfrm>
            <a:off x="253008" y="957991"/>
            <a:ext cx="443378" cy="663897"/>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9A7D6E98-184D-DB45-F2B0-4C088EB283AB}"/>
              </a:ext>
            </a:extLst>
          </p:cNvPr>
          <p:cNvSpPr/>
          <p:nvPr/>
        </p:nvSpPr>
        <p:spPr>
          <a:xfrm>
            <a:off x="878263" y="999241"/>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chemeClr val="accent2"/>
                </a:solidFill>
                <a:latin typeface="HGPｺﾞｼｯｸM" panose="020B0600000000000000" pitchFamily="50" charset="-128"/>
                <a:ea typeface="HGPｺﾞｼｯｸM" panose="020B0600000000000000" pitchFamily="50" charset="-128"/>
              </a:rPr>
              <a:t>避難誘導班</a:t>
            </a:r>
            <a:endParaRPr kumimoji="1" lang="en-US" altLang="ja-JP" sz="1200" dirty="0">
              <a:solidFill>
                <a:schemeClr val="accent2"/>
              </a:solidFill>
              <a:latin typeface="HGPｺﾞｼｯｸM" panose="020B0600000000000000" pitchFamily="50" charset="-128"/>
              <a:ea typeface="HGPｺﾞｼｯｸM" panose="020B0600000000000000" pitchFamily="50" charset="-128"/>
            </a:endParaRPr>
          </a:p>
        </p:txBody>
      </p:sp>
      <p:sp>
        <p:nvSpPr>
          <p:cNvPr id="6" name="角丸四角形吹き出し 135">
            <a:extLst>
              <a:ext uri="{FF2B5EF4-FFF2-40B4-BE49-F238E27FC236}">
                <a16:creationId xmlns:a16="http://schemas.microsoft.com/office/drawing/2014/main" id="{A91519CE-FA98-AC72-2AA6-269C57DA4220}"/>
              </a:ext>
            </a:extLst>
          </p:cNvPr>
          <p:cNvSpPr/>
          <p:nvPr/>
        </p:nvSpPr>
        <p:spPr>
          <a:xfrm>
            <a:off x="286964" y="2278264"/>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7" name="テキスト ボックス 6">
            <a:extLst>
              <a:ext uri="{FF2B5EF4-FFF2-40B4-BE49-F238E27FC236}">
                <a16:creationId xmlns:a16="http://schemas.microsoft.com/office/drawing/2014/main" id="{6675702E-F825-B072-D67E-54D29131AA27}"/>
              </a:ext>
            </a:extLst>
          </p:cNvPr>
          <p:cNvSpPr txBox="1"/>
          <p:nvPr/>
        </p:nvSpPr>
        <p:spPr>
          <a:xfrm>
            <a:off x="180558" y="640857"/>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30</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14</a:t>
            </a:r>
            <a:r>
              <a:rPr kumimoji="1" lang="en-US" altLang="ja-JP" sz="1400" dirty="0">
                <a:solidFill>
                  <a:srgbClr val="FF0000"/>
                </a:solidFill>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４</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0</a:t>
            </a: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５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0</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8" name="正方形/長方形 7">
            <a:extLst>
              <a:ext uri="{FF2B5EF4-FFF2-40B4-BE49-F238E27FC236}">
                <a16:creationId xmlns:a16="http://schemas.microsoft.com/office/drawing/2014/main" id="{A54B1FB9-7C00-C20B-F9EF-43D044923ADB}"/>
              </a:ext>
            </a:extLst>
          </p:cNvPr>
          <p:cNvSpPr/>
          <p:nvPr/>
        </p:nvSpPr>
        <p:spPr>
          <a:xfrm>
            <a:off x="753328" y="1219108"/>
            <a:ext cx="3631685" cy="1015663"/>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利用者に、施設外に避難することを伝える。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利用所の点呼を実施し、一覧表に記録する。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利用者の体調を確認し、一覧表に記録する。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利用者の服装や持ち物を確認する。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必要に応じて、着替えや持ち物の準備を手伝う。</a:t>
            </a:r>
          </a:p>
        </p:txBody>
      </p:sp>
      <p:sp>
        <p:nvSpPr>
          <p:cNvPr id="9" name="右中かっこ 8">
            <a:extLst>
              <a:ext uri="{FF2B5EF4-FFF2-40B4-BE49-F238E27FC236}">
                <a16:creationId xmlns:a16="http://schemas.microsoft.com/office/drawing/2014/main" id="{43DAD2A3-2BB7-B836-6A6A-C7859FC47BAA}"/>
              </a:ext>
            </a:extLst>
          </p:cNvPr>
          <p:cNvSpPr/>
          <p:nvPr/>
        </p:nvSpPr>
        <p:spPr>
          <a:xfrm>
            <a:off x="4455686" y="3837568"/>
            <a:ext cx="205584" cy="468000"/>
          </a:xfrm>
          <a:prstGeom prst="rightBrac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1750A28-0DCE-A453-FB03-3F6DE4AEA076}"/>
              </a:ext>
            </a:extLst>
          </p:cNvPr>
          <p:cNvSpPr txBox="1"/>
          <p:nvPr/>
        </p:nvSpPr>
        <p:spPr>
          <a:xfrm>
            <a:off x="4728772" y="3926274"/>
            <a:ext cx="2016000" cy="830997"/>
          </a:xfrm>
          <a:prstGeom prst="rect">
            <a:avLst/>
          </a:prstGeom>
          <a:noFill/>
          <a:ln w="19050">
            <a:solidFill>
              <a:srgbClr val="FF0000"/>
            </a:solidFill>
          </a:ln>
        </p:spPr>
        <p:txBody>
          <a:bodyPr wrap="square" rtlCol="0">
            <a:spAutoFit/>
          </a:bodyPr>
          <a:lstStyle/>
          <a:p>
            <a:r>
              <a:rPr kumimoji="1" lang="ja-JP" altLang="en-US" sz="1200" dirty="0">
                <a:solidFill>
                  <a:srgbClr val="FF0000"/>
                </a:solidFill>
                <a:latin typeface="HGPｺﾞｼｯｸE" panose="020B0900000000000000" pitchFamily="50" charset="-128"/>
                <a:ea typeface="HGPｺﾞｼｯｸE" panose="020B0900000000000000" pitchFamily="50" charset="-128"/>
              </a:rPr>
              <a:t>想定時間よりも時間がかかった場合には、振り返り時に全員で原因を話し合いましょう</a:t>
            </a:r>
            <a:r>
              <a:rPr kumimoji="1" lang="en-US" altLang="ja-JP" sz="1200" dirty="0">
                <a:solidFill>
                  <a:srgbClr val="FF0000"/>
                </a:solidFill>
                <a:latin typeface="HGPｺﾞｼｯｸE" panose="020B0900000000000000" pitchFamily="50" charset="-128"/>
                <a:ea typeface="HGPｺﾞｼｯｸE" panose="020B0900000000000000" pitchFamily="50" charset="-128"/>
              </a:rPr>
              <a:t>!</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11" name="テキスト ボックス 10">
            <a:extLst>
              <a:ext uri="{FF2B5EF4-FFF2-40B4-BE49-F238E27FC236}">
                <a16:creationId xmlns:a16="http://schemas.microsoft.com/office/drawing/2014/main" id="{B553218E-F2CC-B54A-CF8C-E2F258AE63D3}"/>
              </a:ext>
            </a:extLst>
          </p:cNvPr>
          <p:cNvSpPr txBox="1"/>
          <p:nvPr/>
        </p:nvSpPr>
        <p:spPr>
          <a:xfrm>
            <a:off x="4745573" y="760998"/>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点呼・体調の記録は、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sp>
        <p:nvSpPr>
          <p:cNvPr id="12" name="テキスト ボックス 11">
            <a:extLst>
              <a:ext uri="{FF2B5EF4-FFF2-40B4-BE49-F238E27FC236}">
                <a16:creationId xmlns:a16="http://schemas.microsoft.com/office/drawing/2014/main" id="{5970614F-F991-D142-05EF-252C3F214D96}"/>
              </a:ext>
            </a:extLst>
          </p:cNvPr>
          <p:cNvSpPr txBox="1"/>
          <p:nvPr/>
        </p:nvSpPr>
        <p:spPr>
          <a:xfrm>
            <a:off x="4751669" y="4827030"/>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点呼・体調の記録は、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spTree>
    <p:extLst>
      <p:ext uri="{BB962C8B-B14F-4D97-AF65-F5344CB8AC3E}">
        <p14:creationId xmlns:p14="http://schemas.microsoft.com/office/powerpoint/2010/main" val="3760711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矢印: 下 43">
            <a:extLst>
              <a:ext uri="{FF2B5EF4-FFF2-40B4-BE49-F238E27FC236}">
                <a16:creationId xmlns:a16="http://schemas.microsoft.com/office/drawing/2014/main" id="{59C932EC-7C8E-48E0-BB7C-066F51F99D31}"/>
              </a:ext>
            </a:extLst>
          </p:cNvPr>
          <p:cNvSpPr/>
          <p:nvPr/>
        </p:nvSpPr>
        <p:spPr>
          <a:xfrm>
            <a:off x="24427" y="103321"/>
            <a:ext cx="216470" cy="8136000"/>
          </a:xfrm>
          <a:prstGeom prst="downArrow">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a:extLst>
              <a:ext uri="{FF2B5EF4-FFF2-40B4-BE49-F238E27FC236}">
                <a16:creationId xmlns:a16="http://schemas.microsoft.com/office/drawing/2014/main" id="{1E8B686C-1946-4B7A-834A-D8A3786AEFCC}"/>
              </a:ext>
            </a:extLst>
          </p:cNvPr>
          <p:cNvSpPr txBox="1"/>
          <p:nvPr/>
        </p:nvSpPr>
        <p:spPr>
          <a:xfrm>
            <a:off x="4690685" y="446160"/>
            <a:ext cx="2160000" cy="252000"/>
          </a:xfrm>
          <a:prstGeom prst="rect">
            <a:avLst/>
          </a:prstGeom>
          <a:solidFill>
            <a:srgbClr val="CC99FF"/>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cxnSp>
        <p:nvCxnSpPr>
          <p:cNvPr id="122" name="直線コネクタ 121">
            <a:extLst>
              <a:ext uri="{FF2B5EF4-FFF2-40B4-BE49-F238E27FC236}">
                <a16:creationId xmlns:a16="http://schemas.microsoft.com/office/drawing/2014/main" id="{5C9D20B8-D4DD-425A-A38C-B19150D2FBB8}"/>
              </a:ext>
            </a:extLst>
          </p:cNvPr>
          <p:cNvCxnSpPr>
            <a:cxnSpLocks/>
          </p:cNvCxnSpPr>
          <p:nvPr/>
        </p:nvCxnSpPr>
        <p:spPr>
          <a:xfrm>
            <a:off x="4704342" y="502822"/>
            <a:ext cx="0" cy="8244000"/>
          </a:xfrm>
          <a:prstGeom prst="line">
            <a:avLst/>
          </a:prstGeom>
          <a:ln w="28575">
            <a:solidFill>
              <a:srgbClr val="CC99FF"/>
            </a:solidFill>
            <a:prstDash val="sysDot"/>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28383E47-1BD6-46DA-972D-986C62B24E69}"/>
              </a:ext>
            </a:extLst>
          </p:cNvPr>
          <p:cNvSpPr txBox="1"/>
          <p:nvPr/>
        </p:nvSpPr>
        <p:spPr>
          <a:xfrm>
            <a:off x="0" y="-6112"/>
            <a:ext cx="6858000" cy="289441"/>
          </a:xfrm>
          <a:prstGeom prst="round2DiagRect">
            <a:avLst/>
          </a:prstGeom>
          <a:solidFill>
            <a:srgbClr val="CC99FF"/>
          </a:solidFill>
        </p:spPr>
        <p:txBody>
          <a:bodyPr wrap="square" rtlCol="0">
            <a:spAutoFit/>
          </a:bodyPr>
          <a:lstStyle/>
          <a:p>
            <a:r>
              <a:rPr kumimoji="1" lang="en-US" altLang="ja-JP" sz="1100" dirty="0">
                <a:latin typeface="HGPｺﾞｼｯｸE" panose="020B0900000000000000" pitchFamily="50" charset="-128"/>
                <a:ea typeface="HGPｺﾞｼｯｸE" panose="020B0900000000000000" pitchFamily="50" charset="-128"/>
              </a:rPr>
              <a:t>【4-2】</a:t>
            </a:r>
            <a:r>
              <a:rPr kumimoji="1" lang="ja-JP" altLang="en-US" sz="1100" dirty="0">
                <a:latin typeface="HGPｺﾞｼｯｸE" panose="020B0900000000000000" pitchFamily="50" charset="-128"/>
                <a:ea typeface="HGPｺﾞｼｯｸE" panose="020B0900000000000000" pitchFamily="50" charset="-128"/>
              </a:rPr>
              <a:t>立ち退き避難（</a:t>
            </a:r>
            <a:r>
              <a:rPr kumimoji="1" lang="zh-TW" altLang="en-US" sz="1100" dirty="0">
                <a:latin typeface="HGPｺﾞｼｯｸE" panose="020B0900000000000000" pitchFamily="50" charset="-128"/>
                <a:ea typeface="HGPｺﾞｼｯｸE" panose="020B0900000000000000" pitchFamily="50" charset="-128"/>
              </a:rPr>
              <a:t>水平避難</a:t>
            </a:r>
            <a:r>
              <a:rPr kumimoji="1" lang="ja-JP" altLang="en-US" sz="1100" dirty="0">
                <a:latin typeface="HGPｺﾞｼｯｸE" panose="020B0900000000000000" pitchFamily="50" charset="-128"/>
                <a:ea typeface="HGPｺﾞｼｯｸE" panose="020B0900000000000000" pitchFamily="50" charset="-128"/>
              </a:rPr>
              <a:t>）</a:t>
            </a:r>
            <a:r>
              <a:rPr kumimoji="1" lang="zh-TW" altLang="en-US" sz="1100" dirty="0">
                <a:latin typeface="HGPｺﾞｼｯｸE" panose="020B0900000000000000" pitchFamily="50" charset="-128"/>
                <a:ea typeface="HGPｺﾞｼｯｸE" panose="020B0900000000000000" pitchFamily="50" charset="-128"/>
              </a:rPr>
              <a:t>訓練</a:t>
            </a:r>
            <a:r>
              <a:rPr kumimoji="1" lang="ja-JP" altLang="en-US" sz="1100" dirty="0">
                <a:latin typeface="HGPｺﾞｼｯｸE" panose="020B0900000000000000" pitchFamily="50" charset="-128"/>
                <a:ea typeface="HGPｺﾞｼｯｸE" panose="020B0900000000000000" pitchFamily="50" charset="-128"/>
              </a:rPr>
              <a:t>のシナリオ</a:t>
            </a:r>
          </a:p>
        </p:txBody>
      </p:sp>
      <p:sp>
        <p:nvSpPr>
          <p:cNvPr id="57" name="テキスト ボックス 56">
            <a:extLst>
              <a:ext uri="{FF2B5EF4-FFF2-40B4-BE49-F238E27FC236}">
                <a16:creationId xmlns:a16="http://schemas.microsoft.com/office/drawing/2014/main" id="{01186CD5-27C2-4E6A-A36F-A89888F0CA6F}"/>
              </a:ext>
            </a:extLst>
          </p:cNvPr>
          <p:cNvSpPr txBox="1"/>
          <p:nvPr/>
        </p:nvSpPr>
        <p:spPr>
          <a:xfrm>
            <a:off x="6021069" y="14689"/>
            <a:ext cx="800219" cy="318924"/>
          </a:xfrm>
          <a:prstGeom prst="rect">
            <a:avLst/>
          </a:prstGeom>
          <a:solidFill>
            <a:schemeClr val="bg1"/>
          </a:solidFill>
          <a:ln>
            <a:solidFill>
              <a:schemeClr val="tx1"/>
            </a:solidFill>
          </a:ln>
        </p:spPr>
        <p:txBody>
          <a:bodyPr wrap="none" tIns="36000" bIns="36000" rtlCol="0">
            <a:spAutoFit/>
          </a:bodyP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記入例</a:t>
            </a:r>
          </a:p>
        </p:txBody>
      </p:sp>
      <p:sp>
        <p:nvSpPr>
          <p:cNvPr id="63" name="テキスト ボックス 62">
            <a:extLst>
              <a:ext uri="{FF2B5EF4-FFF2-40B4-BE49-F238E27FC236}">
                <a16:creationId xmlns:a16="http://schemas.microsoft.com/office/drawing/2014/main" id="{341E8FDC-F3FC-4041-971E-BC5FB1624AFF}"/>
              </a:ext>
            </a:extLst>
          </p:cNvPr>
          <p:cNvSpPr txBox="1"/>
          <p:nvPr/>
        </p:nvSpPr>
        <p:spPr>
          <a:xfrm>
            <a:off x="4742383" y="1663650"/>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避難完了時刻の記録は、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職員</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pic>
        <p:nvPicPr>
          <p:cNvPr id="55" name="図 54">
            <a:extLst>
              <a:ext uri="{FF2B5EF4-FFF2-40B4-BE49-F238E27FC236}">
                <a16:creationId xmlns:a16="http://schemas.microsoft.com/office/drawing/2014/main" id="{7D0B2949-96BD-4F5D-8456-AF6969AB8E95}"/>
              </a:ext>
            </a:extLst>
          </p:cNvPr>
          <p:cNvPicPr>
            <a:picLocks noChangeAspect="1"/>
          </p:cNvPicPr>
          <p:nvPr/>
        </p:nvPicPr>
        <p:blipFill rotWithShape="1">
          <a:blip r:embed="rId2"/>
          <a:srcRect b="50088"/>
          <a:stretch/>
        </p:blipFill>
        <p:spPr>
          <a:xfrm>
            <a:off x="3227645" y="1455574"/>
            <a:ext cx="418937" cy="644485"/>
          </a:xfrm>
          <a:prstGeom prst="rect">
            <a:avLst/>
          </a:prstGeom>
        </p:spPr>
      </p:pic>
      <p:sp>
        <p:nvSpPr>
          <p:cNvPr id="56" name="正方形/長方形 55">
            <a:extLst>
              <a:ext uri="{FF2B5EF4-FFF2-40B4-BE49-F238E27FC236}">
                <a16:creationId xmlns:a16="http://schemas.microsoft.com/office/drawing/2014/main" id="{7019B004-AE3C-458F-B624-C687B08EBB15}"/>
              </a:ext>
            </a:extLst>
          </p:cNvPr>
          <p:cNvSpPr/>
          <p:nvPr/>
        </p:nvSpPr>
        <p:spPr>
          <a:xfrm>
            <a:off x="3693744" y="1491708"/>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58" name="テキスト ボックス 57">
            <a:extLst>
              <a:ext uri="{FF2B5EF4-FFF2-40B4-BE49-F238E27FC236}">
                <a16:creationId xmlns:a16="http://schemas.microsoft.com/office/drawing/2014/main" id="{C36CF7D7-A5D9-4422-8940-DD39309C4B4B}"/>
              </a:ext>
            </a:extLst>
          </p:cNvPr>
          <p:cNvSpPr txBox="1"/>
          <p:nvPr/>
        </p:nvSpPr>
        <p:spPr>
          <a:xfrm>
            <a:off x="13461" y="303872"/>
            <a:ext cx="4646139"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➐ 避難完了後、利用者の安否を確認する。</a:t>
            </a:r>
          </a:p>
        </p:txBody>
      </p:sp>
      <p:sp>
        <p:nvSpPr>
          <p:cNvPr id="60" name="正方形/長方形 59">
            <a:extLst>
              <a:ext uri="{FF2B5EF4-FFF2-40B4-BE49-F238E27FC236}">
                <a16:creationId xmlns:a16="http://schemas.microsoft.com/office/drawing/2014/main" id="{DC36F45E-39F7-4936-9F35-C3B95B4FD12C}"/>
              </a:ext>
            </a:extLst>
          </p:cNvPr>
          <p:cNvSpPr/>
          <p:nvPr/>
        </p:nvSpPr>
        <p:spPr>
          <a:xfrm>
            <a:off x="779014" y="2115225"/>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61" name="正方形/長方形 60">
            <a:extLst>
              <a:ext uri="{FF2B5EF4-FFF2-40B4-BE49-F238E27FC236}">
                <a16:creationId xmlns:a16="http://schemas.microsoft.com/office/drawing/2014/main" id="{AED6D2AC-5F63-41BC-90EC-8451368207D0}"/>
              </a:ext>
            </a:extLst>
          </p:cNvPr>
          <p:cNvSpPr/>
          <p:nvPr/>
        </p:nvSpPr>
        <p:spPr>
          <a:xfrm>
            <a:off x="779015" y="1039916"/>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62" name="下矢印 207">
            <a:extLst>
              <a:ext uri="{FF2B5EF4-FFF2-40B4-BE49-F238E27FC236}">
                <a16:creationId xmlns:a16="http://schemas.microsoft.com/office/drawing/2014/main" id="{7EBFADA9-952B-4785-BA38-C19728EA329D}"/>
              </a:ext>
            </a:extLst>
          </p:cNvPr>
          <p:cNvSpPr/>
          <p:nvPr/>
        </p:nvSpPr>
        <p:spPr>
          <a:xfrm>
            <a:off x="391952" y="1733122"/>
            <a:ext cx="216469" cy="15636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5" name="正方形/長方形 84">
            <a:extLst>
              <a:ext uri="{FF2B5EF4-FFF2-40B4-BE49-F238E27FC236}">
                <a16:creationId xmlns:a16="http://schemas.microsoft.com/office/drawing/2014/main" id="{95962DD9-C488-4B72-857D-87C88592C6B0}"/>
              </a:ext>
            </a:extLst>
          </p:cNvPr>
          <p:cNvSpPr/>
          <p:nvPr/>
        </p:nvSpPr>
        <p:spPr>
          <a:xfrm>
            <a:off x="3660239" y="1642742"/>
            <a:ext cx="1019674"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避難完了時刻を記録する。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92" name="正方形/長方形 91">
            <a:extLst>
              <a:ext uri="{FF2B5EF4-FFF2-40B4-BE49-F238E27FC236}">
                <a16:creationId xmlns:a16="http://schemas.microsoft.com/office/drawing/2014/main" id="{C8AC28D6-576C-4AEB-9F0D-2B3EEB379C1C}"/>
              </a:ext>
            </a:extLst>
          </p:cNvPr>
          <p:cNvSpPr/>
          <p:nvPr/>
        </p:nvSpPr>
        <p:spPr>
          <a:xfrm>
            <a:off x="685033" y="2297426"/>
            <a:ext cx="3819404" cy="276999"/>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避難完了時刻の記録を確認した後、訓練終了の合図を行う。</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93" name="正方形/長方形 92">
            <a:extLst>
              <a:ext uri="{FF2B5EF4-FFF2-40B4-BE49-F238E27FC236}">
                <a16:creationId xmlns:a16="http://schemas.microsoft.com/office/drawing/2014/main" id="{FA4631FD-E7DF-4D37-AB1E-D7BEB3677C81}"/>
              </a:ext>
            </a:extLst>
          </p:cNvPr>
          <p:cNvSpPr/>
          <p:nvPr/>
        </p:nvSpPr>
        <p:spPr>
          <a:xfrm>
            <a:off x="727933" y="1220802"/>
            <a:ext cx="2575158" cy="830997"/>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全員の避難を確認したあと、市町村と</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保護者に避難完了報告を行う。</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⇒代わりに、情報班に避難完了時刻を報告する。</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94" name="Picture 8" descr="マイクを持っている女性会社員のイラスト">
            <a:extLst>
              <a:ext uri="{FF2B5EF4-FFF2-40B4-BE49-F238E27FC236}">
                <a16:creationId xmlns:a16="http://schemas.microsoft.com/office/drawing/2014/main" id="{3496A430-C4F7-4381-ACC4-B704278E352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54"/>
          <a:stretch/>
        </p:blipFill>
        <p:spPr bwMode="auto">
          <a:xfrm>
            <a:off x="265927" y="1944843"/>
            <a:ext cx="461097" cy="644485"/>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青の作業着を着た人のイラスト（男性）">
            <a:extLst>
              <a:ext uri="{FF2B5EF4-FFF2-40B4-BE49-F238E27FC236}">
                <a16:creationId xmlns:a16="http://schemas.microsoft.com/office/drawing/2014/main" id="{233592C3-444B-4985-BE5E-7D1B088AA68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88"/>
          <a:stretch/>
        </p:blipFill>
        <p:spPr bwMode="auto">
          <a:xfrm>
            <a:off x="290751" y="990084"/>
            <a:ext cx="403115" cy="620144"/>
          </a:xfrm>
          <a:prstGeom prst="rect">
            <a:avLst/>
          </a:prstGeom>
          <a:noFill/>
          <a:extLst>
            <a:ext uri="{909E8E84-426E-40DD-AFC4-6F175D3DCCD1}">
              <a14:hiddenFill xmlns:a14="http://schemas.microsoft.com/office/drawing/2010/main">
                <a:solidFill>
                  <a:srgbClr val="FFFFFF"/>
                </a:solidFill>
              </a14:hiddenFill>
            </a:ext>
          </a:extLst>
        </p:spPr>
      </p:pic>
      <p:sp>
        <p:nvSpPr>
          <p:cNvPr id="96" name="角丸四角形吹き出し 135">
            <a:extLst>
              <a:ext uri="{FF2B5EF4-FFF2-40B4-BE49-F238E27FC236}">
                <a16:creationId xmlns:a16="http://schemas.microsoft.com/office/drawing/2014/main" id="{D3AF4E38-A28D-49BB-8923-7211E5D49460}"/>
              </a:ext>
            </a:extLst>
          </p:cNvPr>
          <p:cNvSpPr/>
          <p:nvPr/>
        </p:nvSpPr>
        <p:spPr>
          <a:xfrm>
            <a:off x="274772" y="2666383"/>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pic>
        <p:nvPicPr>
          <p:cNvPr id="106" name="Picture 2" descr="青の作業着を着た人のイラスト（男性）">
            <a:extLst>
              <a:ext uri="{FF2B5EF4-FFF2-40B4-BE49-F238E27FC236}">
                <a16:creationId xmlns:a16="http://schemas.microsoft.com/office/drawing/2014/main" id="{FA72950D-DD31-4371-B333-B5F6E076986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88"/>
          <a:stretch/>
        </p:blipFill>
        <p:spPr bwMode="auto">
          <a:xfrm>
            <a:off x="591964" y="5017437"/>
            <a:ext cx="418017" cy="643069"/>
          </a:xfrm>
          <a:prstGeom prst="rect">
            <a:avLst/>
          </a:prstGeom>
          <a:noFill/>
          <a:extLst>
            <a:ext uri="{909E8E84-426E-40DD-AFC4-6F175D3DCCD1}">
              <a14:hiddenFill xmlns:a14="http://schemas.microsoft.com/office/drawing/2010/main">
                <a:solidFill>
                  <a:srgbClr val="FFFFFF"/>
                </a:solidFill>
              </a14:hiddenFill>
            </a:ext>
          </a:extLst>
        </p:spPr>
      </p:pic>
      <p:pic>
        <p:nvPicPr>
          <p:cNvPr id="107" name="図 106">
            <a:extLst>
              <a:ext uri="{FF2B5EF4-FFF2-40B4-BE49-F238E27FC236}">
                <a16:creationId xmlns:a16="http://schemas.microsoft.com/office/drawing/2014/main" id="{4251A6F9-D6B4-439A-95B8-971765B80432}"/>
              </a:ext>
            </a:extLst>
          </p:cNvPr>
          <p:cNvPicPr>
            <a:picLocks noChangeAspect="1"/>
          </p:cNvPicPr>
          <p:nvPr/>
        </p:nvPicPr>
        <p:blipFill rotWithShape="1">
          <a:blip r:embed="rId2"/>
          <a:srcRect b="50088"/>
          <a:stretch/>
        </p:blipFill>
        <p:spPr>
          <a:xfrm>
            <a:off x="216489" y="5037544"/>
            <a:ext cx="406196" cy="624883"/>
          </a:xfrm>
          <a:prstGeom prst="rect">
            <a:avLst/>
          </a:prstGeom>
        </p:spPr>
      </p:pic>
      <p:pic>
        <p:nvPicPr>
          <p:cNvPr id="108" name="Picture 4" descr="オレンジの作業着を着た人のイラスト（女性）">
            <a:extLst>
              <a:ext uri="{FF2B5EF4-FFF2-40B4-BE49-F238E27FC236}">
                <a16:creationId xmlns:a16="http://schemas.microsoft.com/office/drawing/2014/main" id="{F1F807F3-DCD7-46D0-A226-DBD2FA7B4CB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88"/>
          <a:stretch/>
        </p:blipFill>
        <p:spPr bwMode="auto">
          <a:xfrm>
            <a:off x="990007" y="5023790"/>
            <a:ext cx="418018" cy="625921"/>
          </a:xfrm>
          <a:prstGeom prst="rect">
            <a:avLst/>
          </a:prstGeom>
          <a:noFill/>
          <a:extLst>
            <a:ext uri="{909E8E84-426E-40DD-AFC4-6F175D3DCCD1}">
              <a14:hiddenFill xmlns:a14="http://schemas.microsoft.com/office/drawing/2010/main">
                <a:solidFill>
                  <a:srgbClr val="FFFFFF"/>
                </a:solidFill>
              </a14:hiddenFill>
            </a:ext>
          </a:extLst>
        </p:spPr>
      </p:pic>
      <p:sp>
        <p:nvSpPr>
          <p:cNvPr id="109" name="正方形/長方形 108">
            <a:extLst>
              <a:ext uri="{FF2B5EF4-FFF2-40B4-BE49-F238E27FC236}">
                <a16:creationId xmlns:a16="http://schemas.microsoft.com/office/drawing/2014/main" id="{05D422E9-4345-4C7E-B997-61ACE5E803F3}"/>
              </a:ext>
            </a:extLst>
          </p:cNvPr>
          <p:cNvSpPr/>
          <p:nvPr/>
        </p:nvSpPr>
        <p:spPr>
          <a:xfrm>
            <a:off x="3496095" y="6031920"/>
            <a:ext cx="886234"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利用者</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110" name="Picture 2" descr="■">
            <a:extLst>
              <a:ext uri="{FF2B5EF4-FFF2-40B4-BE49-F238E27FC236}">
                <a16:creationId xmlns:a16="http://schemas.microsoft.com/office/drawing/2014/main" id="{F1AB49EF-412E-4ADF-95C8-6982DBFBE2B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9764" y="5992680"/>
            <a:ext cx="744635" cy="685064"/>
          </a:xfrm>
          <a:prstGeom prst="rect">
            <a:avLst/>
          </a:prstGeom>
          <a:noFill/>
          <a:extLst>
            <a:ext uri="{909E8E84-426E-40DD-AFC4-6F175D3DCCD1}">
              <a14:hiddenFill xmlns:a14="http://schemas.microsoft.com/office/drawing/2010/main">
                <a:solidFill>
                  <a:srgbClr val="FFFFFF"/>
                </a:solidFill>
              </a14:hiddenFill>
            </a:ext>
          </a:extLst>
        </p:spPr>
      </p:pic>
      <p:sp>
        <p:nvSpPr>
          <p:cNvPr id="112" name="正方形/長方形 111">
            <a:extLst>
              <a:ext uri="{FF2B5EF4-FFF2-40B4-BE49-F238E27FC236}">
                <a16:creationId xmlns:a16="http://schemas.microsoft.com/office/drawing/2014/main" id="{3D603213-D3CC-4CEA-9A5F-B00037E7B7C0}"/>
              </a:ext>
            </a:extLst>
          </p:cNvPr>
          <p:cNvSpPr/>
          <p:nvPr/>
        </p:nvSpPr>
        <p:spPr>
          <a:xfrm>
            <a:off x="3446213" y="6211622"/>
            <a:ext cx="1133476"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職員の指示に従い、移動する。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113" name="正方形/長方形 112">
            <a:extLst>
              <a:ext uri="{FF2B5EF4-FFF2-40B4-BE49-F238E27FC236}">
                <a16:creationId xmlns:a16="http://schemas.microsoft.com/office/drawing/2014/main" id="{81139B6B-9A8D-42FB-B1A0-BE3A84A38DAE}"/>
              </a:ext>
            </a:extLst>
          </p:cNvPr>
          <p:cNvSpPr/>
          <p:nvPr/>
        </p:nvSpPr>
        <p:spPr>
          <a:xfrm>
            <a:off x="1409196" y="4959024"/>
            <a:ext cx="117315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職員</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115" name="テキスト ボックス 114">
            <a:extLst>
              <a:ext uri="{FF2B5EF4-FFF2-40B4-BE49-F238E27FC236}">
                <a16:creationId xmlns:a16="http://schemas.microsoft.com/office/drawing/2014/main" id="{1E2F9AC8-38A5-4314-851E-6CBBA55A57CB}"/>
              </a:ext>
            </a:extLst>
          </p:cNvPr>
          <p:cNvSpPr txBox="1"/>
          <p:nvPr/>
        </p:nvSpPr>
        <p:spPr>
          <a:xfrm>
            <a:off x="24908" y="3854624"/>
            <a:ext cx="4850122" cy="58477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❽ 避難完了後、利用者を元の部屋に再誘導</a:t>
            </a:r>
            <a:endParaRPr kumimoji="1" lang="en-US" altLang="ja-JP" sz="1600" dirty="0">
              <a:latin typeface="HGPｺﾞｼｯｸE" panose="020B0900000000000000" pitchFamily="50" charset="-128"/>
              <a:ea typeface="HGPｺﾞｼｯｸE" panose="020B0900000000000000" pitchFamily="50" charset="-128"/>
            </a:endParaRPr>
          </a:p>
          <a:p>
            <a:r>
              <a:rPr kumimoji="1" lang="ja-JP" altLang="en-US" sz="1600" dirty="0">
                <a:latin typeface="HGPｺﾞｼｯｸE" panose="020B0900000000000000" pitchFamily="50" charset="-128"/>
                <a:ea typeface="HGPｺﾞｼｯｸE" panose="020B0900000000000000" pitchFamily="50" charset="-128"/>
              </a:rPr>
              <a:t>　　　　　 する。</a:t>
            </a:r>
          </a:p>
        </p:txBody>
      </p:sp>
      <p:sp>
        <p:nvSpPr>
          <p:cNvPr id="116" name="角丸四角形吹き出し 135">
            <a:extLst>
              <a:ext uri="{FF2B5EF4-FFF2-40B4-BE49-F238E27FC236}">
                <a16:creationId xmlns:a16="http://schemas.microsoft.com/office/drawing/2014/main" id="{FCF3BCB4-B509-4D86-B18C-071EA51BAAC9}"/>
              </a:ext>
            </a:extLst>
          </p:cNvPr>
          <p:cNvSpPr/>
          <p:nvPr/>
        </p:nvSpPr>
        <p:spPr>
          <a:xfrm>
            <a:off x="291456" y="6768850"/>
            <a:ext cx="4176000"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grpSp>
        <p:nvGrpSpPr>
          <p:cNvPr id="117" name="グループ化 116">
            <a:extLst>
              <a:ext uri="{FF2B5EF4-FFF2-40B4-BE49-F238E27FC236}">
                <a16:creationId xmlns:a16="http://schemas.microsoft.com/office/drawing/2014/main" id="{55D04E84-8995-4D79-939B-BCC7CF2D90DF}"/>
              </a:ext>
            </a:extLst>
          </p:cNvPr>
          <p:cNvGrpSpPr/>
          <p:nvPr/>
        </p:nvGrpSpPr>
        <p:grpSpPr>
          <a:xfrm>
            <a:off x="290751" y="8242589"/>
            <a:ext cx="4133694" cy="307777"/>
            <a:chOff x="2565421" y="3064646"/>
            <a:chExt cx="4133694" cy="307777"/>
          </a:xfrm>
        </p:grpSpPr>
        <p:sp>
          <p:nvSpPr>
            <p:cNvPr id="118" name="テキスト ボックス 117">
              <a:extLst>
                <a:ext uri="{FF2B5EF4-FFF2-40B4-BE49-F238E27FC236}">
                  <a16:creationId xmlns:a16="http://schemas.microsoft.com/office/drawing/2014/main" id="{9CD4AFDE-F473-4082-847E-D511569CE03D}"/>
                </a:ext>
              </a:extLst>
            </p:cNvPr>
            <p:cNvSpPr txBox="1"/>
            <p:nvPr/>
          </p:nvSpPr>
          <p:spPr>
            <a:xfrm>
              <a:off x="2565421" y="3064646"/>
              <a:ext cx="4133694" cy="307777"/>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　　　　　　　　　　　　　　 へ</a:t>
              </a:r>
              <a:endParaRPr kumimoji="1" lang="en-US" altLang="ja-JP" sz="1400" dirty="0">
                <a:latin typeface="HGPｺﾞｼｯｸE" panose="020B0900000000000000" pitchFamily="50" charset="-128"/>
                <a:ea typeface="HGPｺﾞｼｯｸE" panose="020B0900000000000000" pitchFamily="50" charset="-128"/>
              </a:endParaRPr>
            </a:p>
          </p:txBody>
        </p:sp>
        <p:sp>
          <p:nvSpPr>
            <p:cNvPr id="119" name="テキスト ボックス 118">
              <a:extLst>
                <a:ext uri="{FF2B5EF4-FFF2-40B4-BE49-F238E27FC236}">
                  <a16:creationId xmlns:a16="http://schemas.microsoft.com/office/drawing/2014/main" id="{DBC38609-36CF-4466-BAD1-32330825896F}"/>
                </a:ext>
              </a:extLst>
            </p:cNvPr>
            <p:cNvSpPr txBox="1"/>
            <p:nvPr/>
          </p:nvSpPr>
          <p:spPr>
            <a:xfrm>
              <a:off x="3205418" y="3100316"/>
              <a:ext cx="1656000" cy="252000"/>
            </a:xfrm>
            <a:prstGeom prst="round2DiagRect">
              <a:avLst/>
            </a:prstGeom>
            <a:solidFill>
              <a:schemeClr val="bg1">
                <a:lumMod val="85000"/>
              </a:schemeClr>
            </a:solidFill>
          </p:spPr>
          <p:txBody>
            <a:bodyPr wrap="square" lIns="0" tIns="0" rIns="0" bIns="0" rtlCol="0">
              <a:noAutofit/>
            </a:bodyPr>
            <a:lstStyle/>
            <a:p>
              <a:r>
                <a:rPr kumimoji="1" lang="en-US" altLang="ja-JP" sz="1400" dirty="0">
                  <a:latin typeface="HGPｺﾞｼｯｸE" panose="020B0900000000000000" pitchFamily="50" charset="-128"/>
                  <a:ea typeface="HGPｺﾞｼｯｸE" panose="020B0900000000000000" pitchFamily="50" charset="-128"/>
                </a:rPr>
                <a:t>【5】</a:t>
              </a:r>
              <a:r>
                <a:rPr kumimoji="1" lang="ja-JP" altLang="en-US" sz="1400" dirty="0">
                  <a:latin typeface="HGPｺﾞｼｯｸE" panose="020B0900000000000000" pitchFamily="50" charset="-128"/>
                  <a:ea typeface="HGPｺﾞｼｯｸE" panose="020B0900000000000000" pitchFamily="50" charset="-128"/>
                </a:rPr>
                <a:t>訓練後の振り返り</a:t>
              </a:r>
            </a:p>
          </p:txBody>
        </p:sp>
      </p:grpSp>
      <p:sp>
        <p:nvSpPr>
          <p:cNvPr id="3" name="テキスト ボックス 2">
            <a:extLst>
              <a:ext uri="{FF2B5EF4-FFF2-40B4-BE49-F238E27FC236}">
                <a16:creationId xmlns:a16="http://schemas.microsoft.com/office/drawing/2014/main" id="{CA9EA4D5-AD54-A39E-B2CE-000C9AEB2427}"/>
              </a:ext>
            </a:extLst>
          </p:cNvPr>
          <p:cNvSpPr txBox="1"/>
          <p:nvPr/>
        </p:nvSpPr>
        <p:spPr>
          <a:xfrm>
            <a:off x="180558" y="680040"/>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１</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0</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６</a:t>
            </a:r>
            <a:r>
              <a:rPr kumimoji="1" lang="en-US" altLang="ja-JP" sz="1400" dirty="0">
                <a:solidFill>
                  <a:srgbClr val="FF0000"/>
                </a:solidFill>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0</a:t>
            </a: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６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４</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0</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4" name="右中かっこ 3">
            <a:extLst>
              <a:ext uri="{FF2B5EF4-FFF2-40B4-BE49-F238E27FC236}">
                <a16:creationId xmlns:a16="http://schemas.microsoft.com/office/drawing/2014/main" id="{0F02A9DE-1905-D9C8-F7D2-D76A2B4DEFE6}"/>
              </a:ext>
            </a:extLst>
          </p:cNvPr>
          <p:cNvSpPr/>
          <p:nvPr/>
        </p:nvSpPr>
        <p:spPr>
          <a:xfrm>
            <a:off x="4455686" y="716416"/>
            <a:ext cx="205584" cy="468000"/>
          </a:xfrm>
          <a:prstGeom prst="rightBrac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89D7A5A6-6B0B-4AA3-BCAE-68B01E39AB99}"/>
              </a:ext>
            </a:extLst>
          </p:cNvPr>
          <p:cNvSpPr txBox="1"/>
          <p:nvPr/>
        </p:nvSpPr>
        <p:spPr>
          <a:xfrm>
            <a:off x="4728772" y="805122"/>
            <a:ext cx="2016000" cy="830997"/>
          </a:xfrm>
          <a:prstGeom prst="rect">
            <a:avLst/>
          </a:prstGeom>
          <a:noFill/>
          <a:ln w="19050">
            <a:solidFill>
              <a:srgbClr val="FF0000"/>
            </a:solidFill>
          </a:ln>
        </p:spPr>
        <p:txBody>
          <a:bodyPr wrap="square" rtlCol="0">
            <a:spAutoFit/>
          </a:bodyPr>
          <a:lstStyle/>
          <a:p>
            <a:r>
              <a:rPr kumimoji="1" lang="ja-JP" altLang="en-US" sz="1200" dirty="0">
                <a:solidFill>
                  <a:srgbClr val="FF0000"/>
                </a:solidFill>
                <a:latin typeface="HGPｺﾞｼｯｸE" panose="020B0900000000000000" pitchFamily="50" charset="-128"/>
                <a:ea typeface="HGPｺﾞｼｯｸE" panose="020B0900000000000000" pitchFamily="50" charset="-128"/>
              </a:rPr>
              <a:t>想定時間よりも時間がかかった場合には、振り返り時に全員で原因を話し合いましょう</a:t>
            </a:r>
            <a:r>
              <a:rPr kumimoji="1" lang="en-US" altLang="ja-JP" sz="1200" dirty="0">
                <a:solidFill>
                  <a:srgbClr val="FF0000"/>
                </a:solidFill>
                <a:latin typeface="HGPｺﾞｼｯｸE" panose="020B0900000000000000" pitchFamily="50" charset="-128"/>
                <a:ea typeface="HGPｺﾞｼｯｸE" panose="020B0900000000000000" pitchFamily="50" charset="-128"/>
              </a:rPr>
              <a:t>!</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6" name="テキスト ボックス 5">
            <a:extLst>
              <a:ext uri="{FF2B5EF4-FFF2-40B4-BE49-F238E27FC236}">
                <a16:creationId xmlns:a16="http://schemas.microsoft.com/office/drawing/2014/main" id="{6AB4BB28-AEA0-CE5D-7816-668ED0CA88B5}"/>
              </a:ext>
            </a:extLst>
          </p:cNvPr>
          <p:cNvSpPr txBox="1"/>
          <p:nvPr/>
        </p:nvSpPr>
        <p:spPr>
          <a:xfrm>
            <a:off x="186654" y="4429080"/>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４</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0</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６</a:t>
            </a:r>
            <a:r>
              <a:rPr kumimoji="1" lang="en-US" altLang="ja-JP" sz="1400" dirty="0">
                <a:solidFill>
                  <a:srgbClr val="FF0000"/>
                </a:solidFill>
                <a:latin typeface="HGPｺﾞｼｯｸE" panose="020B0900000000000000" pitchFamily="50" charset="-128"/>
                <a:ea typeface="HGPｺﾞｼｯｸE" panose="020B0900000000000000" pitchFamily="50" charset="-128"/>
              </a:rPr>
              <a:t>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４</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0</a:t>
            </a: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７ </a:t>
            </a:r>
            <a:r>
              <a:rPr kumimoji="1" lang="ja-JP" altLang="en-US" sz="1400" dirty="0">
                <a:latin typeface="HGPｺﾞｼｯｸE" panose="020B0900000000000000" pitchFamily="50" charset="-128"/>
                <a:ea typeface="HGPｺﾞｼｯｸE" panose="020B0900000000000000" pitchFamily="50" charset="-128"/>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２</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0</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7" name="正方形/長方形 6">
            <a:extLst>
              <a:ext uri="{FF2B5EF4-FFF2-40B4-BE49-F238E27FC236}">
                <a16:creationId xmlns:a16="http://schemas.microsoft.com/office/drawing/2014/main" id="{6B51105B-2E7B-972D-351C-7A1ED9ED9618}"/>
              </a:ext>
            </a:extLst>
          </p:cNvPr>
          <p:cNvSpPr/>
          <p:nvPr/>
        </p:nvSpPr>
        <p:spPr>
          <a:xfrm>
            <a:off x="1350397" y="5132135"/>
            <a:ext cx="3246951" cy="1015663"/>
          </a:xfrm>
          <a:prstGeom prst="rect">
            <a:avLst/>
          </a:prstGeom>
          <a:noFill/>
        </p:spPr>
        <p:txBody>
          <a:bodyPr wrap="square" lIns="48000" rIns="48000">
            <a:spAutoFit/>
          </a:bodyPr>
          <a:lstStyle/>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利用者を避難開始前いた部屋へ誘導する。</a:t>
            </a:r>
            <a:endParaRPr kumimoji="1" lang="en-US" altLang="ja-JP" sz="1200" dirty="0">
              <a:latin typeface="HGPｺﾞｼｯｸM" panose="020B0600000000000000" pitchFamily="50" charset="-128"/>
              <a:ea typeface="HGPｺﾞｼｯｸM" panose="020B0600000000000000" pitchFamily="50" charset="-128"/>
            </a:endParaRP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再誘導後に、利用所の点呼を実施し、一覧表に記録する。</a:t>
            </a:r>
            <a:endParaRPr kumimoji="1" lang="en-US" altLang="ja-JP" sz="1200" dirty="0">
              <a:latin typeface="HGPｺﾞｼｯｸM" panose="020B0600000000000000" pitchFamily="50" charset="-128"/>
              <a:ea typeface="HGPｺﾞｼｯｸM" panose="020B0600000000000000" pitchFamily="50" charset="-128"/>
            </a:endParaRPr>
          </a:p>
          <a:p>
            <a:pPr marL="23490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再誘導後に、利用者の体調を確認し、一覧表に記録する。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8" name="テキスト ボックス 7">
            <a:extLst>
              <a:ext uri="{FF2B5EF4-FFF2-40B4-BE49-F238E27FC236}">
                <a16:creationId xmlns:a16="http://schemas.microsoft.com/office/drawing/2014/main" id="{EACCD29C-9071-6827-799B-42B4260D06D0}"/>
              </a:ext>
            </a:extLst>
          </p:cNvPr>
          <p:cNvSpPr txBox="1"/>
          <p:nvPr/>
        </p:nvSpPr>
        <p:spPr>
          <a:xfrm>
            <a:off x="4738301" y="4127521"/>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点呼・体調の記録は、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利用者</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p>
        </p:txBody>
      </p:sp>
    </p:spTree>
    <p:extLst>
      <p:ext uri="{BB962C8B-B14F-4D97-AF65-F5344CB8AC3E}">
        <p14:creationId xmlns:p14="http://schemas.microsoft.com/office/powerpoint/2010/main" val="12581122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吹き出し 135">
            <a:extLst>
              <a:ext uri="{FF2B5EF4-FFF2-40B4-BE49-F238E27FC236}">
                <a16:creationId xmlns:a16="http://schemas.microsoft.com/office/drawing/2014/main" id="{478E477A-85EE-4A21-B6D6-6DC914FF18D8}"/>
              </a:ext>
            </a:extLst>
          </p:cNvPr>
          <p:cNvSpPr/>
          <p:nvPr/>
        </p:nvSpPr>
        <p:spPr>
          <a:xfrm>
            <a:off x="314048" y="2907848"/>
            <a:ext cx="4176000" cy="3456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▼今回の訓練を踏まえて、今後施設で行うこと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44" name="矢印: 下 43">
            <a:extLst>
              <a:ext uri="{FF2B5EF4-FFF2-40B4-BE49-F238E27FC236}">
                <a16:creationId xmlns:a16="http://schemas.microsoft.com/office/drawing/2014/main" id="{59C932EC-7C8E-48E0-BB7C-066F51F99D31}"/>
              </a:ext>
            </a:extLst>
          </p:cNvPr>
          <p:cNvSpPr/>
          <p:nvPr/>
        </p:nvSpPr>
        <p:spPr>
          <a:xfrm>
            <a:off x="24427" y="92274"/>
            <a:ext cx="216470" cy="640800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a:extLst>
              <a:ext uri="{FF2B5EF4-FFF2-40B4-BE49-F238E27FC236}">
                <a16:creationId xmlns:a16="http://schemas.microsoft.com/office/drawing/2014/main" id="{1E8B686C-1946-4B7A-834A-D8A3786AEFCC}"/>
              </a:ext>
            </a:extLst>
          </p:cNvPr>
          <p:cNvSpPr txBox="1"/>
          <p:nvPr/>
        </p:nvSpPr>
        <p:spPr>
          <a:xfrm>
            <a:off x="4702284" y="446160"/>
            <a:ext cx="2160000" cy="252000"/>
          </a:xfrm>
          <a:prstGeom prst="rect">
            <a:avLst/>
          </a:prstGeom>
          <a:solidFill>
            <a:schemeClr val="bg1">
              <a:lumMod val="85000"/>
            </a:schemeClr>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cxnSp>
        <p:nvCxnSpPr>
          <p:cNvPr id="122" name="直線コネクタ 121">
            <a:extLst>
              <a:ext uri="{FF2B5EF4-FFF2-40B4-BE49-F238E27FC236}">
                <a16:creationId xmlns:a16="http://schemas.microsoft.com/office/drawing/2014/main" id="{5C9D20B8-D4DD-425A-A38C-B19150D2FBB8}"/>
              </a:ext>
            </a:extLst>
          </p:cNvPr>
          <p:cNvCxnSpPr>
            <a:cxnSpLocks/>
          </p:cNvCxnSpPr>
          <p:nvPr/>
        </p:nvCxnSpPr>
        <p:spPr>
          <a:xfrm>
            <a:off x="4712926" y="472120"/>
            <a:ext cx="0" cy="6552000"/>
          </a:xfrm>
          <a:prstGeom prst="line">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28383E47-1BD6-46DA-972D-986C62B24E69}"/>
              </a:ext>
            </a:extLst>
          </p:cNvPr>
          <p:cNvSpPr txBox="1"/>
          <p:nvPr/>
        </p:nvSpPr>
        <p:spPr>
          <a:xfrm>
            <a:off x="0" y="-6112"/>
            <a:ext cx="6858000" cy="374571"/>
          </a:xfrm>
          <a:prstGeom prst="round2DiagRect">
            <a:avLst/>
          </a:prstGeom>
          <a:solidFill>
            <a:schemeClr val="bg1">
              <a:lumMod val="85000"/>
            </a:schemeClr>
          </a:solid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【5】</a:t>
            </a:r>
            <a:r>
              <a:rPr kumimoji="1" lang="ja-JP" altLang="en-US" sz="1600" dirty="0">
                <a:latin typeface="HGPｺﾞｼｯｸE" panose="020B0900000000000000" pitchFamily="50" charset="-128"/>
                <a:ea typeface="HGPｺﾞｼｯｸE" panose="020B0900000000000000" pitchFamily="50" charset="-128"/>
              </a:rPr>
              <a:t>訓練後の振り返り</a:t>
            </a:r>
          </a:p>
        </p:txBody>
      </p:sp>
      <p:sp>
        <p:nvSpPr>
          <p:cNvPr id="52" name="テキスト ボックス 51">
            <a:extLst>
              <a:ext uri="{FF2B5EF4-FFF2-40B4-BE49-F238E27FC236}">
                <a16:creationId xmlns:a16="http://schemas.microsoft.com/office/drawing/2014/main" id="{67332880-AFAB-42A9-95D9-F3A4209E83B8}"/>
              </a:ext>
            </a:extLst>
          </p:cNvPr>
          <p:cNvSpPr txBox="1"/>
          <p:nvPr/>
        </p:nvSpPr>
        <p:spPr>
          <a:xfrm>
            <a:off x="24427" y="351577"/>
            <a:ext cx="4232445"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➊ 訓練の振り返りを行う。</a:t>
            </a:r>
          </a:p>
        </p:txBody>
      </p:sp>
      <p:sp>
        <p:nvSpPr>
          <p:cNvPr id="57" name="テキスト ボックス 56">
            <a:extLst>
              <a:ext uri="{FF2B5EF4-FFF2-40B4-BE49-F238E27FC236}">
                <a16:creationId xmlns:a16="http://schemas.microsoft.com/office/drawing/2014/main" id="{DE6F2B72-1360-4580-A0E9-E8355587891A}"/>
              </a:ext>
            </a:extLst>
          </p:cNvPr>
          <p:cNvSpPr txBox="1"/>
          <p:nvPr/>
        </p:nvSpPr>
        <p:spPr>
          <a:xfrm>
            <a:off x="4702284" y="677428"/>
            <a:ext cx="2088000" cy="900246"/>
          </a:xfrm>
          <a:prstGeom prst="rect">
            <a:avLst/>
          </a:prstGeom>
          <a:noFill/>
        </p:spPr>
        <p:txBody>
          <a:bodyPr wrap="square">
            <a:spAutoFit/>
          </a:bodyPr>
          <a:lstStyle>
            <a:defPPr>
              <a:defRPr lang="en-US"/>
            </a:defPPr>
            <a:lvl1pPr marL="87313" indent="-87313">
              <a:buFont typeface="Arial" panose="020B0604020202020204" pitchFamily="34" charset="0"/>
              <a:buChar char="•"/>
              <a:defRPr kumimoji="1" sz="1050">
                <a:latin typeface="HGPｺﾞｼｯｸM" panose="020B0600000000000000" pitchFamily="50" charset="-128"/>
                <a:ea typeface="HGPｺﾞｼｯｸM" panose="020B0600000000000000" pitchFamily="50" charset="-128"/>
              </a:defRPr>
            </a:lvl1pPr>
          </a:lstStyle>
          <a:p>
            <a:r>
              <a:rPr lang="ja-JP" altLang="en-US" dirty="0"/>
              <a:t>振り返りを行う会場（施設内の会議室等）をあらかじめ決めておくこと。</a:t>
            </a:r>
            <a:endParaRPr lang="en-US" altLang="ja-JP" dirty="0"/>
          </a:p>
          <a:p>
            <a:r>
              <a:rPr lang="ja-JP" altLang="en-US" dirty="0"/>
              <a:t>振り返りに参加するのは各班の代表者（班長等）だけでもよい。</a:t>
            </a:r>
            <a:endParaRPr lang="en-US" altLang="ja-JP" dirty="0"/>
          </a:p>
        </p:txBody>
      </p:sp>
      <p:sp>
        <p:nvSpPr>
          <p:cNvPr id="58" name="正方形/長方形 57">
            <a:extLst>
              <a:ext uri="{FF2B5EF4-FFF2-40B4-BE49-F238E27FC236}">
                <a16:creationId xmlns:a16="http://schemas.microsoft.com/office/drawing/2014/main" id="{E4C2EE44-2495-4E31-BEC8-E9A47A12326A}"/>
              </a:ext>
            </a:extLst>
          </p:cNvPr>
          <p:cNvSpPr/>
          <p:nvPr/>
        </p:nvSpPr>
        <p:spPr>
          <a:xfrm>
            <a:off x="958515" y="789090"/>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59" name="Picture 8" descr="マイクを持っている女性会社員のイラスト">
            <a:extLst>
              <a:ext uri="{FF2B5EF4-FFF2-40B4-BE49-F238E27FC236}">
                <a16:creationId xmlns:a16="http://schemas.microsoft.com/office/drawing/2014/main" id="{97BAD1B8-3736-41C4-93C5-A3C8166C792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54"/>
          <a:stretch/>
        </p:blipFill>
        <p:spPr bwMode="auto">
          <a:xfrm>
            <a:off x="205360" y="690131"/>
            <a:ext cx="618149" cy="864000"/>
          </a:xfrm>
          <a:prstGeom prst="rect">
            <a:avLst/>
          </a:prstGeom>
          <a:noFill/>
          <a:extLst>
            <a:ext uri="{909E8E84-426E-40DD-AFC4-6F175D3DCCD1}">
              <a14:hiddenFill xmlns:a14="http://schemas.microsoft.com/office/drawing/2010/main">
                <a:solidFill>
                  <a:srgbClr val="FFFFFF"/>
                </a:solidFill>
              </a14:hiddenFill>
            </a:ext>
          </a:extLst>
        </p:spPr>
      </p:pic>
      <p:sp>
        <p:nvSpPr>
          <p:cNvPr id="60" name="正方形/長方形 59">
            <a:extLst>
              <a:ext uri="{FF2B5EF4-FFF2-40B4-BE49-F238E27FC236}">
                <a16:creationId xmlns:a16="http://schemas.microsoft.com/office/drawing/2014/main" id="{F5B892BB-748F-4259-9F70-6C24A4E48D52}"/>
              </a:ext>
            </a:extLst>
          </p:cNvPr>
          <p:cNvSpPr/>
          <p:nvPr/>
        </p:nvSpPr>
        <p:spPr>
          <a:xfrm>
            <a:off x="928342" y="978040"/>
            <a:ext cx="1687077" cy="646331"/>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振り返り会場（施設内の会議室等）へ職員を集合させる。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61" name="下矢印 187">
            <a:extLst>
              <a:ext uri="{FF2B5EF4-FFF2-40B4-BE49-F238E27FC236}">
                <a16:creationId xmlns:a16="http://schemas.microsoft.com/office/drawing/2014/main" id="{54724D5F-54A7-4BA5-B63D-8310564DEF4E}"/>
              </a:ext>
            </a:extLst>
          </p:cNvPr>
          <p:cNvSpPr/>
          <p:nvPr/>
        </p:nvSpPr>
        <p:spPr>
          <a:xfrm>
            <a:off x="392619" y="1672825"/>
            <a:ext cx="384001" cy="223557"/>
          </a:xfrm>
          <a:prstGeom prst="downArrow">
            <a:avLst>
              <a:gd name="adj1" fmla="val 50000"/>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pic>
        <p:nvPicPr>
          <p:cNvPr id="62" name="Picture 2" descr="青の作業着を着た人のイラスト（男性）">
            <a:extLst>
              <a:ext uri="{FF2B5EF4-FFF2-40B4-BE49-F238E27FC236}">
                <a16:creationId xmlns:a16="http://schemas.microsoft.com/office/drawing/2014/main" id="{DC1DD011-575B-425A-AAA5-6A055915381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88"/>
          <a:stretch/>
        </p:blipFill>
        <p:spPr bwMode="auto">
          <a:xfrm>
            <a:off x="790532" y="1932259"/>
            <a:ext cx="561630" cy="864000"/>
          </a:xfrm>
          <a:prstGeom prst="rect">
            <a:avLst/>
          </a:prstGeom>
          <a:noFill/>
          <a:extLst>
            <a:ext uri="{909E8E84-426E-40DD-AFC4-6F175D3DCCD1}">
              <a14:hiddenFill xmlns:a14="http://schemas.microsoft.com/office/drawing/2010/main">
                <a:solidFill>
                  <a:srgbClr val="FFFFFF"/>
                </a:solidFill>
              </a14:hiddenFill>
            </a:ext>
          </a:extLst>
        </p:spPr>
      </p:pic>
      <p:pic>
        <p:nvPicPr>
          <p:cNvPr id="63" name="図 62">
            <a:extLst>
              <a:ext uri="{FF2B5EF4-FFF2-40B4-BE49-F238E27FC236}">
                <a16:creationId xmlns:a16="http://schemas.microsoft.com/office/drawing/2014/main" id="{72F330F6-6CB4-4A8D-91EE-78FE8C720AC7}"/>
              </a:ext>
            </a:extLst>
          </p:cNvPr>
          <p:cNvPicPr>
            <a:picLocks noChangeAspect="1"/>
          </p:cNvPicPr>
          <p:nvPr/>
        </p:nvPicPr>
        <p:blipFill rotWithShape="1">
          <a:blip r:embed="rId4"/>
          <a:srcRect b="50088"/>
          <a:stretch/>
        </p:blipFill>
        <p:spPr>
          <a:xfrm>
            <a:off x="209454" y="1924914"/>
            <a:ext cx="561630" cy="864000"/>
          </a:xfrm>
          <a:prstGeom prst="rect">
            <a:avLst/>
          </a:prstGeom>
        </p:spPr>
      </p:pic>
      <p:pic>
        <p:nvPicPr>
          <p:cNvPr id="64" name="Picture 4" descr="オレンジの作業着を着た人のイラスト（女性）">
            <a:extLst>
              <a:ext uri="{FF2B5EF4-FFF2-40B4-BE49-F238E27FC236}">
                <a16:creationId xmlns:a16="http://schemas.microsoft.com/office/drawing/2014/main" id="{3792D0B1-CC6A-4013-9308-A1FBA61F1CA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88"/>
          <a:stretch/>
        </p:blipFill>
        <p:spPr bwMode="auto">
          <a:xfrm>
            <a:off x="1353453" y="1932259"/>
            <a:ext cx="577015" cy="864000"/>
          </a:xfrm>
          <a:prstGeom prst="rect">
            <a:avLst/>
          </a:prstGeom>
          <a:noFill/>
          <a:extLst>
            <a:ext uri="{909E8E84-426E-40DD-AFC4-6F175D3DCCD1}">
              <a14:hiddenFill xmlns:a14="http://schemas.microsoft.com/office/drawing/2010/main">
                <a:solidFill>
                  <a:srgbClr val="FFFFFF"/>
                </a:solidFill>
              </a14:hiddenFill>
            </a:ext>
          </a:extLst>
        </p:spPr>
      </p:pic>
      <p:sp>
        <p:nvSpPr>
          <p:cNvPr id="65" name="正方形/長方形 64">
            <a:extLst>
              <a:ext uri="{FF2B5EF4-FFF2-40B4-BE49-F238E27FC236}">
                <a16:creationId xmlns:a16="http://schemas.microsoft.com/office/drawing/2014/main" id="{51280151-94E5-450B-8054-9C81A7408871}"/>
              </a:ext>
            </a:extLst>
          </p:cNvPr>
          <p:cNvSpPr/>
          <p:nvPr/>
        </p:nvSpPr>
        <p:spPr>
          <a:xfrm>
            <a:off x="1981441" y="2174880"/>
            <a:ext cx="2492967"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振り返り会場に集合して、訓練の振り返りを行う。</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69" name="テキスト ボックス 68">
            <a:extLst>
              <a:ext uri="{FF2B5EF4-FFF2-40B4-BE49-F238E27FC236}">
                <a16:creationId xmlns:a16="http://schemas.microsoft.com/office/drawing/2014/main" id="{BE22EA79-31FB-4926-9FAC-5DAEFCD25203}"/>
              </a:ext>
            </a:extLst>
          </p:cNvPr>
          <p:cNvSpPr txBox="1"/>
          <p:nvPr/>
        </p:nvSpPr>
        <p:spPr>
          <a:xfrm>
            <a:off x="205360" y="6470779"/>
            <a:ext cx="4232445" cy="338554"/>
          </a:xfrm>
          <a:prstGeom prst="rect">
            <a:avLst/>
          </a:prstGeom>
          <a:noFill/>
        </p:spPr>
        <p:txBody>
          <a:bodyPr wrap="square" rtlCol="0">
            <a:spAutoFit/>
          </a:bodyPr>
          <a:lstStyle/>
          <a:p>
            <a:r>
              <a:rPr kumimoji="1" lang="ja-JP" altLang="en-US" sz="1600" dirty="0">
                <a:latin typeface="HGPｺﾞｼｯｸE" panose="020B0900000000000000" pitchFamily="50" charset="-128"/>
                <a:ea typeface="HGPｺﾞｼｯｸE" panose="020B0900000000000000" pitchFamily="50" charset="-128"/>
              </a:rPr>
              <a:t>訓練終了、お疲れ様でした。</a:t>
            </a:r>
          </a:p>
        </p:txBody>
      </p:sp>
      <p:pic>
        <p:nvPicPr>
          <p:cNvPr id="71" name="Picture 8" descr="マイクロフォンのマーク">
            <a:extLst>
              <a:ext uri="{FF2B5EF4-FFF2-40B4-BE49-F238E27FC236}">
                <a16:creationId xmlns:a16="http://schemas.microsoft.com/office/drawing/2014/main" id="{6B71E487-172A-4B93-BFF1-0D2EB73D89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6959" y="1208513"/>
            <a:ext cx="321556" cy="396984"/>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5D9DBB9A-99B9-4260-AB52-3025EF3EECB8}"/>
              </a:ext>
            </a:extLst>
          </p:cNvPr>
          <p:cNvSpPr txBox="1"/>
          <p:nvPr/>
        </p:nvSpPr>
        <p:spPr>
          <a:xfrm>
            <a:off x="6021069" y="14689"/>
            <a:ext cx="800219" cy="318924"/>
          </a:xfrm>
          <a:prstGeom prst="rect">
            <a:avLst/>
          </a:prstGeom>
          <a:solidFill>
            <a:schemeClr val="bg1"/>
          </a:solidFill>
          <a:ln>
            <a:solidFill>
              <a:schemeClr val="tx1"/>
            </a:solidFill>
          </a:ln>
        </p:spPr>
        <p:txBody>
          <a:bodyPr wrap="none" tIns="36000" bIns="36000" rtlCol="0">
            <a:spAutoFit/>
          </a:bodyP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記入例</a:t>
            </a:r>
          </a:p>
        </p:txBody>
      </p:sp>
      <p:sp>
        <p:nvSpPr>
          <p:cNvPr id="21" name="正方形/長方形 20">
            <a:extLst>
              <a:ext uri="{FF2B5EF4-FFF2-40B4-BE49-F238E27FC236}">
                <a16:creationId xmlns:a16="http://schemas.microsoft.com/office/drawing/2014/main" id="{42954226-2A56-494A-B761-538F194598A4}"/>
              </a:ext>
            </a:extLst>
          </p:cNvPr>
          <p:cNvSpPr/>
          <p:nvPr/>
        </p:nvSpPr>
        <p:spPr>
          <a:xfrm>
            <a:off x="2829483" y="1990214"/>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22" name="正方形/長方形 21">
            <a:extLst>
              <a:ext uri="{FF2B5EF4-FFF2-40B4-BE49-F238E27FC236}">
                <a16:creationId xmlns:a16="http://schemas.microsoft.com/office/drawing/2014/main" id="{E0EF5DCE-D27D-4D5E-8C93-0FE811CDCE72}"/>
              </a:ext>
            </a:extLst>
          </p:cNvPr>
          <p:cNvSpPr/>
          <p:nvPr/>
        </p:nvSpPr>
        <p:spPr>
          <a:xfrm>
            <a:off x="3773503" y="1990214"/>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chemeClr val="accent2"/>
                </a:solidFill>
                <a:latin typeface="HGPｺﾞｼｯｸM" panose="020B0600000000000000" pitchFamily="50" charset="-128"/>
                <a:ea typeface="HGPｺﾞｼｯｸM" panose="020B0600000000000000" pitchFamily="50" charset="-128"/>
              </a:rPr>
              <a:t>避難誘導班</a:t>
            </a:r>
            <a:endParaRPr kumimoji="1" lang="en-US" altLang="ja-JP" sz="1200" dirty="0">
              <a:solidFill>
                <a:schemeClr val="accent2"/>
              </a:solidFill>
              <a:latin typeface="HGPｺﾞｼｯｸM" panose="020B0600000000000000" pitchFamily="50" charset="-128"/>
              <a:ea typeface="HGPｺﾞｼｯｸM" panose="020B0600000000000000" pitchFamily="50" charset="-128"/>
            </a:endParaRPr>
          </a:p>
        </p:txBody>
      </p:sp>
      <p:sp>
        <p:nvSpPr>
          <p:cNvPr id="23" name="正方形/長方形 22">
            <a:extLst>
              <a:ext uri="{FF2B5EF4-FFF2-40B4-BE49-F238E27FC236}">
                <a16:creationId xmlns:a16="http://schemas.microsoft.com/office/drawing/2014/main" id="{1BF2A535-0032-4891-B2BF-1B3A9A4FB537}"/>
              </a:ext>
            </a:extLst>
          </p:cNvPr>
          <p:cNvSpPr/>
          <p:nvPr/>
        </p:nvSpPr>
        <p:spPr>
          <a:xfrm>
            <a:off x="1910550" y="1990214"/>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pic>
        <p:nvPicPr>
          <p:cNvPr id="24" name="Picture 10" descr="一眼レフカメラを持っている人のイラスト（男性）">
            <a:extLst>
              <a:ext uri="{FF2B5EF4-FFF2-40B4-BE49-F238E27FC236}">
                <a16:creationId xmlns:a16="http://schemas.microsoft.com/office/drawing/2014/main" id="{727964E5-E73F-4689-9EC7-E3FB1FE3D8F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8149"/>
          <a:stretch/>
        </p:blipFill>
        <p:spPr bwMode="auto">
          <a:xfrm>
            <a:off x="2578478" y="710680"/>
            <a:ext cx="915937" cy="864000"/>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a:extLst>
              <a:ext uri="{FF2B5EF4-FFF2-40B4-BE49-F238E27FC236}">
                <a16:creationId xmlns:a16="http://schemas.microsoft.com/office/drawing/2014/main" id="{23BCE776-0963-414F-9887-B9224796378C}"/>
              </a:ext>
            </a:extLst>
          </p:cNvPr>
          <p:cNvSpPr/>
          <p:nvPr/>
        </p:nvSpPr>
        <p:spPr>
          <a:xfrm>
            <a:off x="3465366" y="793452"/>
            <a:ext cx="849876"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記録係</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26" name="正方形/長方形 25">
            <a:extLst>
              <a:ext uri="{FF2B5EF4-FFF2-40B4-BE49-F238E27FC236}">
                <a16:creationId xmlns:a16="http://schemas.microsoft.com/office/drawing/2014/main" id="{4688856A-A0CF-4470-B24B-8EE024A2E74A}"/>
              </a:ext>
            </a:extLst>
          </p:cNvPr>
          <p:cNvSpPr/>
          <p:nvPr/>
        </p:nvSpPr>
        <p:spPr>
          <a:xfrm>
            <a:off x="3465361" y="993285"/>
            <a:ext cx="1271567"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振返りの写真撮影を行う。</a:t>
            </a:r>
          </a:p>
        </p:txBody>
      </p:sp>
      <p:sp>
        <p:nvSpPr>
          <p:cNvPr id="2" name="角丸四角形吹き出し 135">
            <a:extLst>
              <a:ext uri="{FF2B5EF4-FFF2-40B4-BE49-F238E27FC236}">
                <a16:creationId xmlns:a16="http://schemas.microsoft.com/office/drawing/2014/main" id="{A2F10C59-C882-F2C5-F3E8-CF58CB83580B}"/>
              </a:ext>
            </a:extLst>
          </p:cNvPr>
          <p:cNvSpPr/>
          <p:nvPr/>
        </p:nvSpPr>
        <p:spPr>
          <a:xfrm>
            <a:off x="4814529" y="1672684"/>
            <a:ext cx="2016000" cy="3240692"/>
          </a:xfrm>
          <a:prstGeom prst="foldedCorner">
            <a:avLst>
              <a:gd name="adj" fmla="val 1095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p>
            <a:r>
              <a:rPr kumimoji="1" lang="ja-JP" altLang="en-US" sz="1000" dirty="0">
                <a:solidFill>
                  <a:schemeClr val="tx1"/>
                </a:solidFill>
                <a:latin typeface="HGPｺﾞｼｯｸM" panose="020B0600000000000000" pitchFamily="50" charset="-128"/>
                <a:ea typeface="HGPｺﾞｼｯｸM" panose="020B0600000000000000" pitchFamily="50" charset="-128"/>
              </a:rPr>
              <a:t>★振り返りの議題例★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pPr marL="92075" indent="-92075">
              <a:buFont typeface="Arial" panose="020B0604020202020204" pitchFamily="34" charset="0"/>
              <a:buChar char="•"/>
            </a:pPr>
            <a:r>
              <a:rPr kumimoji="1" lang="ja-JP" altLang="en-US" sz="1000" dirty="0">
                <a:solidFill>
                  <a:schemeClr val="tx1"/>
                </a:solidFill>
                <a:latin typeface="HGPｺﾞｼｯｸM" panose="020B0600000000000000" pitchFamily="50" charset="-128"/>
                <a:ea typeface="HGPｺﾞｼｯｸM" panose="020B0600000000000000" pitchFamily="50" charset="-128"/>
              </a:rPr>
              <a:t>伝達はスムーズに行えたか？</a:t>
            </a:r>
          </a:p>
          <a:p>
            <a:pPr marL="92075" indent="-92075">
              <a:buFont typeface="Arial" panose="020B0604020202020204" pitchFamily="34" charset="0"/>
              <a:buChar char="•"/>
            </a:pPr>
            <a:r>
              <a:rPr kumimoji="1" lang="ja-JP" altLang="en-US" sz="1000" dirty="0">
                <a:solidFill>
                  <a:schemeClr val="tx1"/>
                </a:solidFill>
                <a:latin typeface="HGPｺﾞｼｯｸM" panose="020B0600000000000000" pitchFamily="50" charset="-128"/>
                <a:ea typeface="HGPｺﾞｼｯｸM" panose="020B0600000000000000" pitchFamily="50" charset="-128"/>
              </a:rPr>
              <a:t>引き渡しはスムーズに行えたか？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pPr marL="92075" indent="-92075">
              <a:buFont typeface="Arial" panose="020B0604020202020204" pitchFamily="34" charset="0"/>
              <a:buChar char="•"/>
            </a:pPr>
            <a:r>
              <a:rPr kumimoji="1" lang="ja-JP" altLang="en-US" sz="1000" dirty="0">
                <a:solidFill>
                  <a:schemeClr val="tx1"/>
                </a:solidFill>
                <a:latin typeface="HGPｺﾞｼｯｸM" panose="020B0600000000000000" pitchFamily="50" charset="-128"/>
                <a:ea typeface="HGPｺﾞｼｯｸM" panose="020B0600000000000000" pitchFamily="50" charset="-128"/>
              </a:rPr>
              <a:t>班員は前向きに訓練に取り組めたか？</a:t>
            </a:r>
          </a:p>
          <a:p>
            <a:pPr marL="92075" indent="-92075">
              <a:buFont typeface="Arial" panose="020B0604020202020204" pitchFamily="34" charset="0"/>
              <a:buChar char="•"/>
            </a:pPr>
            <a:r>
              <a:rPr kumimoji="1" lang="ja-JP" altLang="en-US" sz="1000" dirty="0">
                <a:solidFill>
                  <a:schemeClr val="tx1"/>
                </a:solidFill>
                <a:latin typeface="HGPｺﾞｼｯｸM" panose="020B0600000000000000" pitchFamily="50" charset="-128"/>
                <a:ea typeface="HGPｺﾞｼｯｸM" panose="020B0600000000000000" pitchFamily="50" charset="-128"/>
              </a:rPr>
              <a:t>何に一番時間がかかったか？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pPr marL="92075" indent="-92075">
              <a:buFont typeface="Arial" panose="020B0604020202020204" pitchFamily="34" charset="0"/>
              <a:buChar char="•"/>
            </a:pPr>
            <a:r>
              <a:rPr kumimoji="1" lang="ja-JP" altLang="en-US" sz="1000" dirty="0">
                <a:solidFill>
                  <a:schemeClr val="tx1"/>
                </a:solidFill>
                <a:latin typeface="HGPｺﾞｼｯｸM" panose="020B0600000000000000" pitchFamily="50" charset="-128"/>
                <a:ea typeface="HGPｺﾞｼｯｸM" panose="020B0600000000000000" pitchFamily="50" charset="-128"/>
              </a:rPr>
              <a:t>計画時に</a:t>
            </a:r>
            <a:r>
              <a:rPr kumimoji="1" lang="zh-TW" altLang="en-US" sz="1000" dirty="0">
                <a:solidFill>
                  <a:schemeClr val="tx1"/>
                </a:solidFill>
                <a:latin typeface="HGPｺﾞｼｯｸM" panose="020B0600000000000000" pitchFamily="50" charset="-128"/>
                <a:ea typeface="HGPｺﾞｼｯｸM" panose="020B0600000000000000" pitchFamily="50" charset="-128"/>
              </a:rPr>
              <a:t>想定</a:t>
            </a:r>
            <a:r>
              <a:rPr kumimoji="1" lang="ja-JP" altLang="en-US" sz="1000" dirty="0">
                <a:solidFill>
                  <a:schemeClr val="tx1"/>
                </a:solidFill>
                <a:latin typeface="HGPｺﾞｼｯｸM" panose="020B0600000000000000" pitchFamily="50" charset="-128"/>
                <a:ea typeface="HGPｺﾞｼｯｸM" panose="020B0600000000000000" pitchFamily="50" charset="-128"/>
              </a:rPr>
              <a:t>した</a:t>
            </a:r>
            <a:r>
              <a:rPr kumimoji="1" lang="zh-TW" altLang="en-US" sz="1000" dirty="0">
                <a:solidFill>
                  <a:schemeClr val="tx1"/>
                </a:solidFill>
                <a:latin typeface="HGPｺﾞｼｯｸM" panose="020B0600000000000000" pitchFamily="50" charset="-128"/>
                <a:ea typeface="HGPｺﾞｼｯｸM" panose="020B0600000000000000" pitchFamily="50" charset="-128"/>
              </a:rPr>
              <a:t>訓練時間</a:t>
            </a:r>
            <a:r>
              <a:rPr kumimoji="1" lang="ja-JP" altLang="en-US" sz="1000" dirty="0">
                <a:solidFill>
                  <a:schemeClr val="tx1"/>
                </a:solidFill>
                <a:latin typeface="HGPｺﾞｼｯｸM" panose="020B0600000000000000" pitchFamily="50" charset="-128"/>
                <a:ea typeface="HGPｺﾞｼｯｸM" panose="020B0600000000000000" pitchFamily="50" charset="-128"/>
              </a:rPr>
              <a:t>と実際に実施した訓練時間との差異は、何が原因か？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pPr marL="92075" indent="-92075">
              <a:buFont typeface="Arial" panose="020B0604020202020204" pitchFamily="34" charset="0"/>
              <a:buChar char="•"/>
            </a:pPr>
            <a:r>
              <a:rPr kumimoji="1" lang="ja-JP" altLang="en-US" sz="1000" dirty="0">
                <a:solidFill>
                  <a:schemeClr val="tx1"/>
                </a:solidFill>
                <a:latin typeface="HGPｺﾞｼｯｸM" panose="020B0600000000000000" pitchFamily="50" charset="-128"/>
                <a:ea typeface="HGPｺﾞｼｯｸM" panose="020B0600000000000000" pitchFamily="50" charset="-128"/>
              </a:rPr>
              <a:t>どうすれば、訓練時間の差異を少なくすることができるのか？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pPr marL="92075" indent="-92075">
              <a:buFont typeface="Arial" panose="020B0604020202020204" pitchFamily="34" charset="0"/>
              <a:buChar char="•"/>
            </a:pPr>
            <a:r>
              <a:rPr kumimoji="1" lang="ja-JP" altLang="en-US" sz="1000" dirty="0">
                <a:solidFill>
                  <a:schemeClr val="tx1"/>
                </a:solidFill>
                <a:latin typeface="HGPｺﾞｼｯｸM" panose="020B0600000000000000" pitchFamily="50" charset="-128"/>
                <a:ea typeface="HGPｺﾞｼｯｸM" panose="020B0600000000000000" pitchFamily="50" charset="-128"/>
              </a:rPr>
              <a:t>利用者に体調変化はあったか？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pPr marL="92075" indent="-92075">
              <a:buFont typeface="Arial" panose="020B0604020202020204" pitchFamily="34" charset="0"/>
              <a:buChar char="•"/>
            </a:pPr>
            <a:r>
              <a:rPr kumimoji="1" lang="ja-JP" altLang="en-US" sz="1000" dirty="0">
                <a:solidFill>
                  <a:schemeClr val="tx1"/>
                </a:solidFill>
                <a:latin typeface="HGPｺﾞｼｯｸM" panose="020B0600000000000000" pitchFamily="50" charset="-128"/>
                <a:ea typeface="HGPｺﾞｼｯｸM" panose="020B0600000000000000" pitchFamily="50" charset="-128"/>
              </a:rPr>
              <a:t>訓練中に配慮すべきことはあったか？</a:t>
            </a:r>
          </a:p>
          <a:p>
            <a:pPr marL="92075" indent="-92075">
              <a:buFont typeface="Arial" panose="020B0604020202020204" pitchFamily="34" charset="0"/>
              <a:buChar char="•"/>
            </a:pPr>
            <a:r>
              <a:rPr kumimoji="1" lang="ja-JP" altLang="en-US" sz="1000" dirty="0">
                <a:solidFill>
                  <a:schemeClr val="tx1"/>
                </a:solidFill>
                <a:latin typeface="HGPｺﾞｼｯｸM" panose="020B0600000000000000" pitchFamily="50" charset="-128"/>
                <a:ea typeface="HGPｺﾞｼｯｸM" panose="020B0600000000000000" pitchFamily="50" charset="-128"/>
              </a:rPr>
              <a:t>訓練中に判断を迷ったことは何か？</a:t>
            </a:r>
          </a:p>
          <a:p>
            <a:pPr marL="92075" indent="-92075">
              <a:buFont typeface="Arial" panose="020B0604020202020204" pitchFamily="34" charset="0"/>
              <a:buChar char="•"/>
            </a:pPr>
            <a:r>
              <a:rPr kumimoji="1" lang="ja-JP" altLang="en-US" sz="1000" dirty="0">
                <a:solidFill>
                  <a:schemeClr val="tx1"/>
                </a:solidFill>
                <a:latin typeface="HGPｺﾞｼｯｸM" panose="020B0600000000000000" pitchFamily="50" charset="-128"/>
                <a:ea typeface="HGPｺﾞｼｯｸM" panose="020B0600000000000000" pitchFamily="50" charset="-128"/>
              </a:rPr>
              <a:t>次回の訓練で気をつけること・改善することは何か？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pPr marL="92075" indent="-92075">
              <a:buFont typeface="Arial" panose="020B0604020202020204" pitchFamily="34" charset="0"/>
              <a:buChar char="•"/>
            </a:pPr>
            <a:r>
              <a:rPr kumimoji="1" lang="ja-JP" altLang="en-US" sz="1000" dirty="0">
                <a:solidFill>
                  <a:schemeClr val="tx1"/>
                </a:solidFill>
                <a:latin typeface="HGPｺﾞｼｯｸM" panose="020B0600000000000000" pitchFamily="50" charset="-128"/>
                <a:ea typeface="HGPｺﾞｼｯｸM" panose="020B0600000000000000" pitchFamily="50" charset="-128"/>
              </a:rPr>
              <a:t>次回の訓練はいつ・何を行うか？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pPr marL="92075" indent="-92075">
              <a:buFont typeface="Arial" panose="020B0604020202020204" pitchFamily="34" charset="0"/>
              <a:buChar char="•"/>
            </a:pPr>
            <a:endParaRPr kumimoji="1" lang="ja-JP" altLang="en-US" sz="1000" dirty="0">
              <a:solidFill>
                <a:schemeClr val="tx1"/>
              </a:solidFill>
              <a:latin typeface="HGPｺﾞｼｯｸM" panose="020B0600000000000000" pitchFamily="50" charset="-128"/>
              <a:ea typeface="HGPｺﾞｼｯｸM" panose="020B0600000000000000" pitchFamily="50" charset="-128"/>
            </a:endParaRPr>
          </a:p>
        </p:txBody>
      </p:sp>
      <p:sp>
        <p:nvSpPr>
          <p:cNvPr id="3" name="テキスト ボックス 2">
            <a:extLst>
              <a:ext uri="{FF2B5EF4-FFF2-40B4-BE49-F238E27FC236}">
                <a16:creationId xmlns:a16="http://schemas.microsoft.com/office/drawing/2014/main" id="{7B1D6F56-5204-4956-99F6-95CABDAF95AB}"/>
              </a:ext>
            </a:extLst>
          </p:cNvPr>
          <p:cNvSpPr txBox="1"/>
          <p:nvPr/>
        </p:nvSpPr>
        <p:spPr>
          <a:xfrm>
            <a:off x="30522" y="7209577"/>
            <a:ext cx="4580799" cy="584775"/>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➋ 後日、振り返りで出た内容・改善点等を</a:t>
            </a:r>
            <a:endParaRPr kumimoji="1" lang="en-US" altLang="ja-JP" sz="1600" dirty="0">
              <a:latin typeface="HGPｺﾞｼｯｸE" panose="020B0900000000000000" pitchFamily="50" charset="-128"/>
              <a:ea typeface="HGPｺﾞｼｯｸE" panose="020B0900000000000000" pitchFamily="50" charset="-128"/>
            </a:endParaRPr>
          </a:p>
          <a:p>
            <a:r>
              <a:rPr kumimoji="1" lang="ja-JP" altLang="en-US" sz="1600" dirty="0">
                <a:latin typeface="HGPｺﾞｼｯｸE" panose="020B0900000000000000" pitchFamily="50" charset="-128"/>
                <a:ea typeface="HGPｺﾞｼｯｸE" panose="020B0900000000000000" pitchFamily="50" charset="-128"/>
              </a:rPr>
              <a:t>　　　　　 職員や利用者と情報共有を行う。</a:t>
            </a:r>
          </a:p>
        </p:txBody>
      </p:sp>
      <p:pic>
        <p:nvPicPr>
          <p:cNvPr id="6" name="Picture 2" descr="青の作業着を着た人のイラスト（男性）">
            <a:extLst>
              <a:ext uri="{FF2B5EF4-FFF2-40B4-BE49-F238E27FC236}">
                <a16:creationId xmlns:a16="http://schemas.microsoft.com/office/drawing/2014/main" id="{F85AE494-4575-AFFE-C18A-B9D73FB9158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88"/>
          <a:stretch/>
        </p:blipFill>
        <p:spPr bwMode="auto">
          <a:xfrm>
            <a:off x="277670" y="7922090"/>
            <a:ext cx="561630" cy="864000"/>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extLst>
              <a:ext uri="{FF2B5EF4-FFF2-40B4-BE49-F238E27FC236}">
                <a16:creationId xmlns:a16="http://schemas.microsoft.com/office/drawing/2014/main" id="{8148E333-175E-7EFB-5170-E29403C08347}"/>
              </a:ext>
            </a:extLst>
          </p:cNvPr>
          <p:cNvSpPr/>
          <p:nvPr/>
        </p:nvSpPr>
        <p:spPr>
          <a:xfrm>
            <a:off x="910008" y="7906893"/>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8" name="正方形/長方形 7">
            <a:extLst>
              <a:ext uri="{FF2B5EF4-FFF2-40B4-BE49-F238E27FC236}">
                <a16:creationId xmlns:a16="http://schemas.microsoft.com/office/drawing/2014/main" id="{E9194357-5852-0A8C-EBE0-DACE6F9061FC}"/>
              </a:ext>
            </a:extLst>
          </p:cNvPr>
          <p:cNvSpPr/>
          <p:nvPr/>
        </p:nvSpPr>
        <p:spPr>
          <a:xfrm>
            <a:off x="877274" y="8204100"/>
            <a:ext cx="3734050" cy="461665"/>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訓練の振り返りで議論した内容を整理し、職員や利用者と情報共有を行いましょう。</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9" name="テキスト ボックス 8">
            <a:extLst>
              <a:ext uri="{FF2B5EF4-FFF2-40B4-BE49-F238E27FC236}">
                <a16:creationId xmlns:a16="http://schemas.microsoft.com/office/drawing/2014/main" id="{5B839454-6435-9958-DF00-A289EB001A0E}"/>
              </a:ext>
            </a:extLst>
          </p:cNvPr>
          <p:cNvSpPr txBox="1"/>
          <p:nvPr/>
        </p:nvSpPr>
        <p:spPr>
          <a:xfrm>
            <a:off x="4733288" y="7471967"/>
            <a:ext cx="2088000" cy="900246"/>
          </a:xfrm>
          <a:prstGeom prst="rect">
            <a:avLst/>
          </a:prstGeom>
          <a:noFill/>
        </p:spPr>
        <p:txBody>
          <a:bodyPr wrap="square">
            <a:spAutoFit/>
          </a:bodyPr>
          <a:lstStyle>
            <a:defPPr>
              <a:defRPr lang="en-US"/>
            </a:defPPr>
            <a:lvl1pPr marL="87313" indent="-87313">
              <a:buFont typeface="Arial" panose="020B0604020202020204" pitchFamily="34" charset="0"/>
              <a:buChar char="•"/>
              <a:defRPr kumimoji="1" sz="1050">
                <a:latin typeface="HGPｺﾞｼｯｸM" panose="020B0600000000000000" pitchFamily="50" charset="-128"/>
                <a:ea typeface="HGPｺﾞｼｯｸM" panose="020B0600000000000000" pitchFamily="50" charset="-128"/>
              </a:defRPr>
            </a:lvl1pPr>
          </a:lstStyle>
          <a:p>
            <a:r>
              <a:rPr lang="ja-JP" altLang="en-US" dirty="0"/>
              <a:t>施設の見やすい場所に振り返りで議論した内容を整理したメモを掲示するだけでもよい。メモを掲示する場合には、口頭で見るように伝える。</a:t>
            </a:r>
            <a:endParaRPr lang="en-US" altLang="ja-JP" dirty="0"/>
          </a:p>
        </p:txBody>
      </p:sp>
      <p:sp>
        <p:nvSpPr>
          <p:cNvPr id="4" name="正方形/長方形 3">
            <a:extLst>
              <a:ext uri="{FF2B5EF4-FFF2-40B4-BE49-F238E27FC236}">
                <a16:creationId xmlns:a16="http://schemas.microsoft.com/office/drawing/2014/main" id="{CB12ADC5-3223-E7FC-E5FC-D8600263E27C}"/>
              </a:ext>
            </a:extLst>
          </p:cNvPr>
          <p:cNvSpPr/>
          <p:nvPr/>
        </p:nvSpPr>
        <p:spPr>
          <a:xfrm>
            <a:off x="36711" y="7140162"/>
            <a:ext cx="6793817" cy="176062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5D490CED-B42E-8391-BD0E-6EA1D04C4430}"/>
              </a:ext>
            </a:extLst>
          </p:cNvPr>
          <p:cNvSpPr txBox="1"/>
          <p:nvPr/>
        </p:nvSpPr>
        <p:spPr>
          <a:xfrm>
            <a:off x="112269" y="6840591"/>
            <a:ext cx="756000" cy="396000"/>
          </a:xfrm>
          <a:prstGeom prst="round2DiagRect">
            <a:avLst/>
          </a:prstGeom>
          <a:solidFill>
            <a:srgbClr val="00B050"/>
          </a:solidFill>
          <a:ln>
            <a:solidFill>
              <a:srgbClr val="00B050"/>
            </a:solidFill>
          </a:ln>
        </p:spPr>
        <p:txBody>
          <a:bodyPr wrap="square" rtlCol="0">
            <a:spAutoFit/>
          </a:bodyPr>
          <a:lstStyle/>
          <a:p>
            <a:pPr defTabSz="457139"/>
            <a:r>
              <a:rPr kumimoji="1" lang="ja-JP" altLang="en-US" sz="1999" dirty="0">
                <a:latin typeface="UD デジタル 教科書体 NP-B" panose="02020700000000000000" pitchFamily="18" charset="-128"/>
                <a:ea typeface="UD デジタル 教科書体 NP-B" panose="02020700000000000000" pitchFamily="18" charset="-128"/>
              </a:rPr>
              <a:t>重要</a:t>
            </a:r>
          </a:p>
        </p:txBody>
      </p:sp>
      <p:sp>
        <p:nvSpPr>
          <p:cNvPr id="10" name="テキスト ボックス 9">
            <a:extLst>
              <a:ext uri="{FF2B5EF4-FFF2-40B4-BE49-F238E27FC236}">
                <a16:creationId xmlns:a16="http://schemas.microsoft.com/office/drawing/2014/main" id="{49B94CAB-CCE6-74FF-F6A5-4BFB0DA502B7}"/>
              </a:ext>
            </a:extLst>
          </p:cNvPr>
          <p:cNvSpPr txBox="1"/>
          <p:nvPr/>
        </p:nvSpPr>
        <p:spPr>
          <a:xfrm>
            <a:off x="4701884" y="7161946"/>
            <a:ext cx="2124000" cy="252000"/>
          </a:xfrm>
          <a:prstGeom prst="rect">
            <a:avLst/>
          </a:prstGeom>
          <a:solidFill>
            <a:srgbClr val="00B050"/>
          </a:solidFill>
          <a:ln>
            <a:solidFill>
              <a:srgbClr val="00B050"/>
            </a:solidFill>
          </a:ln>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cxnSp>
        <p:nvCxnSpPr>
          <p:cNvPr id="11" name="直線コネクタ 10">
            <a:extLst>
              <a:ext uri="{FF2B5EF4-FFF2-40B4-BE49-F238E27FC236}">
                <a16:creationId xmlns:a16="http://schemas.microsoft.com/office/drawing/2014/main" id="{9175B505-5CEF-CE21-214D-A5A328FE7249}"/>
              </a:ext>
            </a:extLst>
          </p:cNvPr>
          <p:cNvCxnSpPr>
            <a:cxnSpLocks/>
          </p:cNvCxnSpPr>
          <p:nvPr/>
        </p:nvCxnSpPr>
        <p:spPr>
          <a:xfrm>
            <a:off x="4712926" y="7146352"/>
            <a:ext cx="0" cy="1764000"/>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744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下 1">
            <a:extLst>
              <a:ext uri="{FF2B5EF4-FFF2-40B4-BE49-F238E27FC236}">
                <a16:creationId xmlns:a16="http://schemas.microsoft.com/office/drawing/2014/main" id="{135AF462-C1A3-46C7-8640-B8D8E20715EF}"/>
              </a:ext>
            </a:extLst>
          </p:cNvPr>
          <p:cNvSpPr/>
          <p:nvPr/>
        </p:nvSpPr>
        <p:spPr>
          <a:xfrm>
            <a:off x="24427" y="130374"/>
            <a:ext cx="216470" cy="8928000"/>
          </a:xfrm>
          <a:prstGeom prst="downArrow">
            <a:avLst/>
          </a:prstGeom>
          <a:solidFill>
            <a:srgbClr val="65D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a:extLst>
              <a:ext uri="{FF2B5EF4-FFF2-40B4-BE49-F238E27FC236}">
                <a16:creationId xmlns:a16="http://schemas.microsoft.com/office/drawing/2014/main" id="{9C9B199D-A3B5-4811-99AD-841FA958F6B7}"/>
              </a:ext>
            </a:extLst>
          </p:cNvPr>
          <p:cNvSpPr txBox="1"/>
          <p:nvPr/>
        </p:nvSpPr>
        <p:spPr>
          <a:xfrm>
            <a:off x="20285" y="370585"/>
            <a:ext cx="4293702"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➊ 緊急連絡網等で参集メールを発信する。</a:t>
            </a:r>
          </a:p>
        </p:txBody>
      </p:sp>
      <p:sp>
        <p:nvSpPr>
          <p:cNvPr id="90" name="正方形/長方形 89"/>
          <p:cNvSpPr/>
          <p:nvPr/>
        </p:nvSpPr>
        <p:spPr>
          <a:xfrm>
            <a:off x="1099005" y="1382855"/>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98" name="正方形/長方形 97"/>
          <p:cNvSpPr/>
          <p:nvPr/>
        </p:nvSpPr>
        <p:spPr>
          <a:xfrm>
            <a:off x="1056147" y="1624295"/>
            <a:ext cx="1803829" cy="830997"/>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警戒レベル（　　　　）相当の気象情報を想定し、統括班の班長が、職員に対して参集メールを発信する。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99" name="下矢印 98"/>
          <p:cNvSpPr/>
          <p:nvPr/>
        </p:nvSpPr>
        <p:spPr>
          <a:xfrm>
            <a:off x="456265" y="2164633"/>
            <a:ext cx="384001" cy="3600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36" name="角丸四角形吹き出し 135"/>
          <p:cNvSpPr/>
          <p:nvPr/>
        </p:nvSpPr>
        <p:spPr>
          <a:xfrm>
            <a:off x="4769620" y="2102072"/>
            <a:ext cx="2016000" cy="2637748"/>
          </a:xfrm>
          <a:prstGeom prst="foldedCorner">
            <a:avLst>
              <a:gd name="adj" fmla="val 1095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p>
            <a:r>
              <a:rPr kumimoji="1" lang="ja-JP" altLang="en-US" sz="1000" dirty="0">
                <a:solidFill>
                  <a:schemeClr val="tx1"/>
                </a:solidFill>
                <a:latin typeface="HGPｺﾞｼｯｸM" panose="020B0600000000000000" pitchFamily="50" charset="-128"/>
                <a:ea typeface="HGPｺﾞｼｯｸM" panose="020B0600000000000000" pitchFamily="50" charset="-128"/>
              </a:rPr>
              <a:t>★参集メール文例★</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r>
              <a:rPr kumimoji="1" lang="ja-JP" altLang="en-US" sz="1000" dirty="0">
                <a:solidFill>
                  <a:schemeClr val="tx1"/>
                </a:solidFill>
                <a:latin typeface="HGPｺﾞｼｯｸM" panose="020B0600000000000000" pitchFamily="50" charset="-128"/>
                <a:ea typeface="HGPｺﾞｼｯｸM" panose="020B0600000000000000" pitchFamily="50" charset="-128"/>
              </a:rPr>
              <a:t>「これは訓練です。○時○分ごろ、気象庁より台風◯号に対する警報が発令されました。施設周辺にある○○川の水位が氾濫注意水位を超え、今後も上昇し続けると予想されるため、職員は参集願います。自身の安全を確保した上で、各自、本館</a:t>
            </a:r>
            <a:r>
              <a:rPr kumimoji="1" lang="en-US" altLang="ja-JP" sz="1000" dirty="0">
                <a:solidFill>
                  <a:schemeClr val="tx1"/>
                </a:solidFill>
                <a:latin typeface="HGPｺﾞｼｯｸM" panose="020B0600000000000000" pitchFamily="50" charset="-128"/>
                <a:ea typeface="HGPｺﾞｼｯｸM" panose="020B0600000000000000" pitchFamily="50" charset="-128"/>
              </a:rPr>
              <a:t>1</a:t>
            </a:r>
            <a:r>
              <a:rPr kumimoji="1" lang="ja-JP" altLang="en-US" sz="1000" dirty="0">
                <a:solidFill>
                  <a:schemeClr val="tx1"/>
                </a:solidFill>
                <a:latin typeface="HGPｺﾞｼｯｸM" panose="020B0600000000000000" pitchFamily="50" charset="-128"/>
                <a:ea typeface="HGPｺﾞｼｯｸM" panose="020B0600000000000000" pitchFamily="50" charset="-128"/>
              </a:rPr>
              <a:t>階ロビーに参集してください。</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000" dirty="0">
              <a:solidFill>
                <a:schemeClr val="tx1"/>
              </a:solidFill>
              <a:latin typeface="HGPｺﾞｼｯｸM" panose="020B0600000000000000" pitchFamily="50" charset="-128"/>
              <a:ea typeface="HGPｺﾞｼｯｸM" panose="020B0600000000000000" pitchFamily="50" charset="-128"/>
            </a:endParaRPr>
          </a:p>
          <a:p>
            <a:r>
              <a:rPr kumimoji="1" lang="en-US" altLang="ja-JP" sz="1000" dirty="0">
                <a:solidFill>
                  <a:schemeClr val="tx1"/>
                </a:solidFill>
                <a:latin typeface="HGPｺﾞｼｯｸM" panose="020B0600000000000000" pitchFamily="50" charset="-128"/>
                <a:ea typeface="HGPｺﾞｼｯｸM" panose="020B0600000000000000" pitchFamily="50" charset="-128"/>
              </a:rPr>
              <a:t>【</a:t>
            </a:r>
            <a:r>
              <a:rPr kumimoji="1" lang="ja-JP" altLang="en-US" sz="1000" dirty="0">
                <a:solidFill>
                  <a:schemeClr val="tx1"/>
                </a:solidFill>
                <a:latin typeface="HGPｺﾞｼｯｸM" panose="020B0600000000000000" pitchFamily="50" charset="-128"/>
                <a:ea typeface="HGPｺﾞｼｯｸM" panose="020B0600000000000000" pitchFamily="50" charset="-128"/>
              </a:rPr>
              <a:t>要返信</a:t>
            </a:r>
            <a:r>
              <a:rPr kumimoji="1" lang="en-US" altLang="ja-JP" sz="1000" dirty="0">
                <a:solidFill>
                  <a:schemeClr val="tx1"/>
                </a:solidFill>
                <a:latin typeface="HGPｺﾞｼｯｸM" panose="020B0600000000000000" pitchFamily="50" charset="-128"/>
                <a:ea typeface="HGPｺﾞｼｯｸM" panose="020B0600000000000000" pitchFamily="50" charset="-128"/>
              </a:rPr>
              <a:t>】</a:t>
            </a:r>
            <a:r>
              <a:rPr kumimoji="1" lang="ja-JP" altLang="en-US" sz="1000" dirty="0">
                <a:solidFill>
                  <a:schemeClr val="tx1"/>
                </a:solidFill>
                <a:latin typeface="HGPｺﾞｼｯｸM" panose="020B0600000000000000" pitchFamily="50" charset="-128"/>
                <a:ea typeface="HGPｺﾞｼｯｸM" panose="020B0600000000000000" pitchFamily="50" charset="-128"/>
              </a:rPr>
              <a:t>参集可能時間はいつですか。</a:t>
            </a:r>
          </a:p>
          <a:p>
            <a:r>
              <a:rPr kumimoji="1" lang="ja-JP" altLang="en-US" sz="1000" dirty="0">
                <a:solidFill>
                  <a:schemeClr val="tx1"/>
                </a:solidFill>
                <a:latin typeface="HGPｺﾞｼｯｸM" panose="020B0600000000000000" pitchFamily="50" charset="-128"/>
                <a:ea typeface="HGPｺﾞｼｯｸM" panose="020B0600000000000000" pitchFamily="50" charset="-128"/>
              </a:rPr>
              <a:t>□参集済み　 □</a:t>
            </a:r>
            <a:r>
              <a:rPr kumimoji="1" lang="en-US" altLang="ja-JP" sz="1000" dirty="0">
                <a:solidFill>
                  <a:schemeClr val="tx1"/>
                </a:solidFill>
                <a:latin typeface="HGPｺﾞｼｯｸM" panose="020B0600000000000000" pitchFamily="50" charset="-128"/>
                <a:ea typeface="HGPｺﾞｼｯｸM" panose="020B0600000000000000" pitchFamily="50" charset="-128"/>
              </a:rPr>
              <a:t>1</a:t>
            </a:r>
            <a:r>
              <a:rPr kumimoji="1" lang="ja-JP" altLang="en-US" sz="1000" dirty="0">
                <a:solidFill>
                  <a:schemeClr val="tx1"/>
                </a:solidFill>
                <a:latin typeface="HGPｺﾞｼｯｸM" panose="020B0600000000000000" pitchFamily="50" charset="-128"/>
                <a:ea typeface="HGPｺﾞｼｯｸM" panose="020B0600000000000000" pitchFamily="50" charset="-128"/>
              </a:rPr>
              <a:t>時間以内　 </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r>
              <a:rPr kumimoji="1" lang="ja-JP" altLang="en-US" sz="1000" dirty="0">
                <a:solidFill>
                  <a:schemeClr val="tx1"/>
                </a:solidFill>
                <a:latin typeface="HGPｺﾞｼｯｸM" panose="020B0600000000000000" pitchFamily="50" charset="-128"/>
                <a:ea typeface="HGPｺﾞｼｯｸM" panose="020B0600000000000000" pitchFamily="50" charset="-128"/>
              </a:rPr>
              <a:t>□</a:t>
            </a:r>
            <a:r>
              <a:rPr kumimoji="1" lang="en-US" altLang="ja-JP" sz="1000" dirty="0">
                <a:solidFill>
                  <a:schemeClr val="tx1"/>
                </a:solidFill>
                <a:latin typeface="HGPｺﾞｼｯｸM" panose="020B0600000000000000" pitchFamily="50" charset="-128"/>
                <a:ea typeface="HGPｺﾞｼｯｸM" panose="020B0600000000000000" pitchFamily="50" charset="-128"/>
              </a:rPr>
              <a:t>3</a:t>
            </a:r>
            <a:r>
              <a:rPr kumimoji="1" lang="ja-JP" altLang="en-US" sz="1000" dirty="0">
                <a:solidFill>
                  <a:schemeClr val="tx1"/>
                </a:solidFill>
                <a:latin typeface="HGPｺﾞｼｯｸM" panose="020B0600000000000000" pitchFamily="50" charset="-128"/>
                <a:ea typeface="HGPｺﾞｼｯｸM" panose="020B0600000000000000" pitchFamily="50" charset="-128"/>
              </a:rPr>
              <a:t>時間以内　□</a:t>
            </a:r>
            <a:r>
              <a:rPr kumimoji="1" lang="en-US" altLang="ja-JP" sz="1000" dirty="0">
                <a:solidFill>
                  <a:schemeClr val="tx1"/>
                </a:solidFill>
                <a:latin typeface="HGPｺﾞｼｯｸM" panose="020B0600000000000000" pitchFamily="50" charset="-128"/>
                <a:ea typeface="HGPｺﾞｼｯｸM" panose="020B0600000000000000" pitchFamily="50" charset="-128"/>
              </a:rPr>
              <a:t>3</a:t>
            </a:r>
            <a:r>
              <a:rPr kumimoji="1" lang="ja-JP" altLang="en-US" sz="1000" dirty="0">
                <a:solidFill>
                  <a:schemeClr val="tx1"/>
                </a:solidFill>
                <a:latin typeface="HGPｺﾞｼｯｸM" panose="020B0600000000000000" pitchFamily="50" charset="-128"/>
                <a:ea typeface="HGPｺﾞｼｯｸM" panose="020B0600000000000000" pitchFamily="50" charset="-128"/>
              </a:rPr>
              <a:t>時間以上　</a:t>
            </a:r>
            <a:endParaRPr kumimoji="1" lang="en-US" altLang="ja-JP" sz="1000" dirty="0">
              <a:solidFill>
                <a:schemeClr val="tx1"/>
              </a:solidFill>
              <a:latin typeface="HGPｺﾞｼｯｸM" panose="020B0600000000000000" pitchFamily="50" charset="-128"/>
              <a:ea typeface="HGPｺﾞｼｯｸM" panose="020B0600000000000000" pitchFamily="50" charset="-128"/>
            </a:endParaRPr>
          </a:p>
          <a:p>
            <a:r>
              <a:rPr kumimoji="1" lang="ja-JP" altLang="en-US" sz="1000" dirty="0">
                <a:solidFill>
                  <a:schemeClr val="tx1"/>
                </a:solidFill>
                <a:latin typeface="HGPｺﾞｼｯｸM" panose="020B0600000000000000" pitchFamily="50" charset="-128"/>
                <a:ea typeface="HGPｺﾞｼｯｸM" panose="020B0600000000000000" pitchFamily="50" charset="-128"/>
              </a:rPr>
              <a:t>□不可</a:t>
            </a:r>
          </a:p>
        </p:txBody>
      </p:sp>
      <p:pic>
        <p:nvPicPr>
          <p:cNvPr id="110" name="Picture 2" descr="青の作業着を着た人のイラスト（男性）"/>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88"/>
          <a:stretch/>
        </p:blipFill>
        <p:spPr bwMode="auto">
          <a:xfrm>
            <a:off x="267052" y="1174222"/>
            <a:ext cx="573727" cy="882610"/>
          </a:xfrm>
          <a:prstGeom prst="rect">
            <a:avLst/>
          </a:prstGeom>
          <a:noFill/>
          <a:extLst>
            <a:ext uri="{909E8E84-426E-40DD-AFC4-6F175D3DCCD1}">
              <a14:hiddenFill xmlns:a14="http://schemas.microsoft.com/office/drawing/2010/main">
                <a:solidFill>
                  <a:srgbClr val="FFFFFF"/>
                </a:solidFill>
              </a14:hiddenFill>
            </a:ext>
          </a:extLst>
        </p:spPr>
      </p:pic>
      <p:sp>
        <p:nvSpPr>
          <p:cNvPr id="146" name="テキスト ボックス 145"/>
          <p:cNvSpPr txBox="1"/>
          <p:nvPr/>
        </p:nvSpPr>
        <p:spPr>
          <a:xfrm>
            <a:off x="411246" y="1958611"/>
            <a:ext cx="287019" cy="148825"/>
          </a:xfrm>
          <a:prstGeom prst="rect">
            <a:avLst/>
          </a:prstGeom>
          <a:solidFill>
            <a:srgbClr val="FF0000"/>
          </a:solidFill>
        </p:spPr>
        <p:txBody>
          <a:bodyPr wrap="none" lIns="0" tIns="0" rIns="0" bIns="0" rtlCol="0">
            <a:noAutofit/>
          </a:bodyPr>
          <a:lstStyle/>
          <a:p>
            <a:pPr algn="ctr"/>
            <a:r>
              <a:rPr kumimoji="1" lang="ja-JP" altLang="en-US" sz="935" dirty="0">
                <a:solidFill>
                  <a:schemeClr val="bg1"/>
                </a:solidFill>
                <a:latin typeface="BIZ UDPゴシック" panose="020B0400000000000000" pitchFamily="50" charset="-128"/>
                <a:ea typeface="BIZ UDPゴシック" panose="020B0400000000000000" pitchFamily="50" charset="-128"/>
              </a:rPr>
              <a:t>班長</a:t>
            </a:r>
          </a:p>
        </p:txBody>
      </p:sp>
      <p:sp>
        <p:nvSpPr>
          <p:cNvPr id="130" name="テキスト ボックス 129">
            <a:extLst>
              <a:ext uri="{FF2B5EF4-FFF2-40B4-BE49-F238E27FC236}">
                <a16:creationId xmlns:a16="http://schemas.microsoft.com/office/drawing/2014/main" id="{9C9B199D-A3B5-4811-99AD-841FA958F6B7}"/>
              </a:ext>
            </a:extLst>
          </p:cNvPr>
          <p:cNvSpPr txBox="1"/>
          <p:nvPr/>
        </p:nvSpPr>
        <p:spPr>
          <a:xfrm>
            <a:off x="0" y="-18811"/>
            <a:ext cx="6858000" cy="374571"/>
          </a:xfrm>
          <a:prstGeom prst="round2DiagRect">
            <a:avLst/>
          </a:prstGeom>
          <a:solidFill>
            <a:srgbClr val="65D7FF"/>
          </a:solid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【1】</a:t>
            </a:r>
            <a:r>
              <a:rPr kumimoji="1" lang="zh-TW" altLang="en-US" sz="1600" dirty="0">
                <a:latin typeface="HGPｺﾞｼｯｸE" panose="020B0900000000000000" pitchFamily="50" charset="-128"/>
                <a:ea typeface="HGPｺﾞｼｯｸE" panose="020B0900000000000000" pitchFamily="50" charset="-128"/>
              </a:rPr>
              <a:t>避難準備訓練</a:t>
            </a:r>
            <a:r>
              <a:rPr kumimoji="1" lang="ja-JP" altLang="en-US" sz="1600" dirty="0">
                <a:latin typeface="HGPｺﾞｼｯｸE" panose="020B0900000000000000" pitchFamily="50" charset="-128"/>
                <a:ea typeface="HGPｺﾞｼｯｸE" panose="020B0900000000000000" pitchFamily="50" charset="-128"/>
              </a:rPr>
              <a:t>のシナリオ</a:t>
            </a:r>
            <a:endParaRPr kumimoji="1" lang="en-US" altLang="ja-JP" sz="1600" dirty="0">
              <a:latin typeface="HGPｺﾞｼｯｸE" panose="020B0900000000000000" pitchFamily="50" charset="-128"/>
              <a:ea typeface="HGPｺﾞｼｯｸE" panose="020B0900000000000000" pitchFamily="50" charset="-128"/>
            </a:endParaRPr>
          </a:p>
        </p:txBody>
      </p:sp>
      <p:pic>
        <p:nvPicPr>
          <p:cNvPr id="121" name="Picture 2" descr="青の作業着を着た人のイラスト（男性）"/>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88"/>
          <a:stretch/>
        </p:blipFill>
        <p:spPr bwMode="auto">
          <a:xfrm>
            <a:off x="790371" y="2501413"/>
            <a:ext cx="557607" cy="857812"/>
          </a:xfrm>
          <a:prstGeom prst="rect">
            <a:avLst/>
          </a:prstGeom>
          <a:noFill/>
          <a:extLst>
            <a:ext uri="{909E8E84-426E-40DD-AFC4-6F175D3DCCD1}">
              <a14:hiddenFill xmlns:a14="http://schemas.microsoft.com/office/drawing/2010/main">
                <a:solidFill>
                  <a:srgbClr val="FFFFFF"/>
                </a:solidFill>
              </a14:hiddenFill>
            </a:ext>
          </a:extLst>
        </p:spPr>
      </p:pic>
      <p:pic>
        <p:nvPicPr>
          <p:cNvPr id="132" name="図 131"/>
          <p:cNvPicPr>
            <a:picLocks noChangeAspect="1"/>
          </p:cNvPicPr>
          <p:nvPr/>
        </p:nvPicPr>
        <p:blipFill rotWithShape="1">
          <a:blip r:embed="rId4"/>
          <a:srcRect b="50088"/>
          <a:stretch/>
        </p:blipFill>
        <p:spPr>
          <a:xfrm>
            <a:off x="209297" y="2494065"/>
            <a:ext cx="557607" cy="857812"/>
          </a:xfrm>
          <a:prstGeom prst="rect">
            <a:avLst/>
          </a:prstGeom>
        </p:spPr>
      </p:pic>
      <p:pic>
        <p:nvPicPr>
          <p:cNvPr id="153" name="Picture 4" descr="オレンジの作業着を着た人のイラスト（女性）"/>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88"/>
          <a:stretch/>
        </p:blipFill>
        <p:spPr bwMode="auto">
          <a:xfrm>
            <a:off x="1353295" y="2501413"/>
            <a:ext cx="572882" cy="857811"/>
          </a:xfrm>
          <a:prstGeom prst="rect">
            <a:avLst/>
          </a:prstGeom>
          <a:noFill/>
          <a:extLst>
            <a:ext uri="{909E8E84-426E-40DD-AFC4-6F175D3DCCD1}">
              <a14:hiddenFill xmlns:a14="http://schemas.microsoft.com/office/drawing/2010/main">
                <a:solidFill>
                  <a:srgbClr val="FFFFFF"/>
                </a:solidFill>
              </a14:hiddenFill>
            </a:ext>
          </a:extLst>
        </p:spPr>
      </p:pic>
      <p:sp>
        <p:nvSpPr>
          <p:cNvPr id="154" name="正方形/長方形 153"/>
          <p:cNvSpPr/>
          <p:nvPr/>
        </p:nvSpPr>
        <p:spPr>
          <a:xfrm>
            <a:off x="1985330" y="2789047"/>
            <a:ext cx="2422746" cy="646331"/>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職員は自宅を出発し、事前に決めた参集手段（　　　　　　　　　　　　　）で施設に向かう。</a:t>
            </a:r>
          </a:p>
        </p:txBody>
      </p:sp>
      <p:sp>
        <p:nvSpPr>
          <p:cNvPr id="155" name="正方形/長方形 154"/>
          <p:cNvSpPr/>
          <p:nvPr/>
        </p:nvSpPr>
        <p:spPr>
          <a:xfrm>
            <a:off x="2001173" y="2564141"/>
            <a:ext cx="117315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統括班班長以外</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1026" name="Picture 2" descr="Eメールのイラスト"/>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29" y="1690765"/>
            <a:ext cx="374136" cy="37413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コネクタ 2">
            <a:extLst>
              <a:ext uri="{FF2B5EF4-FFF2-40B4-BE49-F238E27FC236}">
                <a16:creationId xmlns:a16="http://schemas.microsoft.com/office/drawing/2014/main" id="{10F5A353-AD77-44AC-87B4-1C16F9E8447C}"/>
              </a:ext>
            </a:extLst>
          </p:cNvPr>
          <p:cNvCxnSpPr>
            <a:cxnSpLocks/>
          </p:cNvCxnSpPr>
          <p:nvPr/>
        </p:nvCxnSpPr>
        <p:spPr>
          <a:xfrm>
            <a:off x="4721305" y="459948"/>
            <a:ext cx="0" cy="8604000"/>
          </a:xfrm>
          <a:prstGeom prst="line">
            <a:avLst/>
          </a:prstGeom>
          <a:ln w="28575">
            <a:solidFill>
              <a:srgbClr val="65D7FF"/>
            </a:solidFill>
            <a:prstDash val="sysDot"/>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CD40A5CE-1B8F-4E00-935C-DA58E1FAE76D}"/>
              </a:ext>
            </a:extLst>
          </p:cNvPr>
          <p:cNvSpPr txBox="1"/>
          <p:nvPr/>
        </p:nvSpPr>
        <p:spPr>
          <a:xfrm>
            <a:off x="4721306" y="736542"/>
            <a:ext cx="2088000" cy="1384995"/>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訓練前に作成する参加者名簿の記録は、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職員</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職員は自宅から参集することを前提とするため、始業１時間以上前に発信することを推奨。</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職員は参集メール受信後に、必要に応じて返信する。</a:t>
            </a:r>
            <a:endParaRPr kumimoji="1" lang="en-US" altLang="ja-JP" sz="1050" dirty="0">
              <a:latin typeface="HGPｺﾞｼｯｸM" panose="020B0600000000000000" pitchFamily="50" charset="-128"/>
              <a:ea typeface="HGPｺﾞｼｯｸM" panose="020B0600000000000000" pitchFamily="50" charset="-128"/>
            </a:endParaRPr>
          </a:p>
        </p:txBody>
      </p:sp>
      <p:sp>
        <p:nvSpPr>
          <p:cNvPr id="54" name="テキスト ボックス 53">
            <a:extLst>
              <a:ext uri="{FF2B5EF4-FFF2-40B4-BE49-F238E27FC236}">
                <a16:creationId xmlns:a16="http://schemas.microsoft.com/office/drawing/2014/main" id="{4D634D57-0791-4368-858B-A9DBC5653616}"/>
              </a:ext>
            </a:extLst>
          </p:cNvPr>
          <p:cNvSpPr txBox="1"/>
          <p:nvPr/>
        </p:nvSpPr>
        <p:spPr>
          <a:xfrm>
            <a:off x="4709113" y="446160"/>
            <a:ext cx="2160000" cy="252000"/>
          </a:xfrm>
          <a:prstGeom prst="rect">
            <a:avLst/>
          </a:prstGeom>
          <a:solidFill>
            <a:srgbClr val="65D7FF"/>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sp>
        <p:nvSpPr>
          <p:cNvPr id="55" name="テキスト ボックス 54">
            <a:extLst>
              <a:ext uri="{FF2B5EF4-FFF2-40B4-BE49-F238E27FC236}">
                <a16:creationId xmlns:a16="http://schemas.microsoft.com/office/drawing/2014/main" id="{FAFFC354-B82B-413D-A870-BC072182636B}"/>
              </a:ext>
            </a:extLst>
          </p:cNvPr>
          <p:cNvSpPr txBox="1"/>
          <p:nvPr/>
        </p:nvSpPr>
        <p:spPr>
          <a:xfrm>
            <a:off x="4721305" y="6288204"/>
            <a:ext cx="2088000" cy="415498"/>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参集時間の記録は、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職員</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endParaRPr kumimoji="1" lang="en-US" altLang="ja-JP" sz="1050" dirty="0">
              <a:latin typeface="HGPｺﾞｼｯｸM" panose="020B0600000000000000" pitchFamily="50" charset="-128"/>
              <a:ea typeface="HGPｺﾞｼｯｸM" panose="020B0600000000000000" pitchFamily="50" charset="-128"/>
            </a:endParaRPr>
          </a:p>
        </p:txBody>
      </p:sp>
      <p:pic>
        <p:nvPicPr>
          <p:cNvPr id="61" name="Picture 10" descr="一眼レフカメラを持っている人のイラスト（男性）">
            <a:extLst>
              <a:ext uri="{FF2B5EF4-FFF2-40B4-BE49-F238E27FC236}">
                <a16:creationId xmlns:a16="http://schemas.microsoft.com/office/drawing/2014/main" id="{305A40AC-018D-4A99-A563-D28493E9414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8149"/>
          <a:stretch/>
        </p:blipFill>
        <p:spPr bwMode="auto">
          <a:xfrm>
            <a:off x="2621745" y="1148626"/>
            <a:ext cx="934670" cy="870159"/>
          </a:xfrm>
          <a:prstGeom prst="rect">
            <a:avLst/>
          </a:prstGeom>
          <a:noFill/>
          <a:extLst>
            <a:ext uri="{909E8E84-426E-40DD-AFC4-6F175D3DCCD1}">
              <a14:hiddenFill xmlns:a14="http://schemas.microsoft.com/office/drawing/2010/main">
                <a:solidFill>
                  <a:srgbClr val="FFFFFF"/>
                </a:solidFill>
              </a14:hiddenFill>
            </a:ext>
          </a:extLst>
        </p:spPr>
      </p:pic>
      <p:sp>
        <p:nvSpPr>
          <p:cNvPr id="62" name="正方形/長方形 61">
            <a:extLst>
              <a:ext uri="{FF2B5EF4-FFF2-40B4-BE49-F238E27FC236}">
                <a16:creationId xmlns:a16="http://schemas.microsoft.com/office/drawing/2014/main" id="{1F82BB92-007C-4C02-A018-035BF0B3C760}"/>
              </a:ext>
            </a:extLst>
          </p:cNvPr>
          <p:cNvSpPr/>
          <p:nvPr/>
        </p:nvSpPr>
        <p:spPr>
          <a:xfrm>
            <a:off x="3332848" y="1290893"/>
            <a:ext cx="849876"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記録係</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63" name="正方形/長方形 62">
            <a:extLst>
              <a:ext uri="{FF2B5EF4-FFF2-40B4-BE49-F238E27FC236}">
                <a16:creationId xmlns:a16="http://schemas.microsoft.com/office/drawing/2014/main" id="{0D8BDBDD-B0F0-457D-958C-AFEC1AD51BB8}"/>
              </a:ext>
            </a:extLst>
          </p:cNvPr>
          <p:cNvSpPr/>
          <p:nvPr/>
        </p:nvSpPr>
        <p:spPr>
          <a:xfrm>
            <a:off x="3446670" y="1558204"/>
            <a:ext cx="1289629"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訓練中の記録や写真撮影を行う。</a:t>
            </a:r>
          </a:p>
        </p:txBody>
      </p:sp>
      <p:sp>
        <p:nvSpPr>
          <p:cNvPr id="46" name="角丸四角形吹き出し 135">
            <a:extLst>
              <a:ext uri="{FF2B5EF4-FFF2-40B4-BE49-F238E27FC236}">
                <a16:creationId xmlns:a16="http://schemas.microsoft.com/office/drawing/2014/main" id="{8FC62B98-4E14-482E-8B09-A25F141B82BE}"/>
              </a:ext>
            </a:extLst>
          </p:cNvPr>
          <p:cNvSpPr/>
          <p:nvPr/>
        </p:nvSpPr>
        <p:spPr>
          <a:xfrm>
            <a:off x="312888" y="3428402"/>
            <a:ext cx="4047893"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48" name="テキスト ボックス 47">
            <a:extLst>
              <a:ext uri="{FF2B5EF4-FFF2-40B4-BE49-F238E27FC236}">
                <a16:creationId xmlns:a16="http://schemas.microsoft.com/office/drawing/2014/main" id="{BF3191D3-6652-41D9-B2B8-8C5734804153}"/>
              </a:ext>
            </a:extLst>
          </p:cNvPr>
          <p:cNvSpPr txBox="1"/>
          <p:nvPr/>
        </p:nvSpPr>
        <p:spPr>
          <a:xfrm>
            <a:off x="29482" y="4647794"/>
            <a:ext cx="4293701"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➋ 統括班は、参集した職員の点呼を取る。</a:t>
            </a:r>
          </a:p>
        </p:txBody>
      </p:sp>
      <p:sp>
        <p:nvSpPr>
          <p:cNvPr id="49" name="正方形/長方形 48">
            <a:extLst>
              <a:ext uri="{FF2B5EF4-FFF2-40B4-BE49-F238E27FC236}">
                <a16:creationId xmlns:a16="http://schemas.microsoft.com/office/drawing/2014/main" id="{9068A632-6002-47B1-9CCB-52354C2F7BDA}"/>
              </a:ext>
            </a:extLst>
          </p:cNvPr>
          <p:cNvSpPr/>
          <p:nvPr/>
        </p:nvSpPr>
        <p:spPr>
          <a:xfrm>
            <a:off x="941751" y="5639026"/>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70C0"/>
                </a:solidFill>
                <a:latin typeface="HGPｺﾞｼｯｸM" panose="020B0600000000000000" pitchFamily="50" charset="-128"/>
                <a:ea typeface="HGPｺﾞｼｯｸM" panose="020B0600000000000000" pitchFamily="50" charset="-128"/>
              </a:rPr>
              <a:t>統括班</a:t>
            </a:r>
            <a:endParaRPr kumimoji="1" lang="en-US" altLang="ja-JP" sz="1200" dirty="0">
              <a:solidFill>
                <a:srgbClr val="0070C0"/>
              </a:solidFill>
              <a:latin typeface="HGPｺﾞｼｯｸM" panose="020B0600000000000000" pitchFamily="50" charset="-128"/>
              <a:ea typeface="HGPｺﾞｼｯｸM" panose="020B0600000000000000" pitchFamily="50" charset="-128"/>
            </a:endParaRPr>
          </a:p>
        </p:txBody>
      </p:sp>
      <p:sp>
        <p:nvSpPr>
          <p:cNvPr id="50" name="正方形/長方形 49">
            <a:extLst>
              <a:ext uri="{FF2B5EF4-FFF2-40B4-BE49-F238E27FC236}">
                <a16:creationId xmlns:a16="http://schemas.microsoft.com/office/drawing/2014/main" id="{7D458C11-D701-46E2-BF29-3D928DBC71B0}"/>
              </a:ext>
            </a:extLst>
          </p:cNvPr>
          <p:cNvSpPr/>
          <p:nvPr/>
        </p:nvSpPr>
        <p:spPr>
          <a:xfrm>
            <a:off x="858822" y="5877512"/>
            <a:ext cx="3652217" cy="461665"/>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訓練参加者名簿等に点呼記録と参集にかかった時間を記録し、職員の参集所要時間を把握する。</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51" name="Picture 2" descr="青の作業着を着た人のイラスト（男性）">
            <a:extLst>
              <a:ext uri="{FF2B5EF4-FFF2-40B4-BE49-F238E27FC236}">
                <a16:creationId xmlns:a16="http://schemas.microsoft.com/office/drawing/2014/main" id="{BF08CADD-A01D-4F50-AACA-8EA970F4B4E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88"/>
          <a:stretch/>
        </p:blipFill>
        <p:spPr bwMode="auto">
          <a:xfrm>
            <a:off x="300696" y="5538062"/>
            <a:ext cx="573728" cy="882612"/>
          </a:xfrm>
          <a:prstGeom prst="rect">
            <a:avLst/>
          </a:prstGeom>
          <a:noFill/>
          <a:extLst>
            <a:ext uri="{909E8E84-426E-40DD-AFC4-6F175D3DCCD1}">
              <a14:hiddenFill xmlns:a14="http://schemas.microsoft.com/office/drawing/2010/main">
                <a:solidFill>
                  <a:srgbClr val="FFFFFF"/>
                </a:solidFill>
              </a14:hiddenFill>
            </a:ext>
          </a:extLst>
        </p:spPr>
      </p:pic>
      <p:sp>
        <p:nvSpPr>
          <p:cNvPr id="52" name="角丸四角形吹き出し 135">
            <a:extLst>
              <a:ext uri="{FF2B5EF4-FFF2-40B4-BE49-F238E27FC236}">
                <a16:creationId xmlns:a16="http://schemas.microsoft.com/office/drawing/2014/main" id="{609CE4D7-D832-4F58-ABC9-D38BCF3AB3D5}"/>
              </a:ext>
            </a:extLst>
          </p:cNvPr>
          <p:cNvSpPr/>
          <p:nvPr/>
        </p:nvSpPr>
        <p:spPr>
          <a:xfrm>
            <a:off x="314183" y="6484870"/>
            <a:ext cx="4047893"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8" name="テキスト ボックス 7">
            <a:extLst>
              <a:ext uri="{FF2B5EF4-FFF2-40B4-BE49-F238E27FC236}">
                <a16:creationId xmlns:a16="http://schemas.microsoft.com/office/drawing/2014/main" id="{043658BC-3335-D6A2-D232-C53D6CAE1DAE}"/>
              </a:ext>
            </a:extLst>
          </p:cNvPr>
          <p:cNvSpPr txBox="1"/>
          <p:nvPr/>
        </p:nvSpPr>
        <p:spPr>
          <a:xfrm>
            <a:off x="193162" y="675159"/>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a:extLst>
              <a:ext uri="{FF2B5EF4-FFF2-40B4-BE49-F238E27FC236}">
                <a16:creationId xmlns:a16="http://schemas.microsoft.com/office/drawing/2014/main" id="{D8ECEEF1-701D-379A-9337-F09E295F4120}"/>
              </a:ext>
            </a:extLst>
          </p:cNvPr>
          <p:cNvSpPr txBox="1"/>
          <p:nvPr/>
        </p:nvSpPr>
        <p:spPr>
          <a:xfrm>
            <a:off x="193162" y="4938785"/>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646066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下 1">
            <a:extLst>
              <a:ext uri="{FF2B5EF4-FFF2-40B4-BE49-F238E27FC236}">
                <a16:creationId xmlns:a16="http://schemas.microsoft.com/office/drawing/2014/main" id="{135AF462-C1A3-46C7-8640-B8D8E20715EF}"/>
              </a:ext>
            </a:extLst>
          </p:cNvPr>
          <p:cNvSpPr/>
          <p:nvPr/>
        </p:nvSpPr>
        <p:spPr>
          <a:xfrm>
            <a:off x="24427" y="130374"/>
            <a:ext cx="216470" cy="8928000"/>
          </a:xfrm>
          <a:prstGeom prst="downArrow">
            <a:avLst/>
          </a:prstGeom>
          <a:solidFill>
            <a:srgbClr val="65D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テキスト ボックス 129">
            <a:extLst>
              <a:ext uri="{FF2B5EF4-FFF2-40B4-BE49-F238E27FC236}">
                <a16:creationId xmlns:a16="http://schemas.microsoft.com/office/drawing/2014/main" id="{9C9B199D-A3B5-4811-99AD-841FA958F6B7}"/>
              </a:ext>
            </a:extLst>
          </p:cNvPr>
          <p:cNvSpPr txBox="1"/>
          <p:nvPr/>
        </p:nvSpPr>
        <p:spPr>
          <a:xfrm>
            <a:off x="0" y="-18811"/>
            <a:ext cx="6858000" cy="374571"/>
          </a:xfrm>
          <a:prstGeom prst="round2DiagRect">
            <a:avLst/>
          </a:prstGeom>
          <a:solidFill>
            <a:srgbClr val="65D7FF"/>
          </a:solid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【1】</a:t>
            </a:r>
            <a:r>
              <a:rPr kumimoji="1" lang="zh-TW" altLang="en-US" sz="1600" dirty="0">
                <a:latin typeface="HGPｺﾞｼｯｸE" panose="020B0900000000000000" pitchFamily="50" charset="-128"/>
                <a:ea typeface="HGPｺﾞｼｯｸE" panose="020B0900000000000000" pitchFamily="50" charset="-128"/>
              </a:rPr>
              <a:t>避難準備訓練</a:t>
            </a:r>
            <a:r>
              <a:rPr kumimoji="1" lang="ja-JP" altLang="en-US" sz="1600" dirty="0">
                <a:latin typeface="HGPｺﾞｼｯｸE" panose="020B0900000000000000" pitchFamily="50" charset="-128"/>
                <a:ea typeface="HGPｺﾞｼｯｸE" panose="020B0900000000000000" pitchFamily="50" charset="-128"/>
              </a:rPr>
              <a:t>のシナリオ</a:t>
            </a:r>
            <a:endParaRPr kumimoji="1" lang="en-US" altLang="ja-JP" sz="1600" dirty="0">
              <a:latin typeface="HGPｺﾞｼｯｸE" panose="020B0900000000000000" pitchFamily="50" charset="-128"/>
              <a:ea typeface="HGPｺﾞｼｯｸE" panose="020B0900000000000000" pitchFamily="50" charset="-128"/>
            </a:endParaRPr>
          </a:p>
        </p:txBody>
      </p:sp>
      <p:cxnSp>
        <p:nvCxnSpPr>
          <p:cNvPr id="3" name="直線コネクタ 2">
            <a:extLst>
              <a:ext uri="{FF2B5EF4-FFF2-40B4-BE49-F238E27FC236}">
                <a16:creationId xmlns:a16="http://schemas.microsoft.com/office/drawing/2014/main" id="{10F5A353-AD77-44AC-87B4-1C16F9E8447C}"/>
              </a:ext>
            </a:extLst>
          </p:cNvPr>
          <p:cNvCxnSpPr>
            <a:cxnSpLocks/>
          </p:cNvCxnSpPr>
          <p:nvPr/>
        </p:nvCxnSpPr>
        <p:spPr>
          <a:xfrm>
            <a:off x="4721305" y="459948"/>
            <a:ext cx="0" cy="8604000"/>
          </a:xfrm>
          <a:prstGeom prst="line">
            <a:avLst/>
          </a:prstGeom>
          <a:ln w="28575">
            <a:solidFill>
              <a:srgbClr val="65D7FF"/>
            </a:solidFill>
            <a:prstDash val="sysDot"/>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4D634D57-0791-4368-858B-A9DBC5653616}"/>
              </a:ext>
            </a:extLst>
          </p:cNvPr>
          <p:cNvSpPr txBox="1"/>
          <p:nvPr/>
        </p:nvSpPr>
        <p:spPr>
          <a:xfrm>
            <a:off x="4709113" y="446160"/>
            <a:ext cx="2160000" cy="252000"/>
          </a:xfrm>
          <a:prstGeom prst="rect">
            <a:avLst/>
          </a:prstGeom>
          <a:solidFill>
            <a:srgbClr val="65D7FF"/>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sp>
        <p:nvSpPr>
          <p:cNvPr id="60" name="テキスト ボックス 59">
            <a:extLst>
              <a:ext uri="{FF2B5EF4-FFF2-40B4-BE49-F238E27FC236}">
                <a16:creationId xmlns:a16="http://schemas.microsoft.com/office/drawing/2014/main" id="{1F2CB311-CFFB-428C-9327-9FFD4FAAA6C1}"/>
              </a:ext>
            </a:extLst>
          </p:cNvPr>
          <p:cNvSpPr txBox="1"/>
          <p:nvPr/>
        </p:nvSpPr>
        <p:spPr>
          <a:xfrm>
            <a:off x="4729723" y="886667"/>
            <a:ext cx="2088000" cy="415498"/>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参加者全員が集まれる集合場所をあらかじめ決めておくこと。</a:t>
            </a:r>
            <a:endParaRPr kumimoji="1" lang="en-US" altLang="ja-JP" sz="1050" dirty="0">
              <a:latin typeface="HGPｺﾞｼｯｸM" panose="020B0600000000000000" pitchFamily="50" charset="-128"/>
              <a:ea typeface="HGPｺﾞｼｯｸM" panose="020B0600000000000000" pitchFamily="50" charset="-128"/>
            </a:endParaRPr>
          </a:p>
        </p:txBody>
      </p:sp>
      <p:sp>
        <p:nvSpPr>
          <p:cNvPr id="73" name="テキスト ボックス 72">
            <a:extLst>
              <a:ext uri="{FF2B5EF4-FFF2-40B4-BE49-F238E27FC236}">
                <a16:creationId xmlns:a16="http://schemas.microsoft.com/office/drawing/2014/main" id="{99C6A6F5-8CEE-4300-9A1A-283A7315B005}"/>
              </a:ext>
            </a:extLst>
          </p:cNvPr>
          <p:cNvSpPr txBox="1"/>
          <p:nvPr/>
        </p:nvSpPr>
        <p:spPr>
          <a:xfrm>
            <a:off x="8161" y="358764"/>
            <a:ext cx="4511041" cy="584775"/>
          </a:xfrm>
          <a:prstGeom prst="rect">
            <a:avLst/>
          </a:prstGeom>
          <a:noFill/>
        </p:spPr>
        <p:txBody>
          <a:bodyPr wrap="square" rtlCol="0">
            <a:spAutoFit/>
          </a:bodyPr>
          <a:lstStyle/>
          <a:p>
            <a:pPr marL="715337" indent="-715337"/>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➌ 避難確保計画を見て、避難先・避難経路・各班の役割を確認する。</a:t>
            </a:r>
          </a:p>
        </p:txBody>
      </p:sp>
      <p:sp>
        <p:nvSpPr>
          <p:cNvPr id="74" name="正方形/長方形 73">
            <a:extLst>
              <a:ext uri="{FF2B5EF4-FFF2-40B4-BE49-F238E27FC236}">
                <a16:creationId xmlns:a16="http://schemas.microsoft.com/office/drawing/2014/main" id="{78BFDF6F-7191-40BC-BB7B-D57720E92C05}"/>
              </a:ext>
            </a:extLst>
          </p:cNvPr>
          <p:cNvSpPr/>
          <p:nvPr/>
        </p:nvSpPr>
        <p:spPr>
          <a:xfrm>
            <a:off x="1044302" y="1565874"/>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75" name="Picture 8" descr="マイクを持っている女性会社員のイラスト">
            <a:extLst>
              <a:ext uri="{FF2B5EF4-FFF2-40B4-BE49-F238E27FC236}">
                <a16:creationId xmlns:a16="http://schemas.microsoft.com/office/drawing/2014/main" id="{B7B78032-0673-490B-AC22-AED797B0430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54"/>
          <a:stretch/>
        </p:blipFill>
        <p:spPr bwMode="auto">
          <a:xfrm>
            <a:off x="199648" y="1247571"/>
            <a:ext cx="637148" cy="890556"/>
          </a:xfrm>
          <a:prstGeom prst="rect">
            <a:avLst/>
          </a:prstGeom>
          <a:noFill/>
          <a:extLst>
            <a:ext uri="{909E8E84-426E-40DD-AFC4-6F175D3DCCD1}">
              <a14:hiddenFill xmlns:a14="http://schemas.microsoft.com/office/drawing/2010/main">
                <a:solidFill>
                  <a:srgbClr val="FFFFFF"/>
                </a:solidFill>
              </a14:hiddenFill>
            </a:ext>
          </a:extLst>
        </p:spPr>
      </p:pic>
      <p:sp>
        <p:nvSpPr>
          <p:cNvPr id="76" name="正方形/長方形 75">
            <a:extLst>
              <a:ext uri="{FF2B5EF4-FFF2-40B4-BE49-F238E27FC236}">
                <a16:creationId xmlns:a16="http://schemas.microsoft.com/office/drawing/2014/main" id="{E59FA2E4-7976-4FE1-BCFE-7812AFA87CC3}"/>
              </a:ext>
            </a:extLst>
          </p:cNvPr>
          <p:cNvSpPr/>
          <p:nvPr/>
        </p:nvSpPr>
        <p:spPr>
          <a:xfrm>
            <a:off x="1057357" y="1741164"/>
            <a:ext cx="3192013" cy="276999"/>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職員を集合させる。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77" name="下矢印 178">
            <a:extLst>
              <a:ext uri="{FF2B5EF4-FFF2-40B4-BE49-F238E27FC236}">
                <a16:creationId xmlns:a16="http://schemas.microsoft.com/office/drawing/2014/main" id="{5AF815A6-BD34-496F-9293-F016A0EA78F6}"/>
              </a:ext>
            </a:extLst>
          </p:cNvPr>
          <p:cNvSpPr/>
          <p:nvPr/>
        </p:nvSpPr>
        <p:spPr>
          <a:xfrm>
            <a:off x="328144" y="2267916"/>
            <a:ext cx="384001" cy="223557"/>
          </a:xfrm>
          <a:prstGeom prst="downArrow">
            <a:avLst>
              <a:gd name="adj1" fmla="val 50000"/>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78" name="Picture 2" descr="青の作業着を着た人のイラスト（男性）">
            <a:extLst>
              <a:ext uri="{FF2B5EF4-FFF2-40B4-BE49-F238E27FC236}">
                <a16:creationId xmlns:a16="http://schemas.microsoft.com/office/drawing/2014/main" id="{5BE8C6E6-EE38-4A96-86AF-B613AE67988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88"/>
          <a:stretch/>
        </p:blipFill>
        <p:spPr bwMode="auto">
          <a:xfrm>
            <a:off x="737661" y="2532709"/>
            <a:ext cx="524153" cy="806347"/>
          </a:xfrm>
          <a:prstGeom prst="rect">
            <a:avLst/>
          </a:prstGeom>
          <a:noFill/>
          <a:extLst>
            <a:ext uri="{909E8E84-426E-40DD-AFC4-6F175D3DCCD1}">
              <a14:hiddenFill xmlns:a14="http://schemas.microsoft.com/office/drawing/2010/main">
                <a:solidFill>
                  <a:srgbClr val="FFFFFF"/>
                </a:solidFill>
              </a14:hiddenFill>
            </a:ext>
          </a:extLst>
        </p:spPr>
      </p:pic>
      <p:pic>
        <p:nvPicPr>
          <p:cNvPr id="79" name="図 78">
            <a:extLst>
              <a:ext uri="{FF2B5EF4-FFF2-40B4-BE49-F238E27FC236}">
                <a16:creationId xmlns:a16="http://schemas.microsoft.com/office/drawing/2014/main" id="{5AADE449-5AED-4825-9EDC-3306AA041610}"/>
              </a:ext>
            </a:extLst>
          </p:cNvPr>
          <p:cNvPicPr>
            <a:picLocks noChangeAspect="1"/>
          </p:cNvPicPr>
          <p:nvPr/>
        </p:nvPicPr>
        <p:blipFill rotWithShape="1">
          <a:blip r:embed="rId5"/>
          <a:srcRect b="50088"/>
          <a:stretch/>
        </p:blipFill>
        <p:spPr>
          <a:xfrm>
            <a:off x="156586" y="2525361"/>
            <a:ext cx="524153" cy="806347"/>
          </a:xfrm>
          <a:prstGeom prst="rect">
            <a:avLst/>
          </a:prstGeom>
        </p:spPr>
      </p:pic>
      <p:pic>
        <p:nvPicPr>
          <p:cNvPr id="80" name="Picture 4" descr="オレンジの作業着を着た人のイラスト（女性）">
            <a:extLst>
              <a:ext uri="{FF2B5EF4-FFF2-40B4-BE49-F238E27FC236}">
                <a16:creationId xmlns:a16="http://schemas.microsoft.com/office/drawing/2014/main" id="{7763C57A-925F-4CFF-A4F3-99C844BF267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50088"/>
          <a:stretch/>
        </p:blipFill>
        <p:spPr bwMode="auto">
          <a:xfrm>
            <a:off x="1300584" y="2532709"/>
            <a:ext cx="538512" cy="806347"/>
          </a:xfrm>
          <a:prstGeom prst="rect">
            <a:avLst/>
          </a:prstGeom>
          <a:noFill/>
          <a:extLst>
            <a:ext uri="{909E8E84-426E-40DD-AFC4-6F175D3DCCD1}">
              <a14:hiddenFill xmlns:a14="http://schemas.microsoft.com/office/drawing/2010/main">
                <a:solidFill>
                  <a:srgbClr val="FFFFFF"/>
                </a:solidFill>
              </a14:hiddenFill>
            </a:ext>
          </a:extLst>
        </p:spPr>
      </p:pic>
      <p:sp>
        <p:nvSpPr>
          <p:cNvPr id="81" name="正方形/長方形 80">
            <a:extLst>
              <a:ext uri="{FF2B5EF4-FFF2-40B4-BE49-F238E27FC236}">
                <a16:creationId xmlns:a16="http://schemas.microsoft.com/office/drawing/2014/main" id="{2D83EB3B-D6AD-4F6C-BBF1-0DE9EAD9F6E4}"/>
              </a:ext>
            </a:extLst>
          </p:cNvPr>
          <p:cNvSpPr/>
          <p:nvPr/>
        </p:nvSpPr>
        <p:spPr>
          <a:xfrm>
            <a:off x="1764608" y="2365067"/>
            <a:ext cx="2599372" cy="1015663"/>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避難確保計画書を持って集合する。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避難場所の（　　　　　　　　　　　　　）　までの避難経路を確認する。</a:t>
            </a:r>
            <a:endParaRPr kumimoji="1" lang="en-US" altLang="ja-JP" sz="1200" dirty="0">
              <a:latin typeface="HGPｺﾞｼｯｸM" panose="020B0600000000000000" pitchFamily="50" charset="-128"/>
              <a:ea typeface="HGPｺﾞｼｯｸM" panose="020B0600000000000000" pitchFamily="50" charset="-128"/>
            </a:endParaRPr>
          </a:p>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各班がこの後どんな業務を行うかを確認する。</a:t>
            </a:r>
          </a:p>
        </p:txBody>
      </p:sp>
      <p:pic>
        <p:nvPicPr>
          <p:cNvPr id="82" name="Picture 8" descr="マイクロフォンのマーク">
            <a:extLst>
              <a:ext uri="{FF2B5EF4-FFF2-40B4-BE49-F238E27FC236}">
                <a16:creationId xmlns:a16="http://schemas.microsoft.com/office/drawing/2014/main" id="{B8B8AAF0-02E2-403C-B1CE-D755740E934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0401" y="1770465"/>
            <a:ext cx="321556" cy="396984"/>
          </a:xfrm>
          <a:prstGeom prst="rect">
            <a:avLst/>
          </a:prstGeom>
          <a:noFill/>
          <a:extLst>
            <a:ext uri="{909E8E84-426E-40DD-AFC4-6F175D3DCCD1}">
              <a14:hiddenFill xmlns:a14="http://schemas.microsoft.com/office/drawing/2010/main">
                <a:solidFill>
                  <a:srgbClr val="FFFFFF"/>
                </a:solidFill>
              </a14:hiddenFill>
            </a:ext>
          </a:extLst>
        </p:spPr>
      </p:pic>
      <p:sp>
        <p:nvSpPr>
          <p:cNvPr id="84" name="正方形/長方形 83">
            <a:extLst>
              <a:ext uri="{FF2B5EF4-FFF2-40B4-BE49-F238E27FC236}">
                <a16:creationId xmlns:a16="http://schemas.microsoft.com/office/drawing/2014/main" id="{505988DE-C3A3-498B-8E2C-A8F251D1874B}"/>
              </a:ext>
            </a:extLst>
          </p:cNvPr>
          <p:cNvSpPr/>
          <p:nvPr/>
        </p:nvSpPr>
        <p:spPr>
          <a:xfrm>
            <a:off x="1833769" y="2188364"/>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85" name="正方形/長方形 84">
            <a:extLst>
              <a:ext uri="{FF2B5EF4-FFF2-40B4-BE49-F238E27FC236}">
                <a16:creationId xmlns:a16="http://schemas.microsoft.com/office/drawing/2014/main" id="{8995E837-F7F7-4BBB-BF6C-60910E3D3B8D}"/>
              </a:ext>
            </a:extLst>
          </p:cNvPr>
          <p:cNvSpPr/>
          <p:nvPr/>
        </p:nvSpPr>
        <p:spPr>
          <a:xfrm>
            <a:off x="2777789" y="2188364"/>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chemeClr val="accent2"/>
                </a:solidFill>
                <a:latin typeface="HGPｺﾞｼｯｸM" panose="020B0600000000000000" pitchFamily="50" charset="-128"/>
                <a:ea typeface="HGPｺﾞｼｯｸM" panose="020B0600000000000000" pitchFamily="50" charset="-128"/>
              </a:rPr>
              <a:t>避難誘導班</a:t>
            </a:r>
            <a:endParaRPr kumimoji="1" lang="en-US" altLang="ja-JP" sz="1200" dirty="0">
              <a:solidFill>
                <a:schemeClr val="accent2"/>
              </a:solidFill>
              <a:latin typeface="HGPｺﾞｼｯｸM" panose="020B0600000000000000" pitchFamily="50" charset="-128"/>
              <a:ea typeface="HGPｺﾞｼｯｸM" panose="020B0600000000000000" pitchFamily="50" charset="-128"/>
            </a:endParaRPr>
          </a:p>
        </p:txBody>
      </p:sp>
      <p:sp>
        <p:nvSpPr>
          <p:cNvPr id="86" name="角丸四角形吹き出し 135">
            <a:extLst>
              <a:ext uri="{FF2B5EF4-FFF2-40B4-BE49-F238E27FC236}">
                <a16:creationId xmlns:a16="http://schemas.microsoft.com/office/drawing/2014/main" id="{AD17E9DF-F517-40B1-9EDA-D0DA9B768BD6}"/>
              </a:ext>
            </a:extLst>
          </p:cNvPr>
          <p:cNvSpPr/>
          <p:nvPr/>
        </p:nvSpPr>
        <p:spPr>
          <a:xfrm>
            <a:off x="314183" y="3418094"/>
            <a:ext cx="4047893"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4" name="正方形/長方形 3">
            <a:extLst>
              <a:ext uri="{FF2B5EF4-FFF2-40B4-BE49-F238E27FC236}">
                <a16:creationId xmlns:a16="http://schemas.microsoft.com/office/drawing/2014/main" id="{B845F41F-0987-6E88-98B5-E7C81CEE6E6C}"/>
              </a:ext>
            </a:extLst>
          </p:cNvPr>
          <p:cNvSpPr/>
          <p:nvPr/>
        </p:nvSpPr>
        <p:spPr>
          <a:xfrm>
            <a:off x="898288" y="5310574"/>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5" name="Picture 8" descr="マイクを持っている女性会社員のイラスト">
            <a:extLst>
              <a:ext uri="{FF2B5EF4-FFF2-40B4-BE49-F238E27FC236}">
                <a16:creationId xmlns:a16="http://schemas.microsoft.com/office/drawing/2014/main" id="{59D6A67E-98BE-8C86-30CB-8FF75C481A7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54"/>
          <a:stretch/>
        </p:blipFill>
        <p:spPr bwMode="auto">
          <a:xfrm>
            <a:off x="216290" y="5293820"/>
            <a:ext cx="532818" cy="744731"/>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6A9D9BD8-B5BC-FAFE-364D-640D9EE2BADF}"/>
              </a:ext>
            </a:extLst>
          </p:cNvPr>
          <p:cNvSpPr/>
          <p:nvPr/>
        </p:nvSpPr>
        <p:spPr>
          <a:xfrm>
            <a:off x="732269" y="5466963"/>
            <a:ext cx="3567777"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備蓄品（食料品・衛生器具）・資器材（車いす・担架、懐中電灯等誘導時に必要なもの）の点検の開始を告げる。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7" name="下矢印 187">
            <a:extLst>
              <a:ext uri="{FF2B5EF4-FFF2-40B4-BE49-F238E27FC236}">
                <a16:creationId xmlns:a16="http://schemas.microsoft.com/office/drawing/2014/main" id="{8923751D-1618-E95E-A2D7-864E291FA6D0}"/>
              </a:ext>
            </a:extLst>
          </p:cNvPr>
          <p:cNvSpPr/>
          <p:nvPr/>
        </p:nvSpPr>
        <p:spPr>
          <a:xfrm>
            <a:off x="300857" y="6150538"/>
            <a:ext cx="309894" cy="16765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8" name="Picture 2" descr="青の作業着を着た人のイラスト（男性）">
            <a:extLst>
              <a:ext uri="{FF2B5EF4-FFF2-40B4-BE49-F238E27FC236}">
                <a16:creationId xmlns:a16="http://schemas.microsoft.com/office/drawing/2014/main" id="{B61B61DA-4B48-D7D6-1F0D-DB74948309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88"/>
          <a:stretch/>
        </p:blipFill>
        <p:spPr bwMode="auto">
          <a:xfrm>
            <a:off x="732269" y="6405027"/>
            <a:ext cx="463006" cy="712279"/>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7D6FC815-567A-6080-5F49-D703197F53B9}"/>
              </a:ext>
            </a:extLst>
          </p:cNvPr>
          <p:cNvPicPr>
            <a:picLocks noChangeAspect="1"/>
          </p:cNvPicPr>
          <p:nvPr/>
        </p:nvPicPr>
        <p:blipFill rotWithShape="1">
          <a:blip r:embed="rId5"/>
          <a:srcRect b="50088"/>
          <a:stretch/>
        </p:blipFill>
        <p:spPr>
          <a:xfrm>
            <a:off x="221527" y="6397682"/>
            <a:ext cx="463006" cy="712279"/>
          </a:xfrm>
          <a:prstGeom prst="rect">
            <a:avLst/>
          </a:prstGeom>
        </p:spPr>
      </p:pic>
      <p:pic>
        <p:nvPicPr>
          <p:cNvPr id="10" name="Picture 4" descr="オレンジの作業着を着た人のイラスト（女性）">
            <a:extLst>
              <a:ext uri="{FF2B5EF4-FFF2-40B4-BE49-F238E27FC236}">
                <a16:creationId xmlns:a16="http://schemas.microsoft.com/office/drawing/2014/main" id="{8461673D-E0C7-4677-5925-9D0E87B6AFE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50088"/>
          <a:stretch/>
        </p:blipFill>
        <p:spPr bwMode="auto">
          <a:xfrm>
            <a:off x="1231824" y="6392418"/>
            <a:ext cx="475690" cy="712280"/>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915714D3-DDAA-1D92-4D1B-4BA418A94D51}"/>
              </a:ext>
            </a:extLst>
          </p:cNvPr>
          <p:cNvSpPr/>
          <p:nvPr/>
        </p:nvSpPr>
        <p:spPr>
          <a:xfrm>
            <a:off x="1804728" y="6485915"/>
            <a:ext cx="2714473" cy="646331"/>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担当する備蓄品・資器材の保管場所に移動し、品目・数量・消費期限等といった必要事項を点検し、記録する。</a:t>
            </a:r>
          </a:p>
        </p:txBody>
      </p:sp>
      <p:sp>
        <p:nvSpPr>
          <p:cNvPr id="12" name="テキスト ボックス 11">
            <a:extLst>
              <a:ext uri="{FF2B5EF4-FFF2-40B4-BE49-F238E27FC236}">
                <a16:creationId xmlns:a16="http://schemas.microsoft.com/office/drawing/2014/main" id="{DC661FF6-1BE7-A13E-7BC6-2004657EC577}"/>
              </a:ext>
            </a:extLst>
          </p:cNvPr>
          <p:cNvSpPr txBox="1"/>
          <p:nvPr/>
        </p:nvSpPr>
        <p:spPr>
          <a:xfrm>
            <a:off x="4678289" y="4951676"/>
            <a:ext cx="2088000" cy="415498"/>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点検の記録は、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別紙「備蓄品・資器材点検一覧」</a:t>
            </a:r>
            <a:r>
              <a:rPr kumimoji="1" lang="ja-JP" altLang="en-US" sz="1050" dirty="0">
                <a:latin typeface="HGPｺﾞｼｯｸM" panose="020B0600000000000000" pitchFamily="50" charset="-128"/>
                <a:ea typeface="HGPｺﾞｼｯｸM" panose="020B0600000000000000" pitchFamily="50" charset="-128"/>
              </a:rPr>
              <a:t>を活用する。</a:t>
            </a:r>
          </a:p>
        </p:txBody>
      </p:sp>
      <p:sp>
        <p:nvSpPr>
          <p:cNvPr id="13" name="正方形/長方形 12">
            <a:extLst>
              <a:ext uri="{FF2B5EF4-FFF2-40B4-BE49-F238E27FC236}">
                <a16:creationId xmlns:a16="http://schemas.microsoft.com/office/drawing/2014/main" id="{E982E29F-308E-3623-41ED-82C435A621FD}"/>
              </a:ext>
            </a:extLst>
          </p:cNvPr>
          <p:cNvSpPr/>
          <p:nvPr/>
        </p:nvSpPr>
        <p:spPr>
          <a:xfrm>
            <a:off x="1827319" y="6287551"/>
            <a:ext cx="952729"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chemeClr val="accent2"/>
                </a:solidFill>
                <a:latin typeface="HGPｺﾞｼｯｸM" panose="020B0600000000000000" pitchFamily="50" charset="-128"/>
                <a:ea typeface="HGPｺﾞｼｯｸM" panose="020B0600000000000000" pitchFamily="50" charset="-128"/>
              </a:rPr>
              <a:t>避難誘導班</a:t>
            </a:r>
            <a:endParaRPr kumimoji="1" lang="en-US" altLang="ja-JP" sz="1200" dirty="0">
              <a:solidFill>
                <a:schemeClr val="accent2"/>
              </a:solidFill>
              <a:latin typeface="HGPｺﾞｼｯｸM" panose="020B0600000000000000" pitchFamily="50" charset="-128"/>
              <a:ea typeface="HGPｺﾞｼｯｸM" panose="020B0600000000000000" pitchFamily="50" charset="-128"/>
            </a:endParaRPr>
          </a:p>
        </p:txBody>
      </p:sp>
      <p:sp>
        <p:nvSpPr>
          <p:cNvPr id="14" name="角丸四角形吹き出し 135">
            <a:extLst>
              <a:ext uri="{FF2B5EF4-FFF2-40B4-BE49-F238E27FC236}">
                <a16:creationId xmlns:a16="http://schemas.microsoft.com/office/drawing/2014/main" id="{2828339D-0D27-F7D5-DFC6-DA1353D062CE}"/>
              </a:ext>
            </a:extLst>
          </p:cNvPr>
          <p:cNvSpPr/>
          <p:nvPr/>
        </p:nvSpPr>
        <p:spPr>
          <a:xfrm>
            <a:off x="330098" y="7222112"/>
            <a:ext cx="4047893"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15" name="テキスト ボックス 14">
            <a:extLst>
              <a:ext uri="{FF2B5EF4-FFF2-40B4-BE49-F238E27FC236}">
                <a16:creationId xmlns:a16="http://schemas.microsoft.com/office/drawing/2014/main" id="{58145E2A-C075-A8AF-2629-97254FF28813}"/>
              </a:ext>
            </a:extLst>
          </p:cNvPr>
          <p:cNvSpPr txBox="1"/>
          <p:nvPr/>
        </p:nvSpPr>
        <p:spPr>
          <a:xfrm>
            <a:off x="-3096" y="4613550"/>
            <a:ext cx="4367079"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❹ 担当の備蓄品・資器材を点検する。</a:t>
            </a:r>
          </a:p>
        </p:txBody>
      </p:sp>
      <p:sp>
        <p:nvSpPr>
          <p:cNvPr id="17" name="テキスト ボックス 16">
            <a:extLst>
              <a:ext uri="{FF2B5EF4-FFF2-40B4-BE49-F238E27FC236}">
                <a16:creationId xmlns:a16="http://schemas.microsoft.com/office/drawing/2014/main" id="{9C0015A3-D2A8-B4DF-D175-A3D0F2B00538}"/>
              </a:ext>
            </a:extLst>
          </p:cNvPr>
          <p:cNvSpPr txBox="1"/>
          <p:nvPr/>
        </p:nvSpPr>
        <p:spPr>
          <a:xfrm>
            <a:off x="193162" y="907819"/>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9" name="テキスト ボックス 18">
            <a:extLst>
              <a:ext uri="{FF2B5EF4-FFF2-40B4-BE49-F238E27FC236}">
                <a16:creationId xmlns:a16="http://schemas.microsoft.com/office/drawing/2014/main" id="{2B370E5C-F706-40DC-8AC7-A971974036B7}"/>
              </a:ext>
            </a:extLst>
          </p:cNvPr>
          <p:cNvSpPr txBox="1"/>
          <p:nvPr/>
        </p:nvSpPr>
        <p:spPr>
          <a:xfrm>
            <a:off x="345562" y="4912638"/>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92688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矢印: 下 28">
            <a:extLst>
              <a:ext uri="{FF2B5EF4-FFF2-40B4-BE49-F238E27FC236}">
                <a16:creationId xmlns:a16="http://schemas.microsoft.com/office/drawing/2014/main" id="{889A050A-189E-48F7-9229-FFD467D8A4CE}"/>
              </a:ext>
            </a:extLst>
          </p:cNvPr>
          <p:cNvSpPr/>
          <p:nvPr/>
        </p:nvSpPr>
        <p:spPr>
          <a:xfrm>
            <a:off x="24427" y="184646"/>
            <a:ext cx="216470" cy="7992000"/>
          </a:xfrm>
          <a:prstGeom prst="downArrow">
            <a:avLst/>
          </a:prstGeom>
          <a:solidFill>
            <a:srgbClr val="65D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6" name="直線コネクタ 35">
            <a:extLst>
              <a:ext uri="{FF2B5EF4-FFF2-40B4-BE49-F238E27FC236}">
                <a16:creationId xmlns:a16="http://schemas.microsoft.com/office/drawing/2014/main" id="{AD043354-148E-41C5-8281-3882124A045D}"/>
              </a:ext>
            </a:extLst>
          </p:cNvPr>
          <p:cNvCxnSpPr>
            <a:cxnSpLocks/>
          </p:cNvCxnSpPr>
          <p:nvPr/>
        </p:nvCxnSpPr>
        <p:spPr>
          <a:xfrm>
            <a:off x="4706584" y="446067"/>
            <a:ext cx="0" cy="8424000"/>
          </a:xfrm>
          <a:prstGeom prst="line">
            <a:avLst/>
          </a:prstGeom>
          <a:ln w="28575">
            <a:solidFill>
              <a:srgbClr val="65D7FF"/>
            </a:solidFill>
            <a:prstDash val="sysDot"/>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523A869C-70AB-400C-9464-3C38768A8F51}"/>
              </a:ext>
            </a:extLst>
          </p:cNvPr>
          <p:cNvSpPr txBox="1"/>
          <p:nvPr/>
        </p:nvSpPr>
        <p:spPr>
          <a:xfrm>
            <a:off x="4697059" y="446067"/>
            <a:ext cx="2160000" cy="252000"/>
          </a:xfrm>
          <a:prstGeom prst="rect">
            <a:avLst/>
          </a:prstGeom>
          <a:solidFill>
            <a:srgbClr val="65D7FF"/>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sp>
        <p:nvSpPr>
          <p:cNvPr id="66" name="テキスト ボックス 65">
            <a:extLst>
              <a:ext uri="{FF2B5EF4-FFF2-40B4-BE49-F238E27FC236}">
                <a16:creationId xmlns:a16="http://schemas.microsoft.com/office/drawing/2014/main" id="{1AEEBDEF-36BB-4650-A7BB-6A84B9297ECE}"/>
              </a:ext>
            </a:extLst>
          </p:cNvPr>
          <p:cNvSpPr txBox="1"/>
          <p:nvPr/>
        </p:nvSpPr>
        <p:spPr>
          <a:xfrm>
            <a:off x="0" y="-18811"/>
            <a:ext cx="6858000" cy="289441"/>
          </a:xfrm>
          <a:prstGeom prst="round2DiagRect">
            <a:avLst/>
          </a:prstGeom>
          <a:solidFill>
            <a:srgbClr val="65D7FF"/>
          </a:solidFill>
        </p:spPr>
        <p:txBody>
          <a:bodyPr wrap="square" rtlCol="0">
            <a:spAutoFit/>
          </a:bodyPr>
          <a:lstStyle/>
          <a:p>
            <a:r>
              <a:rPr kumimoji="1" lang="en-US" altLang="ja-JP" sz="1100" dirty="0">
                <a:latin typeface="HGPｺﾞｼｯｸE" panose="020B0900000000000000" pitchFamily="50" charset="-128"/>
                <a:ea typeface="HGPｺﾞｼｯｸE" panose="020B0900000000000000" pitchFamily="50" charset="-128"/>
              </a:rPr>
              <a:t>【1】</a:t>
            </a:r>
            <a:r>
              <a:rPr kumimoji="1" lang="zh-TW" altLang="en-US" sz="1100" dirty="0">
                <a:latin typeface="HGPｺﾞｼｯｸE" panose="020B0900000000000000" pitchFamily="50" charset="-128"/>
                <a:ea typeface="HGPｺﾞｼｯｸE" panose="020B0900000000000000" pitchFamily="50" charset="-128"/>
              </a:rPr>
              <a:t>避難準備訓練</a:t>
            </a:r>
            <a:r>
              <a:rPr kumimoji="1" lang="ja-JP" altLang="en-US" sz="1100" dirty="0">
                <a:latin typeface="HGPｺﾞｼｯｸE" panose="020B0900000000000000" pitchFamily="50" charset="-128"/>
                <a:ea typeface="HGPｺﾞｼｯｸE" panose="020B0900000000000000" pitchFamily="50" charset="-128"/>
              </a:rPr>
              <a:t>のシナリオ</a:t>
            </a:r>
            <a:endParaRPr kumimoji="1" lang="en-US" altLang="ja-JP" sz="1100" dirty="0">
              <a:latin typeface="HGPｺﾞｼｯｸE" panose="020B0900000000000000" pitchFamily="50" charset="-128"/>
              <a:ea typeface="HGPｺﾞｼｯｸE" panose="020B0900000000000000" pitchFamily="50" charset="-128"/>
            </a:endParaRPr>
          </a:p>
        </p:txBody>
      </p:sp>
      <p:sp>
        <p:nvSpPr>
          <p:cNvPr id="39" name="テキスト ボックス 38">
            <a:extLst>
              <a:ext uri="{FF2B5EF4-FFF2-40B4-BE49-F238E27FC236}">
                <a16:creationId xmlns:a16="http://schemas.microsoft.com/office/drawing/2014/main" id="{E40C017C-CBB5-4E51-A87A-5D576F794BD4}"/>
              </a:ext>
            </a:extLst>
          </p:cNvPr>
          <p:cNvSpPr txBox="1"/>
          <p:nvPr/>
        </p:nvSpPr>
        <p:spPr>
          <a:xfrm>
            <a:off x="4724528" y="745032"/>
            <a:ext cx="2088000" cy="1708160"/>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避難後に使用する備蓄品は、施設内の避難場所に、立ち退き避難（水平避難）は、外部に持ち運びやすい場所に移動させる。</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使用を想定する場所とは、避難時に使用する資器材を、すぐに使用する場所である。</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場所があれば、備蓄品等は屋内安全確保で避難する階層で備蓄することが望ましい。</a:t>
            </a:r>
          </a:p>
        </p:txBody>
      </p:sp>
      <p:sp>
        <p:nvSpPr>
          <p:cNvPr id="62" name="テキスト ボックス 61">
            <a:extLst>
              <a:ext uri="{FF2B5EF4-FFF2-40B4-BE49-F238E27FC236}">
                <a16:creationId xmlns:a16="http://schemas.microsoft.com/office/drawing/2014/main" id="{F065BD57-2D0B-47B0-87F7-051B074E04C7}"/>
              </a:ext>
            </a:extLst>
          </p:cNvPr>
          <p:cNvSpPr txBox="1"/>
          <p:nvPr/>
        </p:nvSpPr>
        <p:spPr>
          <a:xfrm>
            <a:off x="21480" y="276109"/>
            <a:ext cx="4367079"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➎ 担当の備蓄品・資器材の移動する。</a:t>
            </a:r>
          </a:p>
        </p:txBody>
      </p:sp>
      <p:pic>
        <p:nvPicPr>
          <p:cNvPr id="31" name="Picture 8" descr="マイクを持っている女性会社員のイラスト">
            <a:extLst>
              <a:ext uri="{FF2B5EF4-FFF2-40B4-BE49-F238E27FC236}">
                <a16:creationId xmlns:a16="http://schemas.microsoft.com/office/drawing/2014/main" id="{20F3F31B-DE2E-433A-8CA9-1BE6338BD98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54"/>
          <a:stretch/>
        </p:blipFill>
        <p:spPr bwMode="auto">
          <a:xfrm>
            <a:off x="216290" y="959059"/>
            <a:ext cx="532818" cy="744731"/>
          </a:xfrm>
          <a:prstGeom prst="rect">
            <a:avLst/>
          </a:prstGeom>
          <a:noFill/>
          <a:extLst>
            <a:ext uri="{909E8E84-426E-40DD-AFC4-6F175D3DCCD1}">
              <a14:hiddenFill xmlns:a14="http://schemas.microsoft.com/office/drawing/2010/main">
                <a:solidFill>
                  <a:srgbClr val="FFFFFF"/>
                </a:solidFill>
              </a14:hiddenFill>
            </a:ext>
          </a:extLst>
        </p:spPr>
      </p:pic>
      <p:sp>
        <p:nvSpPr>
          <p:cNvPr id="32" name="下矢印 187">
            <a:extLst>
              <a:ext uri="{FF2B5EF4-FFF2-40B4-BE49-F238E27FC236}">
                <a16:creationId xmlns:a16="http://schemas.microsoft.com/office/drawing/2014/main" id="{C075456F-3865-40F3-831D-60FB01FBBB51}"/>
              </a:ext>
            </a:extLst>
          </p:cNvPr>
          <p:cNvSpPr/>
          <p:nvPr/>
        </p:nvSpPr>
        <p:spPr>
          <a:xfrm>
            <a:off x="330837" y="1805212"/>
            <a:ext cx="309894" cy="16765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33" name="Picture 2" descr="青の作業着を着た人のイラスト（男性）">
            <a:extLst>
              <a:ext uri="{FF2B5EF4-FFF2-40B4-BE49-F238E27FC236}">
                <a16:creationId xmlns:a16="http://schemas.microsoft.com/office/drawing/2014/main" id="{9B35B777-F6F5-467D-A4AE-7467EE580F2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88"/>
          <a:stretch/>
        </p:blipFill>
        <p:spPr bwMode="auto">
          <a:xfrm>
            <a:off x="715311" y="2068444"/>
            <a:ext cx="463006" cy="712279"/>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a:extLst>
              <a:ext uri="{FF2B5EF4-FFF2-40B4-BE49-F238E27FC236}">
                <a16:creationId xmlns:a16="http://schemas.microsoft.com/office/drawing/2014/main" id="{E8A636DA-ACE8-486E-B850-6F9B60E30479}"/>
              </a:ext>
            </a:extLst>
          </p:cNvPr>
          <p:cNvPicPr>
            <a:picLocks noChangeAspect="1"/>
          </p:cNvPicPr>
          <p:nvPr/>
        </p:nvPicPr>
        <p:blipFill rotWithShape="1">
          <a:blip r:embed="rId4"/>
          <a:srcRect b="50088"/>
          <a:stretch/>
        </p:blipFill>
        <p:spPr>
          <a:xfrm>
            <a:off x="202030" y="2047728"/>
            <a:ext cx="463006" cy="712279"/>
          </a:xfrm>
          <a:prstGeom prst="rect">
            <a:avLst/>
          </a:prstGeom>
        </p:spPr>
      </p:pic>
      <p:pic>
        <p:nvPicPr>
          <p:cNvPr id="35" name="Picture 4" descr="オレンジの作業着を着た人のイラスト（女性）">
            <a:extLst>
              <a:ext uri="{FF2B5EF4-FFF2-40B4-BE49-F238E27FC236}">
                <a16:creationId xmlns:a16="http://schemas.microsoft.com/office/drawing/2014/main" id="{0094A45D-6E5C-4DCE-BB62-EEFB38643C2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88"/>
          <a:stretch/>
        </p:blipFill>
        <p:spPr bwMode="auto">
          <a:xfrm>
            <a:off x="1215902" y="2068443"/>
            <a:ext cx="475690" cy="712280"/>
          </a:xfrm>
          <a:prstGeom prst="rect">
            <a:avLst/>
          </a:prstGeom>
          <a:noFill/>
          <a:extLst>
            <a:ext uri="{909E8E84-426E-40DD-AFC4-6F175D3DCCD1}">
              <a14:hiddenFill xmlns:a14="http://schemas.microsoft.com/office/drawing/2010/main">
                <a:solidFill>
                  <a:srgbClr val="FFFFFF"/>
                </a:solidFill>
              </a14:hiddenFill>
            </a:ext>
          </a:extLst>
        </p:spPr>
      </p:pic>
      <p:sp>
        <p:nvSpPr>
          <p:cNvPr id="40" name="正方形/長方形 39">
            <a:extLst>
              <a:ext uri="{FF2B5EF4-FFF2-40B4-BE49-F238E27FC236}">
                <a16:creationId xmlns:a16="http://schemas.microsoft.com/office/drawing/2014/main" id="{E073F7A0-EF76-4B46-8868-BEA0BDF6FDD4}"/>
              </a:ext>
            </a:extLst>
          </p:cNvPr>
          <p:cNvSpPr/>
          <p:nvPr/>
        </p:nvSpPr>
        <p:spPr>
          <a:xfrm>
            <a:off x="898287" y="1009845"/>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42" name="正方形/長方形 41">
            <a:extLst>
              <a:ext uri="{FF2B5EF4-FFF2-40B4-BE49-F238E27FC236}">
                <a16:creationId xmlns:a16="http://schemas.microsoft.com/office/drawing/2014/main" id="{CAEF82CA-78DA-4418-B8B1-DC295B6AF995}"/>
              </a:ext>
            </a:extLst>
          </p:cNvPr>
          <p:cNvSpPr/>
          <p:nvPr/>
        </p:nvSpPr>
        <p:spPr>
          <a:xfrm>
            <a:off x="767875" y="1176364"/>
            <a:ext cx="3554151"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備蓄品（食料品・衛生器具）・資器材（車いす・担架、懐中電灯等誘導時に必要なもの）の移動の開始を告げる。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43" name="正方形/長方形 42">
            <a:extLst>
              <a:ext uri="{FF2B5EF4-FFF2-40B4-BE49-F238E27FC236}">
                <a16:creationId xmlns:a16="http://schemas.microsoft.com/office/drawing/2014/main" id="{016A1B05-D5C6-472F-B081-92CCD16EC773}"/>
              </a:ext>
            </a:extLst>
          </p:cNvPr>
          <p:cNvSpPr/>
          <p:nvPr/>
        </p:nvSpPr>
        <p:spPr>
          <a:xfrm>
            <a:off x="1804079" y="2200060"/>
            <a:ext cx="2668139" cy="646331"/>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担当する備蓄品・資器材の保管場所から、それぞれに使用を想定する場所に移動する。</a:t>
            </a:r>
          </a:p>
        </p:txBody>
      </p:sp>
      <p:sp>
        <p:nvSpPr>
          <p:cNvPr id="44" name="正方形/長方形 43">
            <a:extLst>
              <a:ext uri="{FF2B5EF4-FFF2-40B4-BE49-F238E27FC236}">
                <a16:creationId xmlns:a16="http://schemas.microsoft.com/office/drawing/2014/main" id="{E0A9C290-1FDB-4A90-9E8D-BC66D2A426DA}"/>
              </a:ext>
            </a:extLst>
          </p:cNvPr>
          <p:cNvSpPr/>
          <p:nvPr/>
        </p:nvSpPr>
        <p:spPr>
          <a:xfrm>
            <a:off x="1766628" y="2001432"/>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chemeClr val="accent2"/>
                </a:solidFill>
                <a:latin typeface="HGPｺﾞｼｯｸM" panose="020B0600000000000000" pitchFamily="50" charset="-128"/>
                <a:ea typeface="HGPｺﾞｼｯｸM" panose="020B0600000000000000" pitchFamily="50" charset="-128"/>
              </a:rPr>
              <a:t>避難誘導班</a:t>
            </a:r>
            <a:endParaRPr kumimoji="1" lang="en-US" altLang="ja-JP" sz="1200" dirty="0">
              <a:solidFill>
                <a:schemeClr val="accent2"/>
              </a:solidFill>
              <a:latin typeface="HGPｺﾞｼｯｸM" panose="020B0600000000000000" pitchFamily="50" charset="-128"/>
              <a:ea typeface="HGPｺﾞｼｯｸM" panose="020B0600000000000000" pitchFamily="50" charset="-128"/>
            </a:endParaRPr>
          </a:p>
        </p:txBody>
      </p:sp>
      <p:sp>
        <p:nvSpPr>
          <p:cNvPr id="45" name="角丸四角形吹き出し 135">
            <a:extLst>
              <a:ext uri="{FF2B5EF4-FFF2-40B4-BE49-F238E27FC236}">
                <a16:creationId xmlns:a16="http://schemas.microsoft.com/office/drawing/2014/main" id="{A8B25702-F411-4FC4-ADDA-6E7072D53E08}"/>
              </a:ext>
            </a:extLst>
          </p:cNvPr>
          <p:cNvSpPr/>
          <p:nvPr/>
        </p:nvSpPr>
        <p:spPr>
          <a:xfrm>
            <a:off x="321912" y="2845469"/>
            <a:ext cx="4047893"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46" name="テキスト ボックス 45">
            <a:extLst>
              <a:ext uri="{FF2B5EF4-FFF2-40B4-BE49-F238E27FC236}">
                <a16:creationId xmlns:a16="http://schemas.microsoft.com/office/drawing/2014/main" id="{285D01D7-8C58-48C2-AA15-610273EE9E20}"/>
              </a:ext>
            </a:extLst>
          </p:cNvPr>
          <p:cNvSpPr txBox="1"/>
          <p:nvPr/>
        </p:nvSpPr>
        <p:spPr>
          <a:xfrm>
            <a:off x="21478" y="4020460"/>
            <a:ext cx="4367079"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➏ 移動車両を手配する。</a:t>
            </a:r>
          </a:p>
        </p:txBody>
      </p:sp>
      <p:pic>
        <p:nvPicPr>
          <p:cNvPr id="47" name="Picture 8" descr="マイクを持っている女性会社員のイラスト">
            <a:extLst>
              <a:ext uri="{FF2B5EF4-FFF2-40B4-BE49-F238E27FC236}">
                <a16:creationId xmlns:a16="http://schemas.microsoft.com/office/drawing/2014/main" id="{86CBE0E7-942D-4445-9E2C-21A1E20E215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54"/>
          <a:stretch/>
        </p:blipFill>
        <p:spPr bwMode="auto">
          <a:xfrm>
            <a:off x="216290" y="4892461"/>
            <a:ext cx="532818" cy="74473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青の作業着を着た人のイラスト（男性）">
            <a:extLst>
              <a:ext uri="{FF2B5EF4-FFF2-40B4-BE49-F238E27FC236}">
                <a16:creationId xmlns:a16="http://schemas.microsoft.com/office/drawing/2014/main" id="{F56936C5-EA8A-425C-8B04-A5A3B38E250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88"/>
          <a:stretch/>
        </p:blipFill>
        <p:spPr bwMode="auto">
          <a:xfrm>
            <a:off x="806292" y="5974578"/>
            <a:ext cx="463006" cy="712279"/>
          </a:xfrm>
          <a:prstGeom prst="rect">
            <a:avLst/>
          </a:prstGeom>
          <a:noFill/>
          <a:extLst>
            <a:ext uri="{909E8E84-426E-40DD-AFC4-6F175D3DCCD1}">
              <a14:hiddenFill xmlns:a14="http://schemas.microsoft.com/office/drawing/2010/main">
                <a:solidFill>
                  <a:srgbClr val="FFFFFF"/>
                </a:solidFill>
              </a14:hiddenFill>
            </a:ext>
          </a:extLst>
        </p:spPr>
      </p:pic>
      <p:pic>
        <p:nvPicPr>
          <p:cNvPr id="49" name="図 48">
            <a:extLst>
              <a:ext uri="{FF2B5EF4-FFF2-40B4-BE49-F238E27FC236}">
                <a16:creationId xmlns:a16="http://schemas.microsoft.com/office/drawing/2014/main" id="{C21F03EA-1AD4-4D94-A981-A2DAF429F366}"/>
              </a:ext>
            </a:extLst>
          </p:cNvPr>
          <p:cNvPicPr>
            <a:picLocks noChangeAspect="1"/>
          </p:cNvPicPr>
          <p:nvPr/>
        </p:nvPicPr>
        <p:blipFill rotWithShape="1">
          <a:blip r:embed="rId4"/>
          <a:srcRect b="50088"/>
          <a:stretch/>
        </p:blipFill>
        <p:spPr>
          <a:xfrm>
            <a:off x="293791" y="5980588"/>
            <a:ext cx="463006" cy="712279"/>
          </a:xfrm>
          <a:prstGeom prst="rect">
            <a:avLst/>
          </a:prstGeom>
        </p:spPr>
      </p:pic>
      <p:pic>
        <p:nvPicPr>
          <p:cNvPr id="50" name="Picture 4" descr="オレンジの作業着を着た人のイラスト（女性）">
            <a:extLst>
              <a:ext uri="{FF2B5EF4-FFF2-40B4-BE49-F238E27FC236}">
                <a16:creationId xmlns:a16="http://schemas.microsoft.com/office/drawing/2014/main" id="{D69722B3-8052-450B-9381-5F271B0844A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88"/>
          <a:stretch/>
        </p:blipFill>
        <p:spPr bwMode="auto">
          <a:xfrm>
            <a:off x="1316715" y="5975751"/>
            <a:ext cx="475690" cy="712280"/>
          </a:xfrm>
          <a:prstGeom prst="rect">
            <a:avLst/>
          </a:prstGeom>
          <a:noFill/>
          <a:extLst>
            <a:ext uri="{909E8E84-426E-40DD-AFC4-6F175D3DCCD1}">
              <a14:hiddenFill xmlns:a14="http://schemas.microsoft.com/office/drawing/2010/main">
                <a:solidFill>
                  <a:srgbClr val="FFFFFF"/>
                </a:solidFill>
              </a14:hiddenFill>
            </a:ext>
          </a:extLst>
        </p:spPr>
      </p:pic>
      <p:sp>
        <p:nvSpPr>
          <p:cNvPr id="51" name="角丸四角形吹き出し 135">
            <a:extLst>
              <a:ext uri="{FF2B5EF4-FFF2-40B4-BE49-F238E27FC236}">
                <a16:creationId xmlns:a16="http://schemas.microsoft.com/office/drawing/2014/main" id="{2B6B84C8-9561-4F30-BE2B-F23879B5DCB5}"/>
              </a:ext>
            </a:extLst>
          </p:cNvPr>
          <p:cNvSpPr/>
          <p:nvPr/>
        </p:nvSpPr>
        <p:spPr>
          <a:xfrm>
            <a:off x="309719" y="6726544"/>
            <a:ext cx="4047893" cy="1080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80" name="テキスト ボックス 79">
            <a:extLst>
              <a:ext uri="{FF2B5EF4-FFF2-40B4-BE49-F238E27FC236}">
                <a16:creationId xmlns:a16="http://schemas.microsoft.com/office/drawing/2014/main" id="{EA25ABA2-FEF5-4DA4-80B1-60F6B0D80AA8}"/>
              </a:ext>
            </a:extLst>
          </p:cNvPr>
          <p:cNvSpPr txBox="1"/>
          <p:nvPr/>
        </p:nvSpPr>
        <p:spPr>
          <a:xfrm>
            <a:off x="1775068" y="8164257"/>
            <a:ext cx="1836000" cy="252000"/>
          </a:xfrm>
          <a:prstGeom prst="round2DiagRect">
            <a:avLst/>
          </a:prstGeom>
          <a:solidFill>
            <a:schemeClr val="accent6">
              <a:lumMod val="40000"/>
              <a:lumOff val="60000"/>
            </a:schemeClr>
          </a:solidFill>
        </p:spPr>
        <p:txBody>
          <a:bodyPr wrap="square" lIns="0" tIns="0" rIns="0" bIns="0" rtlCol="0">
            <a:noAutofit/>
          </a:bodyPr>
          <a:lstStyle/>
          <a:p>
            <a:r>
              <a:rPr kumimoji="1" lang="en-US" altLang="ja-JP" sz="1400" dirty="0">
                <a:latin typeface="HGPｺﾞｼｯｸE" panose="020B0900000000000000" pitchFamily="50" charset="-128"/>
                <a:ea typeface="HGPｺﾞｼｯｸE" panose="020B0900000000000000" pitchFamily="50" charset="-128"/>
              </a:rPr>
              <a:t>【2】</a:t>
            </a:r>
            <a:r>
              <a:rPr kumimoji="1" lang="ja-JP" altLang="en-US" sz="1400" dirty="0">
                <a:latin typeface="HGPｺﾞｼｯｸE" panose="020B0900000000000000" pitchFamily="50" charset="-128"/>
                <a:ea typeface="HGPｺﾞｼｯｸE" panose="020B0900000000000000" pitchFamily="50" charset="-128"/>
              </a:rPr>
              <a:t>情報収集・伝達訓練</a:t>
            </a:r>
          </a:p>
        </p:txBody>
      </p:sp>
      <p:sp>
        <p:nvSpPr>
          <p:cNvPr id="82" name="テキスト ボックス 81">
            <a:extLst>
              <a:ext uri="{FF2B5EF4-FFF2-40B4-BE49-F238E27FC236}">
                <a16:creationId xmlns:a16="http://schemas.microsoft.com/office/drawing/2014/main" id="{E673FD1A-F77A-44E5-8E7D-F8D04C336709}"/>
              </a:ext>
            </a:extLst>
          </p:cNvPr>
          <p:cNvSpPr txBox="1"/>
          <p:nvPr/>
        </p:nvSpPr>
        <p:spPr>
          <a:xfrm>
            <a:off x="3477413" y="8136369"/>
            <a:ext cx="496546" cy="307777"/>
          </a:xfrm>
          <a:prstGeom prst="rect">
            <a:avLst/>
          </a:prstGeom>
          <a:noFill/>
        </p:spPr>
        <p:txBody>
          <a:bodyPr wrap="square" rtlCol="0">
            <a:spAutoFit/>
          </a:bodyPr>
          <a:lstStyle/>
          <a:p>
            <a:pPr algn="ctr"/>
            <a:r>
              <a:rPr kumimoji="1" lang="ja-JP" altLang="en-US" sz="1400" dirty="0">
                <a:latin typeface="HGPｺﾞｼｯｸE" panose="020B0900000000000000" pitchFamily="50" charset="-128"/>
                <a:ea typeface="HGPｺﾞｼｯｸE" panose="020B0900000000000000" pitchFamily="50" charset="-128"/>
              </a:rPr>
              <a:t>へ</a:t>
            </a:r>
            <a:endParaRPr kumimoji="1" lang="en-US" altLang="ja-JP" sz="1400" dirty="0">
              <a:latin typeface="HGPｺﾞｼｯｸE" panose="020B0900000000000000" pitchFamily="50" charset="-128"/>
              <a:ea typeface="HGPｺﾞｼｯｸE" panose="020B0900000000000000" pitchFamily="50" charset="-128"/>
            </a:endParaRPr>
          </a:p>
        </p:txBody>
      </p:sp>
      <p:sp>
        <p:nvSpPr>
          <p:cNvPr id="83" name="テキスト ボックス 82">
            <a:extLst>
              <a:ext uri="{FF2B5EF4-FFF2-40B4-BE49-F238E27FC236}">
                <a16:creationId xmlns:a16="http://schemas.microsoft.com/office/drawing/2014/main" id="{F4DF8E28-05F6-4B19-BEDD-5F2D574CAB9D}"/>
              </a:ext>
            </a:extLst>
          </p:cNvPr>
          <p:cNvSpPr txBox="1"/>
          <p:nvPr/>
        </p:nvSpPr>
        <p:spPr>
          <a:xfrm>
            <a:off x="321113" y="8136143"/>
            <a:ext cx="1752492" cy="307777"/>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＞＞＞つづいて、</a:t>
            </a:r>
          </a:p>
        </p:txBody>
      </p:sp>
      <p:grpSp>
        <p:nvGrpSpPr>
          <p:cNvPr id="84" name="グループ化 83">
            <a:extLst>
              <a:ext uri="{FF2B5EF4-FFF2-40B4-BE49-F238E27FC236}">
                <a16:creationId xmlns:a16="http://schemas.microsoft.com/office/drawing/2014/main" id="{4EB8C2C4-46E0-46E9-95EB-E08D323B6062}"/>
              </a:ext>
            </a:extLst>
          </p:cNvPr>
          <p:cNvGrpSpPr/>
          <p:nvPr/>
        </p:nvGrpSpPr>
        <p:grpSpPr>
          <a:xfrm>
            <a:off x="314832" y="8393573"/>
            <a:ext cx="4133694" cy="307777"/>
            <a:chOff x="2565421" y="3064646"/>
            <a:chExt cx="4133694" cy="307777"/>
          </a:xfrm>
        </p:grpSpPr>
        <p:sp>
          <p:nvSpPr>
            <p:cNvPr id="85" name="テキスト ボックス 84">
              <a:extLst>
                <a:ext uri="{FF2B5EF4-FFF2-40B4-BE49-F238E27FC236}">
                  <a16:creationId xmlns:a16="http://schemas.microsoft.com/office/drawing/2014/main" id="{282BFD6A-8470-4AB5-AB65-2674A18ACA58}"/>
                </a:ext>
              </a:extLst>
            </p:cNvPr>
            <p:cNvSpPr txBox="1"/>
            <p:nvPr/>
          </p:nvSpPr>
          <p:spPr>
            <a:xfrm>
              <a:off x="2565421" y="3064646"/>
              <a:ext cx="4133694" cy="307777"/>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＞＞＞訓練終了の場合、　　　　　　　　　　　　　　 へ</a:t>
              </a:r>
              <a:endParaRPr kumimoji="1" lang="en-US" altLang="ja-JP" sz="1400" dirty="0">
                <a:latin typeface="HGPｺﾞｼｯｸE" panose="020B0900000000000000" pitchFamily="50" charset="-128"/>
                <a:ea typeface="HGPｺﾞｼｯｸE" panose="020B0900000000000000" pitchFamily="50" charset="-128"/>
              </a:endParaRPr>
            </a:p>
          </p:txBody>
        </p:sp>
        <p:sp>
          <p:nvSpPr>
            <p:cNvPr id="86" name="テキスト ボックス 85">
              <a:extLst>
                <a:ext uri="{FF2B5EF4-FFF2-40B4-BE49-F238E27FC236}">
                  <a16:creationId xmlns:a16="http://schemas.microsoft.com/office/drawing/2014/main" id="{924E17DD-36E7-49F9-BDA3-63C442A1C2B8}"/>
                </a:ext>
              </a:extLst>
            </p:cNvPr>
            <p:cNvSpPr txBox="1"/>
            <p:nvPr/>
          </p:nvSpPr>
          <p:spPr>
            <a:xfrm>
              <a:off x="4551618" y="3100316"/>
              <a:ext cx="1656000" cy="252000"/>
            </a:xfrm>
            <a:prstGeom prst="round2DiagRect">
              <a:avLst/>
            </a:prstGeom>
            <a:solidFill>
              <a:schemeClr val="bg1">
                <a:lumMod val="85000"/>
              </a:schemeClr>
            </a:solidFill>
          </p:spPr>
          <p:txBody>
            <a:bodyPr wrap="square" lIns="0" tIns="0" rIns="0" bIns="0" rtlCol="0">
              <a:noAutofit/>
            </a:bodyPr>
            <a:lstStyle/>
            <a:p>
              <a:r>
                <a:rPr kumimoji="1" lang="en-US" altLang="ja-JP" sz="1400" dirty="0">
                  <a:latin typeface="HGPｺﾞｼｯｸE" panose="020B0900000000000000" pitchFamily="50" charset="-128"/>
                  <a:ea typeface="HGPｺﾞｼｯｸE" panose="020B0900000000000000" pitchFamily="50" charset="-128"/>
                </a:rPr>
                <a:t>【5】</a:t>
              </a:r>
              <a:r>
                <a:rPr kumimoji="1" lang="ja-JP" altLang="en-US" sz="1400" dirty="0">
                  <a:latin typeface="HGPｺﾞｼｯｸE" panose="020B0900000000000000" pitchFamily="50" charset="-128"/>
                  <a:ea typeface="HGPｺﾞｼｯｸE" panose="020B0900000000000000" pitchFamily="50" charset="-128"/>
                </a:rPr>
                <a:t>訓練後の振り返り</a:t>
              </a:r>
            </a:p>
          </p:txBody>
        </p:sp>
      </p:grpSp>
      <p:sp>
        <p:nvSpPr>
          <p:cNvPr id="87" name="正方形/長方形 86">
            <a:extLst>
              <a:ext uri="{FF2B5EF4-FFF2-40B4-BE49-F238E27FC236}">
                <a16:creationId xmlns:a16="http://schemas.microsoft.com/office/drawing/2014/main" id="{4B2143B8-7D5C-4571-92BF-E7AFFEE359F2}"/>
              </a:ext>
            </a:extLst>
          </p:cNvPr>
          <p:cNvSpPr/>
          <p:nvPr/>
        </p:nvSpPr>
        <p:spPr>
          <a:xfrm>
            <a:off x="898287" y="4837051"/>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88" name="正方形/長方形 87">
            <a:extLst>
              <a:ext uri="{FF2B5EF4-FFF2-40B4-BE49-F238E27FC236}">
                <a16:creationId xmlns:a16="http://schemas.microsoft.com/office/drawing/2014/main" id="{3A4D29B8-CD0B-4CEE-B5FC-BB4E140793BA}"/>
              </a:ext>
            </a:extLst>
          </p:cNvPr>
          <p:cNvSpPr/>
          <p:nvPr/>
        </p:nvSpPr>
        <p:spPr>
          <a:xfrm>
            <a:off x="898290" y="5050385"/>
            <a:ext cx="3081085" cy="276999"/>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避難に必要な移動車両の手配の開始を告げる。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89" name="下矢印 187">
            <a:extLst>
              <a:ext uri="{FF2B5EF4-FFF2-40B4-BE49-F238E27FC236}">
                <a16:creationId xmlns:a16="http://schemas.microsoft.com/office/drawing/2014/main" id="{79AA175C-0FA1-47BF-BD1C-CC98C6F009B9}"/>
              </a:ext>
            </a:extLst>
          </p:cNvPr>
          <p:cNvSpPr/>
          <p:nvPr/>
        </p:nvSpPr>
        <p:spPr>
          <a:xfrm>
            <a:off x="330937" y="5756626"/>
            <a:ext cx="309894" cy="16765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0" name="正方形/長方形 89">
            <a:extLst>
              <a:ext uri="{FF2B5EF4-FFF2-40B4-BE49-F238E27FC236}">
                <a16:creationId xmlns:a16="http://schemas.microsoft.com/office/drawing/2014/main" id="{4ECA83EC-B2CA-4DD5-801E-DE542912C030}"/>
              </a:ext>
            </a:extLst>
          </p:cNvPr>
          <p:cNvSpPr/>
          <p:nvPr/>
        </p:nvSpPr>
        <p:spPr>
          <a:xfrm>
            <a:off x="1958023" y="6202174"/>
            <a:ext cx="2577397" cy="276999"/>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避難に必要な移動車両を手配する。</a:t>
            </a:r>
          </a:p>
        </p:txBody>
      </p:sp>
      <p:sp>
        <p:nvSpPr>
          <p:cNvPr id="91" name="正方形/長方形 90">
            <a:extLst>
              <a:ext uri="{FF2B5EF4-FFF2-40B4-BE49-F238E27FC236}">
                <a16:creationId xmlns:a16="http://schemas.microsoft.com/office/drawing/2014/main" id="{326CC368-D0D9-458E-896E-492D1C6D6331}"/>
              </a:ext>
            </a:extLst>
          </p:cNvPr>
          <p:cNvSpPr/>
          <p:nvPr/>
        </p:nvSpPr>
        <p:spPr>
          <a:xfrm>
            <a:off x="1972575" y="6019778"/>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chemeClr val="accent2"/>
                </a:solidFill>
                <a:latin typeface="HGPｺﾞｼｯｸM" panose="020B0600000000000000" pitchFamily="50" charset="-128"/>
                <a:ea typeface="HGPｺﾞｼｯｸM" panose="020B0600000000000000" pitchFamily="50" charset="-128"/>
              </a:rPr>
              <a:t>避難誘導班</a:t>
            </a:r>
            <a:endParaRPr kumimoji="1" lang="en-US" altLang="ja-JP" sz="1200" dirty="0">
              <a:solidFill>
                <a:schemeClr val="accent2"/>
              </a:solidFill>
              <a:latin typeface="HGPｺﾞｼｯｸM" panose="020B0600000000000000" pitchFamily="50" charset="-128"/>
              <a:ea typeface="HGPｺﾞｼｯｸM" panose="020B0600000000000000" pitchFamily="50" charset="-128"/>
            </a:endParaRPr>
          </a:p>
        </p:txBody>
      </p:sp>
      <p:sp>
        <p:nvSpPr>
          <p:cNvPr id="4" name="テキスト ボックス 3">
            <a:extLst>
              <a:ext uri="{FF2B5EF4-FFF2-40B4-BE49-F238E27FC236}">
                <a16:creationId xmlns:a16="http://schemas.microsoft.com/office/drawing/2014/main" id="{AF5A4EDC-3828-926A-DB6E-CD9A4C05E955}"/>
              </a:ext>
            </a:extLst>
          </p:cNvPr>
          <p:cNvSpPr txBox="1"/>
          <p:nvPr/>
        </p:nvSpPr>
        <p:spPr>
          <a:xfrm>
            <a:off x="4714865" y="2598620"/>
            <a:ext cx="2088000" cy="577081"/>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備蓄品・資器材の記録は、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別紙「備蓄品・資器材点検一覧」</a:t>
            </a:r>
            <a:r>
              <a:rPr kumimoji="1" lang="ja-JP" altLang="en-US" sz="1050" dirty="0">
                <a:latin typeface="HGPｺﾞｼｯｸM" panose="020B0600000000000000" pitchFamily="50" charset="-128"/>
                <a:ea typeface="HGPｺﾞｼｯｸM" panose="020B0600000000000000" pitchFamily="50" charset="-128"/>
              </a:rPr>
              <a:t>を活用する。</a:t>
            </a:r>
          </a:p>
        </p:txBody>
      </p:sp>
      <p:sp>
        <p:nvSpPr>
          <p:cNvPr id="5" name="テキスト ボックス 4">
            <a:extLst>
              <a:ext uri="{FF2B5EF4-FFF2-40B4-BE49-F238E27FC236}">
                <a16:creationId xmlns:a16="http://schemas.microsoft.com/office/drawing/2014/main" id="{CCB02728-5AB4-E787-574E-F647E3A82837}"/>
              </a:ext>
            </a:extLst>
          </p:cNvPr>
          <p:cNvSpPr txBox="1"/>
          <p:nvPr/>
        </p:nvSpPr>
        <p:spPr>
          <a:xfrm>
            <a:off x="193162" y="604816"/>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a:extLst>
              <a:ext uri="{FF2B5EF4-FFF2-40B4-BE49-F238E27FC236}">
                <a16:creationId xmlns:a16="http://schemas.microsoft.com/office/drawing/2014/main" id="{CA0B3B23-FD58-265C-F496-5F68F401D1F1}"/>
              </a:ext>
            </a:extLst>
          </p:cNvPr>
          <p:cNvSpPr txBox="1"/>
          <p:nvPr/>
        </p:nvSpPr>
        <p:spPr>
          <a:xfrm>
            <a:off x="193162" y="4386894"/>
            <a:ext cx="4484488" cy="523220"/>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 　 訓練開始時間：   　：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127576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グラフィカル ユーザー インターフェイス, テキスト, アプリケーション, メール&#10;&#10;自動的に生成された説明">
            <a:extLst>
              <a:ext uri="{FF2B5EF4-FFF2-40B4-BE49-F238E27FC236}">
                <a16:creationId xmlns:a16="http://schemas.microsoft.com/office/drawing/2014/main" id="{9392A801-852A-CBC3-6CA2-8B025A396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2808" y="6871955"/>
            <a:ext cx="2534984" cy="1297496"/>
          </a:xfrm>
          <a:prstGeom prst="rect">
            <a:avLst/>
          </a:prstGeom>
          <a:ln>
            <a:solidFill>
              <a:schemeClr val="tx1"/>
            </a:solidFill>
          </a:ln>
        </p:spPr>
      </p:pic>
      <p:sp>
        <p:nvSpPr>
          <p:cNvPr id="65" name="矢印: 下 64">
            <a:extLst>
              <a:ext uri="{FF2B5EF4-FFF2-40B4-BE49-F238E27FC236}">
                <a16:creationId xmlns:a16="http://schemas.microsoft.com/office/drawing/2014/main" id="{3868AB01-46D5-4FB0-A562-BF32F51E708F}"/>
              </a:ext>
            </a:extLst>
          </p:cNvPr>
          <p:cNvSpPr/>
          <p:nvPr/>
        </p:nvSpPr>
        <p:spPr>
          <a:xfrm>
            <a:off x="24427" y="91582"/>
            <a:ext cx="216470" cy="9036000"/>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a:extLst>
              <a:ext uri="{FF2B5EF4-FFF2-40B4-BE49-F238E27FC236}">
                <a16:creationId xmlns:a16="http://schemas.microsoft.com/office/drawing/2014/main" id="{38A66ABB-29F8-4FF6-BBB9-3411905F4E06}"/>
              </a:ext>
            </a:extLst>
          </p:cNvPr>
          <p:cNvSpPr/>
          <p:nvPr/>
        </p:nvSpPr>
        <p:spPr>
          <a:xfrm>
            <a:off x="919138" y="1625148"/>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31" name="Picture 8" descr="マイクを持っている女性会社員のイラスト">
            <a:extLst>
              <a:ext uri="{FF2B5EF4-FFF2-40B4-BE49-F238E27FC236}">
                <a16:creationId xmlns:a16="http://schemas.microsoft.com/office/drawing/2014/main" id="{A03889CF-CFCE-4B2F-96E9-0A3BD581617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954"/>
          <a:stretch/>
        </p:blipFill>
        <p:spPr bwMode="auto">
          <a:xfrm>
            <a:off x="226661" y="1512422"/>
            <a:ext cx="574944" cy="803612"/>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31">
            <a:extLst>
              <a:ext uri="{FF2B5EF4-FFF2-40B4-BE49-F238E27FC236}">
                <a16:creationId xmlns:a16="http://schemas.microsoft.com/office/drawing/2014/main" id="{D0287EB0-0170-4534-9DF6-0CD2BC4DC309}"/>
              </a:ext>
            </a:extLst>
          </p:cNvPr>
          <p:cNvPicPr>
            <a:picLocks noChangeAspect="1"/>
          </p:cNvPicPr>
          <p:nvPr/>
        </p:nvPicPr>
        <p:blipFill rotWithShape="1">
          <a:blip r:embed="rId5"/>
          <a:srcRect b="50088"/>
          <a:stretch/>
        </p:blipFill>
        <p:spPr>
          <a:xfrm>
            <a:off x="263798" y="2551228"/>
            <a:ext cx="522348" cy="803570"/>
          </a:xfrm>
          <a:prstGeom prst="rect">
            <a:avLst/>
          </a:prstGeom>
        </p:spPr>
      </p:pic>
      <p:sp>
        <p:nvSpPr>
          <p:cNvPr id="33" name="正方形/長方形 32">
            <a:extLst>
              <a:ext uri="{FF2B5EF4-FFF2-40B4-BE49-F238E27FC236}">
                <a16:creationId xmlns:a16="http://schemas.microsoft.com/office/drawing/2014/main" id="{18C00244-7170-464E-94FE-7CD70F6C4664}"/>
              </a:ext>
            </a:extLst>
          </p:cNvPr>
          <p:cNvSpPr/>
          <p:nvPr/>
        </p:nvSpPr>
        <p:spPr>
          <a:xfrm>
            <a:off x="910885" y="2717655"/>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34" name="正方形/長方形 33">
            <a:extLst>
              <a:ext uri="{FF2B5EF4-FFF2-40B4-BE49-F238E27FC236}">
                <a16:creationId xmlns:a16="http://schemas.microsoft.com/office/drawing/2014/main" id="{48D39C40-B465-477C-8A51-3C7FA28018C9}"/>
              </a:ext>
            </a:extLst>
          </p:cNvPr>
          <p:cNvSpPr/>
          <p:nvPr/>
        </p:nvSpPr>
        <p:spPr>
          <a:xfrm>
            <a:off x="764921" y="2896905"/>
            <a:ext cx="3087478" cy="461665"/>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気象庁ホームページにアクセスして、</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　　施設がある地域の警報・注意報を調べる。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35" name="正方形/長方形 34">
            <a:extLst>
              <a:ext uri="{FF2B5EF4-FFF2-40B4-BE49-F238E27FC236}">
                <a16:creationId xmlns:a16="http://schemas.microsoft.com/office/drawing/2014/main" id="{A2A035F3-A352-422E-8A1F-8E1AABEEB310}"/>
              </a:ext>
            </a:extLst>
          </p:cNvPr>
          <p:cNvSpPr/>
          <p:nvPr/>
        </p:nvSpPr>
        <p:spPr>
          <a:xfrm>
            <a:off x="800767" y="1811592"/>
            <a:ext cx="1377143"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気象情報の確認作業の開始を告げる。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39" name="テキスト ボックス 38">
            <a:extLst>
              <a:ext uri="{FF2B5EF4-FFF2-40B4-BE49-F238E27FC236}">
                <a16:creationId xmlns:a16="http://schemas.microsoft.com/office/drawing/2014/main" id="{F7024E4B-0C0A-47A5-8822-286E153A3015}"/>
              </a:ext>
            </a:extLst>
          </p:cNvPr>
          <p:cNvSpPr txBox="1"/>
          <p:nvPr/>
        </p:nvSpPr>
        <p:spPr>
          <a:xfrm>
            <a:off x="36712" y="347510"/>
            <a:ext cx="4826000"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➊ 気象情報の入手方法を確認する。</a:t>
            </a:r>
          </a:p>
        </p:txBody>
      </p:sp>
      <p:sp>
        <p:nvSpPr>
          <p:cNvPr id="40" name="正方形/長方形 39">
            <a:extLst>
              <a:ext uri="{FF2B5EF4-FFF2-40B4-BE49-F238E27FC236}">
                <a16:creationId xmlns:a16="http://schemas.microsoft.com/office/drawing/2014/main" id="{712DF5A5-9E15-46AB-AB36-C0FB85D65CF8}"/>
              </a:ext>
            </a:extLst>
          </p:cNvPr>
          <p:cNvSpPr/>
          <p:nvPr/>
        </p:nvSpPr>
        <p:spPr>
          <a:xfrm>
            <a:off x="236479" y="3457884"/>
            <a:ext cx="3852000" cy="1502976"/>
          </a:xfrm>
          <a:prstGeom prst="rect">
            <a:avLst/>
          </a:prstGeom>
          <a:noFill/>
        </p:spPr>
        <p:txBody>
          <a:bodyPr wrap="square">
            <a:spAutoFit/>
          </a:bodyPr>
          <a:lstStyle/>
          <a:p>
            <a:pPr marL="237035" indent="-216000">
              <a:lnSpc>
                <a:spcPts val="1400"/>
              </a:lnSpc>
              <a:spcBef>
                <a:spcPts val="400"/>
              </a:spcBef>
              <a:buFont typeface="+mj-lt"/>
              <a:buAutoNum type="arabicPeriod"/>
            </a:pPr>
            <a:r>
              <a:rPr kumimoji="1" lang="ja-JP" altLang="en-US" sz="1200" dirty="0">
                <a:latin typeface="HGPｺﾞｼｯｸM" panose="020B0600000000000000" pitchFamily="50" charset="-128"/>
                <a:ea typeface="HGPｺﾞｼｯｸM" panose="020B0600000000000000" pitchFamily="50" charset="-128"/>
              </a:rPr>
              <a:t>インターネットで、「気象庁　警報」または「気象庁　注意報」を検索し、「気象庁</a:t>
            </a:r>
            <a:r>
              <a:rPr kumimoji="1" lang="en-US" altLang="ja-JP" sz="1200" dirty="0">
                <a:latin typeface="HGPｺﾞｼｯｸM" panose="020B0600000000000000" pitchFamily="50" charset="-128"/>
                <a:ea typeface="HGPｺﾞｼｯｸM" panose="020B0600000000000000" pitchFamily="50" charset="-128"/>
              </a:rPr>
              <a:t>| </a:t>
            </a:r>
            <a:r>
              <a:rPr kumimoji="1" lang="ja-JP" altLang="en-US" sz="1200" dirty="0">
                <a:latin typeface="HGPｺﾞｼｯｸM" panose="020B0600000000000000" pitchFamily="50" charset="-128"/>
                <a:ea typeface="HGPｺﾞｼｯｸM" panose="020B0600000000000000" pitchFamily="50" charset="-128"/>
              </a:rPr>
              <a:t>警報・注意報」にアクセスする。</a:t>
            </a:r>
            <a:endParaRPr kumimoji="1" lang="en-US" altLang="ja-JP" sz="1200" dirty="0">
              <a:latin typeface="HGPｺﾞｼｯｸM" panose="020B0600000000000000" pitchFamily="50" charset="-128"/>
              <a:ea typeface="HGPｺﾞｼｯｸM" panose="020B0600000000000000" pitchFamily="50" charset="-128"/>
            </a:endParaRPr>
          </a:p>
          <a:p>
            <a:pPr marL="237035" indent="-216000">
              <a:lnSpc>
                <a:spcPts val="1400"/>
              </a:lnSpc>
              <a:spcBef>
                <a:spcPts val="400"/>
              </a:spcBef>
              <a:buFont typeface="+mj-lt"/>
              <a:buAutoNum type="arabicPeriod"/>
            </a:pPr>
            <a:r>
              <a:rPr kumimoji="1" lang="ja-JP" altLang="en-US" sz="1200" dirty="0">
                <a:latin typeface="HGPｺﾞｼｯｸM" panose="020B0600000000000000" pitchFamily="50" charset="-128"/>
                <a:ea typeface="HGPｺﾞｼｯｸM" panose="020B0600000000000000" pitchFamily="50" charset="-128"/>
              </a:rPr>
              <a:t>全国の警報・注意報画面から、</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都道府県</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を選択する。</a:t>
            </a:r>
            <a:endParaRPr kumimoji="1" lang="en-US" altLang="ja-JP" sz="1200" dirty="0">
              <a:latin typeface="HGPｺﾞｼｯｸM" panose="020B0600000000000000" pitchFamily="50" charset="-128"/>
              <a:ea typeface="HGPｺﾞｼｯｸM" panose="020B0600000000000000" pitchFamily="50" charset="-128"/>
            </a:endParaRPr>
          </a:p>
          <a:p>
            <a:pPr marL="237035" indent="-216000">
              <a:lnSpc>
                <a:spcPts val="1400"/>
              </a:lnSpc>
              <a:spcBef>
                <a:spcPts val="400"/>
              </a:spcBef>
              <a:buFont typeface="+mj-lt"/>
              <a:buAutoNum type="arabicPeriod"/>
            </a:pPr>
            <a:r>
              <a:rPr kumimoji="1" lang="ja-JP" altLang="en-US" sz="1200" dirty="0">
                <a:latin typeface="HGPｺﾞｼｯｸM" panose="020B0600000000000000" pitchFamily="50" charset="-128"/>
                <a:ea typeface="HGPｺﾞｼｯｸM" panose="020B0600000000000000" pitchFamily="50" charset="-128"/>
              </a:rPr>
              <a:t>都道府県の警報・注意報</a:t>
            </a:r>
            <a:r>
              <a:rPr kumimoji="1" lang="zh-TW" altLang="en-US" sz="1200" dirty="0">
                <a:latin typeface="HGPｺﾞｼｯｸM" panose="020B0600000000000000" pitchFamily="50" charset="-128"/>
                <a:ea typeface="HGPｺﾞｼｯｸM" panose="020B0600000000000000" pitchFamily="50" charset="-128"/>
              </a:rPr>
              <a:t>（市町村別）</a:t>
            </a:r>
            <a:r>
              <a:rPr kumimoji="1" lang="ja-JP" altLang="en-US" sz="1200" dirty="0">
                <a:latin typeface="HGPｺﾞｼｯｸM" panose="020B0600000000000000" pitchFamily="50" charset="-128"/>
                <a:ea typeface="HGPｺﾞｼｯｸM" panose="020B0600000000000000" pitchFamily="50" charset="-128"/>
              </a:rPr>
              <a:t>から、施設のある</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市町村</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を選択する。</a:t>
            </a:r>
            <a:endParaRPr kumimoji="1" lang="en-US" altLang="ja-JP" sz="1200" dirty="0">
              <a:latin typeface="HGPｺﾞｼｯｸM" panose="020B0600000000000000" pitchFamily="50" charset="-128"/>
              <a:ea typeface="HGPｺﾞｼｯｸM" panose="020B0600000000000000" pitchFamily="50" charset="-128"/>
            </a:endParaRPr>
          </a:p>
          <a:p>
            <a:pPr marL="237035" indent="-216000">
              <a:lnSpc>
                <a:spcPts val="1400"/>
              </a:lnSpc>
              <a:spcBef>
                <a:spcPts val="400"/>
              </a:spcBef>
              <a:buFont typeface="+mj-lt"/>
              <a:buAutoNum type="arabicPeriod"/>
            </a:pPr>
            <a:r>
              <a:rPr kumimoji="1" lang="ja-JP" altLang="en-US" sz="1200" dirty="0">
                <a:latin typeface="HGPｺﾞｼｯｸM" panose="020B0600000000000000" pitchFamily="50" charset="-128"/>
                <a:ea typeface="HGPｺﾞｼｯｸM" panose="020B0600000000000000" pitchFamily="50" charset="-128"/>
              </a:rPr>
              <a:t>市町村の警報・注意報画面から、発表されている</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警報・注意報（発表状況）</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を確認する。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54" name="テキスト ボックス 53">
            <a:extLst>
              <a:ext uri="{FF2B5EF4-FFF2-40B4-BE49-F238E27FC236}">
                <a16:creationId xmlns:a16="http://schemas.microsoft.com/office/drawing/2014/main" id="{8A8270CB-E4BB-444E-AE40-5B357AC9D21B}"/>
              </a:ext>
            </a:extLst>
          </p:cNvPr>
          <p:cNvSpPr txBox="1"/>
          <p:nvPr/>
        </p:nvSpPr>
        <p:spPr>
          <a:xfrm>
            <a:off x="0" y="-26957"/>
            <a:ext cx="6870700" cy="374571"/>
          </a:xfrm>
          <a:prstGeom prst="round2DiagRect">
            <a:avLst/>
          </a:prstGeom>
          <a:solidFill>
            <a:schemeClr val="accent6">
              <a:lumMod val="40000"/>
              <a:lumOff val="60000"/>
            </a:schemeClr>
          </a:solid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【2】</a:t>
            </a:r>
            <a:r>
              <a:rPr kumimoji="1" lang="ja-JP" altLang="en-US" sz="1600" dirty="0">
                <a:latin typeface="HGPｺﾞｼｯｸE" panose="020B0900000000000000" pitchFamily="50" charset="-128"/>
                <a:ea typeface="HGPｺﾞｼｯｸE" panose="020B0900000000000000" pitchFamily="50" charset="-128"/>
              </a:rPr>
              <a:t>情報収集・伝達訓練のシナリオ</a:t>
            </a:r>
          </a:p>
        </p:txBody>
      </p:sp>
      <p:sp>
        <p:nvSpPr>
          <p:cNvPr id="55" name="テキスト ボックス 54">
            <a:extLst>
              <a:ext uri="{FF2B5EF4-FFF2-40B4-BE49-F238E27FC236}">
                <a16:creationId xmlns:a16="http://schemas.microsoft.com/office/drawing/2014/main" id="{095307B9-726C-4308-88D4-A31BD0F95603}"/>
              </a:ext>
            </a:extLst>
          </p:cNvPr>
          <p:cNvSpPr txBox="1"/>
          <p:nvPr/>
        </p:nvSpPr>
        <p:spPr>
          <a:xfrm>
            <a:off x="4228425" y="730089"/>
            <a:ext cx="2592000" cy="738664"/>
          </a:xfrm>
          <a:prstGeom prst="rect">
            <a:avLst/>
          </a:prstGeom>
          <a:noFill/>
        </p:spPr>
        <p:txBody>
          <a:bodyPr wrap="square">
            <a:spAutoFit/>
          </a:bodyPr>
          <a:lstStyle/>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訓練前に作成する参加者名簿の記録は、</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別紙「訓練参加者一覧</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職員</a:t>
            </a:r>
            <a:r>
              <a:rPr kumimoji="1" lang="en-US" altLang="ja-JP"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u="sng" dirty="0">
                <a:highlight>
                  <a:srgbClr val="FFFF00"/>
                </a:highlight>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を活用する。</a:t>
            </a:r>
            <a:endParaRPr kumimoji="1" lang="en-US" altLang="ja-JP" sz="1050" dirty="0">
              <a:latin typeface="HGPｺﾞｼｯｸM" panose="020B0600000000000000" pitchFamily="50" charset="-128"/>
              <a:ea typeface="HGPｺﾞｼｯｸM" panose="020B0600000000000000" pitchFamily="50" charset="-128"/>
            </a:endParaRPr>
          </a:p>
          <a:p>
            <a:pPr marL="87313" indent="-87313">
              <a:buFont typeface="Arial" panose="020B0604020202020204" pitchFamily="34" charset="0"/>
              <a:buChar char="•"/>
            </a:pPr>
            <a:r>
              <a:rPr kumimoji="1" lang="ja-JP" altLang="en-US" sz="1050" dirty="0">
                <a:latin typeface="HGPｺﾞｼｯｸM" panose="020B0600000000000000" pitchFamily="50" charset="-128"/>
                <a:ea typeface="HGPｺﾞｼｯｸM" panose="020B0600000000000000" pitchFamily="50" charset="-128"/>
              </a:rPr>
              <a:t>集合場所をあらかじめ決めておくこと。</a:t>
            </a:r>
          </a:p>
        </p:txBody>
      </p:sp>
      <p:sp>
        <p:nvSpPr>
          <p:cNvPr id="56" name="テキスト ボックス 55">
            <a:extLst>
              <a:ext uri="{FF2B5EF4-FFF2-40B4-BE49-F238E27FC236}">
                <a16:creationId xmlns:a16="http://schemas.microsoft.com/office/drawing/2014/main" id="{B3ECF0E6-428D-490D-933A-CD84E05DA604}"/>
              </a:ext>
            </a:extLst>
          </p:cNvPr>
          <p:cNvSpPr txBox="1"/>
          <p:nvPr/>
        </p:nvSpPr>
        <p:spPr>
          <a:xfrm>
            <a:off x="4184990" y="425315"/>
            <a:ext cx="2664000" cy="252000"/>
          </a:xfrm>
          <a:prstGeom prst="rect">
            <a:avLst/>
          </a:prstGeom>
          <a:solidFill>
            <a:schemeClr val="accent6">
              <a:lumMod val="40000"/>
              <a:lumOff val="60000"/>
            </a:schemeClr>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pic>
        <p:nvPicPr>
          <p:cNvPr id="58" name="Picture 10" descr="一眼レフカメラを持っている人のイラスト（男性）">
            <a:extLst>
              <a:ext uri="{FF2B5EF4-FFF2-40B4-BE49-F238E27FC236}">
                <a16:creationId xmlns:a16="http://schemas.microsoft.com/office/drawing/2014/main" id="{5434DDDC-4D13-4856-B39F-10CDDE92887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8149"/>
          <a:stretch/>
        </p:blipFill>
        <p:spPr bwMode="auto">
          <a:xfrm>
            <a:off x="2020017" y="1574392"/>
            <a:ext cx="915937" cy="864000"/>
          </a:xfrm>
          <a:prstGeom prst="rect">
            <a:avLst/>
          </a:prstGeom>
          <a:noFill/>
          <a:extLst>
            <a:ext uri="{909E8E84-426E-40DD-AFC4-6F175D3DCCD1}">
              <a14:hiddenFill xmlns:a14="http://schemas.microsoft.com/office/drawing/2010/main">
                <a:solidFill>
                  <a:srgbClr val="FFFFFF"/>
                </a:solidFill>
              </a14:hiddenFill>
            </a:ext>
          </a:extLst>
        </p:spPr>
      </p:pic>
      <p:sp>
        <p:nvSpPr>
          <p:cNvPr id="59" name="正方形/長方形 58">
            <a:extLst>
              <a:ext uri="{FF2B5EF4-FFF2-40B4-BE49-F238E27FC236}">
                <a16:creationId xmlns:a16="http://schemas.microsoft.com/office/drawing/2014/main" id="{4C8656D5-42D1-4E7F-8F09-173D5D965A2C}"/>
              </a:ext>
            </a:extLst>
          </p:cNvPr>
          <p:cNvSpPr/>
          <p:nvPr/>
        </p:nvSpPr>
        <p:spPr>
          <a:xfrm>
            <a:off x="2860277" y="1636144"/>
            <a:ext cx="849876"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記録係</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60" name="正方形/長方形 59">
            <a:extLst>
              <a:ext uri="{FF2B5EF4-FFF2-40B4-BE49-F238E27FC236}">
                <a16:creationId xmlns:a16="http://schemas.microsoft.com/office/drawing/2014/main" id="{1B185BCB-4132-43A1-9152-B24E37BC7F0A}"/>
              </a:ext>
            </a:extLst>
          </p:cNvPr>
          <p:cNvSpPr/>
          <p:nvPr/>
        </p:nvSpPr>
        <p:spPr>
          <a:xfrm>
            <a:off x="2860272" y="1835977"/>
            <a:ext cx="1271567"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訓練中の記録や写真撮影を行う。</a:t>
            </a:r>
          </a:p>
        </p:txBody>
      </p:sp>
      <p:sp>
        <p:nvSpPr>
          <p:cNvPr id="61" name="正方形/長方形 60">
            <a:extLst>
              <a:ext uri="{FF2B5EF4-FFF2-40B4-BE49-F238E27FC236}">
                <a16:creationId xmlns:a16="http://schemas.microsoft.com/office/drawing/2014/main" id="{E8E96655-B62E-420A-A8E5-E423116A5D21}"/>
              </a:ext>
            </a:extLst>
          </p:cNvPr>
          <p:cNvSpPr/>
          <p:nvPr/>
        </p:nvSpPr>
        <p:spPr>
          <a:xfrm>
            <a:off x="4309825" y="2363084"/>
            <a:ext cx="2088000" cy="425822"/>
          </a:xfrm>
          <a:prstGeom prst="rect">
            <a:avLst/>
          </a:prstGeom>
          <a:noFill/>
        </p:spPr>
        <p:txBody>
          <a:bodyPr wrap="square" lIns="0" rIns="0">
            <a:spAutoFit/>
          </a:bodyPr>
          <a:lstStyle/>
          <a:p>
            <a:r>
              <a:rPr kumimoji="1" lang="ja-JP" altLang="en-US" sz="1067" dirty="0">
                <a:latin typeface="HGPｺﾞｼｯｸM" panose="020B0600000000000000" pitchFamily="50" charset="-128"/>
                <a:ea typeface="HGPｺﾞｼｯｸM" panose="020B0600000000000000" pitchFamily="50" charset="-128"/>
              </a:rPr>
              <a:t>▼気象庁</a:t>
            </a:r>
            <a:endParaRPr kumimoji="1" lang="en-US" altLang="ja-JP" sz="1067" dirty="0">
              <a:latin typeface="HGPｺﾞｼｯｸM" panose="020B0600000000000000" pitchFamily="50" charset="-128"/>
              <a:ea typeface="HGPｺﾞｼｯｸM" panose="020B0600000000000000" pitchFamily="50" charset="-128"/>
            </a:endParaRPr>
          </a:p>
          <a:p>
            <a:r>
              <a:rPr kumimoji="1" lang="ja-JP" altLang="en-US" sz="1067" dirty="0">
                <a:latin typeface="HGPｺﾞｼｯｸM" panose="020B0600000000000000" pitchFamily="50" charset="-128"/>
                <a:ea typeface="HGPｺﾞｼｯｸM" panose="020B0600000000000000" pitchFamily="50" charset="-128"/>
              </a:rPr>
              <a:t>「</a:t>
            </a:r>
            <a:r>
              <a:rPr kumimoji="1" lang="ja-JP" altLang="en-US" sz="1100" dirty="0">
                <a:latin typeface="HGPｺﾞｼｯｸM" panose="020B0600000000000000" pitchFamily="50" charset="-128"/>
                <a:ea typeface="HGPｺﾞｼｯｸM" panose="020B0600000000000000" pitchFamily="50" charset="-128"/>
              </a:rPr>
              <a:t>警報・注意報」</a:t>
            </a:r>
            <a:endParaRPr kumimoji="1" lang="en-US" altLang="ja-JP" sz="1067" dirty="0">
              <a:latin typeface="HGPｺﾞｼｯｸM" panose="020B0600000000000000" pitchFamily="50" charset="-128"/>
              <a:ea typeface="HGPｺﾞｼｯｸM" panose="020B0600000000000000" pitchFamily="50" charset="-128"/>
            </a:endParaRPr>
          </a:p>
        </p:txBody>
      </p:sp>
      <p:pic>
        <p:nvPicPr>
          <p:cNvPr id="62" name="Picture 4" descr="ノートパソコンのイラスト">
            <a:extLst>
              <a:ext uri="{FF2B5EF4-FFF2-40B4-BE49-F238E27FC236}">
                <a16:creationId xmlns:a16="http://schemas.microsoft.com/office/drawing/2014/main" id="{D3790A3F-5CF4-4138-A366-F73CE411E2F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9237" y="2424043"/>
            <a:ext cx="656836" cy="52218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パソコンのモニタのイラスト">
            <a:extLst>
              <a:ext uri="{FF2B5EF4-FFF2-40B4-BE49-F238E27FC236}">
                <a16:creationId xmlns:a16="http://schemas.microsoft.com/office/drawing/2014/main" id="{7EF9E9CE-292A-4D4D-90B2-D31F454E92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9652" y="2519624"/>
            <a:ext cx="585183" cy="525202"/>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直線コネクタ 63">
            <a:extLst>
              <a:ext uri="{FF2B5EF4-FFF2-40B4-BE49-F238E27FC236}">
                <a16:creationId xmlns:a16="http://schemas.microsoft.com/office/drawing/2014/main" id="{FD012DA7-5A4F-45B1-8C35-F8514F731DE5}"/>
              </a:ext>
            </a:extLst>
          </p:cNvPr>
          <p:cNvCxnSpPr>
            <a:cxnSpLocks/>
          </p:cNvCxnSpPr>
          <p:nvPr/>
        </p:nvCxnSpPr>
        <p:spPr>
          <a:xfrm>
            <a:off x="4184990" y="453602"/>
            <a:ext cx="0" cy="8676000"/>
          </a:xfrm>
          <a:prstGeom prst="line">
            <a:avLst/>
          </a:prstGeom>
          <a:ln w="28575">
            <a:solidFill>
              <a:schemeClr val="accent6">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下矢印 94">
            <a:extLst>
              <a:ext uri="{FF2B5EF4-FFF2-40B4-BE49-F238E27FC236}">
                <a16:creationId xmlns:a16="http://schemas.microsoft.com/office/drawing/2014/main" id="{C65C40B3-8CD1-4DAD-A1BD-BFC61827F8D6}"/>
              </a:ext>
            </a:extLst>
          </p:cNvPr>
          <p:cNvSpPr/>
          <p:nvPr/>
        </p:nvSpPr>
        <p:spPr>
          <a:xfrm>
            <a:off x="1162683" y="2348689"/>
            <a:ext cx="357521" cy="197325"/>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44" name="角丸四角形吹き出し 135">
            <a:extLst>
              <a:ext uri="{FF2B5EF4-FFF2-40B4-BE49-F238E27FC236}">
                <a16:creationId xmlns:a16="http://schemas.microsoft.com/office/drawing/2014/main" id="{2C6699DA-66F5-4C9D-AF2A-5BC8BB0FC59B}"/>
              </a:ext>
            </a:extLst>
          </p:cNvPr>
          <p:cNvSpPr/>
          <p:nvPr/>
        </p:nvSpPr>
        <p:spPr>
          <a:xfrm>
            <a:off x="331512" y="5000832"/>
            <a:ext cx="3636000" cy="1512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pic>
        <p:nvPicPr>
          <p:cNvPr id="3" name="図 2" descr="グラフィカル ユーザー インターフェイス, アプリケーション, テーブル, Excel&#10;&#10;自動的に生成された説明">
            <a:extLst>
              <a:ext uri="{FF2B5EF4-FFF2-40B4-BE49-F238E27FC236}">
                <a16:creationId xmlns:a16="http://schemas.microsoft.com/office/drawing/2014/main" id="{5A8526F1-D34B-0964-2FAA-0C2B2C451F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70341" y="2830970"/>
            <a:ext cx="2534984" cy="1300163"/>
          </a:xfrm>
          <a:prstGeom prst="rect">
            <a:avLst/>
          </a:prstGeom>
          <a:ln>
            <a:solidFill>
              <a:schemeClr val="tx1"/>
            </a:solidFill>
          </a:ln>
        </p:spPr>
      </p:pic>
      <p:sp>
        <p:nvSpPr>
          <p:cNvPr id="4" name="正方形/長方形 3">
            <a:extLst>
              <a:ext uri="{FF2B5EF4-FFF2-40B4-BE49-F238E27FC236}">
                <a16:creationId xmlns:a16="http://schemas.microsoft.com/office/drawing/2014/main" id="{8D8707CB-224B-58F1-C5DC-C3F11ABA6243}"/>
              </a:ext>
            </a:extLst>
          </p:cNvPr>
          <p:cNvSpPr/>
          <p:nvPr/>
        </p:nvSpPr>
        <p:spPr>
          <a:xfrm>
            <a:off x="5210175" y="2821938"/>
            <a:ext cx="400047" cy="10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37">
            <a:extLst>
              <a:ext uri="{FF2B5EF4-FFF2-40B4-BE49-F238E27FC236}">
                <a16:creationId xmlns:a16="http://schemas.microsoft.com/office/drawing/2014/main" id="{56A3AC8D-8AB2-2D94-C834-3A3C4ABD8778}"/>
              </a:ext>
            </a:extLst>
          </p:cNvPr>
          <p:cNvSpPr/>
          <p:nvPr/>
        </p:nvSpPr>
        <p:spPr>
          <a:xfrm>
            <a:off x="4414714" y="4234674"/>
            <a:ext cx="344106" cy="122413"/>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7" name="図 6" descr="テーブル&#10;&#10;自動的に生成された説明">
            <a:extLst>
              <a:ext uri="{FF2B5EF4-FFF2-40B4-BE49-F238E27FC236}">
                <a16:creationId xmlns:a16="http://schemas.microsoft.com/office/drawing/2014/main" id="{C6B6C230-FC00-509C-D5D7-7F952882E4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40617" y="4983045"/>
            <a:ext cx="2553653" cy="1305497"/>
          </a:xfrm>
          <a:prstGeom prst="rect">
            <a:avLst/>
          </a:prstGeom>
          <a:ln>
            <a:solidFill>
              <a:schemeClr val="tx1"/>
            </a:solidFill>
          </a:ln>
        </p:spPr>
      </p:pic>
      <p:sp>
        <p:nvSpPr>
          <p:cNvPr id="9" name="正方形/長方形 8">
            <a:extLst>
              <a:ext uri="{FF2B5EF4-FFF2-40B4-BE49-F238E27FC236}">
                <a16:creationId xmlns:a16="http://schemas.microsoft.com/office/drawing/2014/main" id="{375DC8BD-1069-91F2-FB07-CBB8DFE33817}"/>
              </a:ext>
            </a:extLst>
          </p:cNvPr>
          <p:cNvSpPr/>
          <p:nvPr/>
        </p:nvSpPr>
        <p:spPr>
          <a:xfrm>
            <a:off x="4270636" y="4397214"/>
            <a:ext cx="2448000" cy="600164"/>
          </a:xfrm>
          <a:prstGeom prst="rect">
            <a:avLst/>
          </a:prstGeom>
          <a:noFill/>
        </p:spPr>
        <p:txBody>
          <a:bodyPr wrap="square" lIns="0" rIns="0">
            <a:spAutoFit/>
          </a:bodyPr>
          <a:lstStyle/>
          <a:p>
            <a:r>
              <a:rPr kumimoji="1" lang="ja-JP" altLang="en-US" sz="1067" dirty="0">
                <a:latin typeface="HGPｺﾞｼｯｸM" panose="020B0600000000000000" pitchFamily="50" charset="-128"/>
                <a:ea typeface="HGPｺﾞｼｯｸM" panose="020B0600000000000000" pitchFamily="50" charset="-128"/>
              </a:rPr>
              <a:t>「警報・注意報（市町村別）</a:t>
            </a:r>
            <a:r>
              <a:rPr kumimoji="1" lang="ja-JP" altLang="en-US" sz="1100" dirty="0">
                <a:latin typeface="HGPｺﾞｼｯｸM" panose="020B0600000000000000" pitchFamily="50" charset="-128"/>
                <a:ea typeface="HGPｺﾞｼｯｸM" panose="020B0600000000000000" pitchFamily="50" charset="-128"/>
              </a:rPr>
              <a:t>」</a:t>
            </a:r>
            <a:endParaRPr kumimoji="1" lang="en-US" altLang="ja-JP" sz="1100" dirty="0">
              <a:latin typeface="HGPｺﾞｼｯｸM" panose="020B0600000000000000" pitchFamily="50" charset="-128"/>
              <a:ea typeface="HGPｺﾞｼｯｸM" panose="020B0600000000000000" pitchFamily="50" charset="-128"/>
            </a:endParaRPr>
          </a:p>
          <a:p>
            <a:r>
              <a:rPr kumimoji="1" lang="ja-JP" altLang="en-US" sz="1100" dirty="0">
                <a:latin typeface="HGPｺﾞｼｯｸM" panose="020B0600000000000000" pitchFamily="50" charset="-128"/>
                <a:ea typeface="HGPｺﾞｼｯｸM" panose="020B0600000000000000" pitchFamily="50" charset="-128"/>
              </a:rPr>
              <a:t>（ホームページの真ん中まで画面をスクロール）</a:t>
            </a:r>
            <a:endParaRPr kumimoji="1" lang="en-US" altLang="ja-JP" sz="1067" dirty="0">
              <a:latin typeface="HGPｺﾞｼｯｸM" panose="020B0600000000000000" pitchFamily="50" charset="-128"/>
              <a:ea typeface="HGPｺﾞｼｯｸM" panose="020B0600000000000000" pitchFamily="50" charset="-128"/>
            </a:endParaRPr>
          </a:p>
        </p:txBody>
      </p:sp>
      <p:sp>
        <p:nvSpPr>
          <p:cNvPr id="10" name="正方形/長方形 9">
            <a:extLst>
              <a:ext uri="{FF2B5EF4-FFF2-40B4-BE49-F238E27FC236}">
                <a16:creationId xmlns:a16="http://schemas.microsoft.com/office/drawing/2014/main" id="{9F040C2B-1D05-8464-DC64-EE2BE4237CD8}"/>
              </a:ext>
            </a:extLst>
          </p:cNvPr>
          <p:cNvSpPr/>
          <p:nvPr/>
        </p:nvSpPr>
        <p:spPr>
          <a:xfrm>
            <a:off x="4364151" y="5310357"/>
            <a:ext cx="1620000" cy="100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37">
            <a:extLst>
              <a:ext uri="{FF2B5EF4-FFF2-40B4-BE49-F238E27FC236}">
                <a16:creationId xmlns:a16="http://schemas.microsoft.com/office/drawing/2014/main" id="{F6F06B6D-2517-0C0F-2612-A13B7AA4B2CF}"/>
              </a:ext>
            </a:extLst>
          </p:cNvPr>
          <p:cNvSpPr/>
          <p:nvPr/>
        </p:nvSpPr>
        <p:spPr>
          <a:xfrm>
            <a:off x="4372042" y="6398754"/>
            <a:ext cx="344106" cy="122413"/>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3" name="正方形/長方形 12">
            <a:extLst>
              <a:ext uri="{FF2B5EF4-FFF2-40B4-BE49-F238E27FC236}">
                <a16:creationId xmlns:a16="http://schemas.microsoft.com/office/drawing/2014/main" id="{2D9ECBD5-62CC-5359-3D21-722CD514D028}"/>
              </a:ext>
            </a:extLst>
          </p:cNvPr>
          <p:cNvSpPr/>
          <p:nvPr/>
        </p:nvSpPr>
        <p:spPr>
          <a:xfrm>
            <a:off x="4240156" y="6573486"/>
            <a:ext cx="2088000" cy="261610"/>
          </a:xfrm>
          <a:prstGeom prst="rect">
            <a:avLst/>
          </a:prstGeom>
          <a:noFill/>
        </p:spPr>
        <p:txBody>
          <a:bodyPr wrap="square" lIns="0" rIns="0">
            <a:spAutoFit/>
          </a:bodyPr>
          <a:lstStyle/>
          <a:p>
            <a:r>
              <a:rPr kumimoji="1" lang="ja-JP" altLang="en-US" sz="1067" dirty="0">
                <a:latin typeface="HGPｺﾞｼｯｸM" panose="020B0600000000000000" pitchFamily="50" charset="-128"/>
                <a:ea typeface="HGPｺﾞｼｯｸM" panose="020B0600000000000000" pitchFamily="50" charset="-128"/>
              </a:rPr>
              <a:t>「市町村の警報・注意報（発表状況）</a:t>
            </a:r>
            <a:r>
              <a:rPr kumimoji="1" lang="ja-JP" altLang="en-US" sz="1100" dirty="0">
                <a:latin typeface="HGPｺﾞｼｯｸM" panose="020B0600000000000000" pitchFamily="50" charset="-128"/>
                <a:ea typeface="HGPｺﾞｼｯｸM" panose="020B0600000000000000" pitchFamily="50" charset="-128"/>
              </a:rPr>
              <a:t>」</a:t>
            </a:r>
            <a:endParaRPr kumimoji="1" lang="en-US" altLang="ja-JP" sz="1100" dirty="0">
              <a:latin typeface="HGPｺﾞｼｯｸM" panose="020B0600000000000000" pitchFamily="50" charset="-128"/>
              <a:ea typeface="HGPｺﾞｼｯｸM" panose="020B0600000000000000" pitchFamily="50" charset="-128"/>
            </a:endParaRPr>
          </a:p>
        </p:txBody>
      </p:sp>
      <p:sp>
        <p:nvSpPr>
          <p:cNvPr id="14" name="正方形/長方形 13">
            <a:extLst>
              <a:ext uri="{FF2B5EF4-FFF2-40B4-BE49-F238E27FC236}">
                <a16:creationId xmlns:a16="http://schemas.microsoft.com/office/drawing/2014/main" id="{5A476263-140B-440B-39A0-DC08AFB607A6}"/>
              </a:ext>
            </a:extLst>
          </p:cNvPr>
          <p:cNvSpPr/>
          <p:nvPr/>
        </p:nvSpPr>
        <p:spPr>
          <a:xfrm>
            <a:off x="4379036" y="7350465"/>
            <a:ext cx="2268000" cy="46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08ED7B68-4FA9-27D1-4585-7ADBABAB284F}"/>
              </a:ext>
            </a:extLst>
          </p:cNvPr>
          <p:cNvSpPr txBox="1"/>
          <p:nvPr/>
        </p:nvSpPr>
        <p:spPr>
          <a:xfrm>
            <a:off x="193162" y="688363"/>
            <a:ext cx="3659237" cy="738664"/>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a:t>
            </a:r>
            <a:endParaRPr kumimoji="1" lang="en-US" altLang="ja-JP" sz="1400" dirty="0">
              <a:latin typeface="HGPｺﾞｼｯｸE" panose="020B0900000000000000" pitchFamily="50" charset="-128"/>
              <a:ea typeface="HGPｺﾞｼｯｸE" panose="020B0900000000000000" pitchFamily="50" charset="-128"/>
            </a:endParaRPr>
          </a:p>
          <a:p>
            <a:r>
              <a:rPr kumimoji="1" lang="ja-JP" altLang="en-US" sz="1400" dirty="0">
                <a:latin typeface="HGPｺﾞｼｯｸE" panose="020B0900000000000000" pitchFamily="50" charset="-128"/>
                <a:ea typeface="HGPｺﾞｼｯｸE" panose="020B0900000000000000" pitchFamily="50" charset="-128"/>
              </a:rPr>
              <a:t>訓練開始時間：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HGPｺﾞｼｯｸE" panose="020B0900000000000000" pitchFamily="50" charset="-128"/>
                <a:ea typeface="HGPｺﾞｼｯｸE" panose="020B0900000000000000" pitchFamily="50" charset="-128"/>
              </a:rPr>
              <a:t>訓練終了時間：</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HGPｺﾞｼｯｸE" panose="020B0900000000000000" pitchFamily="50" charset="-128"/>
                <a:ea typeface="HGPｺﾞｼｯｸE" panose="020B0900000000000000" pitchFamily="50" charset="-128"/>
              </a:rPr>
              <a:t>：</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968781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矢印: 下 64">
            <a:extLst>
              <a:ext uri="{FF2B5EF4-FFF2-40B4-BE49-F238E27FC236}">
                <a16:creationId xmlns:a16="http://schemas.microsoft.com/office/drawing/2014/main" id="{3868AB01-46D5-4FB0-A562-BF32F51E708F}"/>
              </a:ext>
            </a:extLst>
          </p:cNvPr>
          <p:cNvSpPr/>
          <p:nvPr/>
        </p:nvSpPr>
        <p:spPr>
          <a:xfrm>
            <a:off x="24427" y="91582"/>
            <a:ext cx="216470" cy="9036000"/>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53">
            <a:extLst>
              <a:ext uri="{FF2B5EF4-FFF2-40B4-BE49-F238E27FC236}">
                <a16:creationId xmlns:a16="http://schemas.microsoft.com/office/drawing/2014/main" id="{8A8270CB-E4BB-444E-AE40-5B357AC9D21B}"/>
              </a:ext>
            </a:extLst>
          </p:cNvPr>
          <p:cNvSpPr txBox="1"/>
          <p:nvPr/>
        </p:nvSpPr>
        <p:spPr>
          <a:xfrm>
            <a:off x="0" y="-26957"/>
            <a:ext cx="6870700" cy="374571"/>
          </a:xfrm>
          <a:prstGeom prst="round2DiagRect">
            <a:avLst/>
          </a:prstGeom>
          <a:solidFill>
            <a:schemeClr val="accent6">
              <a:lumMod val="40000"/>
              <a:lumOff val="60000"/>
            </a:schemeClr>
          </a:solid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【2】</a:t>
            </a:r>
            <a:r>
              <a:rPr kumimoji="1" lang="ja-JP" altLang="en-US" sz="1600" dirty="0">
                <a:latin typeface="HGPｺﾞｼｯｸE" panose="020B0900000000000000" pitchFamily="50" charset="-128"/>
                <a:ea typeface="HGPｺﾞｼｯｸE" panose="020B0900000000000000" pitchFamily="50" charset="-128"/>
              </a:rPr>
              <a:t>情報収集・伝達訓練のシナリオ</a:t>
            </a:r>
          </a:p>
        </p:txBody>
      </p:sp>
      <p:sp>
        <p:nvSpPr>
          <p:cNvPr id="56" name="テキスト ボックス 55">
            <a:extLst>
              <a:ext uri="{FF2B5EF4-FFF2-40B4-BE49-F238E27FC236}">
                <a16:creationId xmlns:a16="http://schemas.microsoft.com/office/drawing/2014/main" id="{B3ECF0E6-428D-490D-933A-CD84E05DA604}"/>
              </a:ext>
            </a:extLst>
          </p:cNvPr>
          <p:cNvSpPr txBox="1"/>
          <p:nvPr/>
        </p:nvSpPr>
        <p:spPr>
          <a:xfrm>
            <a:off x="4197182" y="425315"/>
            <a:ext cx="2664000" cy="252000"/>
          </a:xfrm>
          <a:prstGeom prst="rect">
            <a:avLst/>
          </a:prstGeom>
          <a:solidFill>
            <a:schemeClr val="accent6">
              <a:lumMod val="40000"/>
              <a:lumOff val="60000"/>
            </a:schemeClr>
          </a:solidFill>
        </p:spPr>
        <p:txBody>
          <a:bodyPr wrap="square">
            <a:spAutoFit/>
          </a:bodyPr>
          <a:lstStyle/>
          <a:p>
            <a:pPr algn="ctr"/>
            <a:r>
              <a:rPr kumimoji="1" lang="ja-JP" altLang="en-US" sz="1050" b="1" dirty="0">
                <a:latin typeface="HGPｺﾞｼｯｸM" panose="020B0600000000000000" pitchFamily="50" charset="-128"/>
                <a:ea typeface="HGPｺﾞｼｯｸM" panose="020B0600000000000000" pitchFamily="50" charset="-128"/>
              </a:rPr>
              <a:t>ポイント</a:t>
            </a:r>
            <a:endParaRPr kumimoji="1" lang="en-US" altLang="ja-JP" sz="1050" b="1" dirty="0">
              <a:latin typeface="HGPｺﾞｼｯｸM" panose="020B0600000000000000" pitchFamily="50" charset="-128"/>
              <a:ea typeface="HGPｺﾞｼｯｸM" panose="020B0600000000000000" pitchFamily="50" charset="-128"/>
            </a:endParaRPr>
          </a:p>
        </p:txBody>
      </p:sp>
      <p:cxnSp>
        <p:nvCxnSpPr>
          <p:cNvPr id="64" name="直線コネクタ 63">
            <a:extLst>
              <a:ext uri="{FF2B5EF4-FFF2-40B4-BE49-F238E27FC236}">
                <a16:creationId xmlns:a16="http://schemas.microsoft.com/office/drawing/2014/main" id="{FD012DA7-5A4F-45B1-8C35-F8514F731DE5}"/>
              </a:ext>
            </a:extLst>
          </p:cNvPr>
          <p:cNvCxnSpPr>
            <a:cxnSpLocks/>
          </p:cNvCxnSpPr>
          <p:nvPr/>
        </p:nvCxnSpPr>
        <p:spPr>
          <a:xfrm>
            <a:off x="4209374" y="453602"/>
            <a:ext cx="9135" cy="8676000"/>
          </a:xfrm>
          <a:prstGeom prst="line">
            <a:avLst/>
          </a:prstGeom>
          <a:ln w="28575">
            <a:solidFill>
              <a:schemeClr val="accent6">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0" name="図 69">
            <a:extLst>
              <a:ext uri="{FF2B5EF4-FFF2-40B4-BE49-F238E27FC236}">
                <a16:creationId xmlns:a16="http://schemas.microsoft.com/office/drawing/2014/main" id="{12D6B468-82C9-4A0B-A663-214C865E25FE}"/>
              </a:ext>
            </a:extLst>
          </p:cNvPr>
          <p:cNvPicPr>
            <a:picLocks noChangeAspect="1"/>
          </p:cNvPicPr>
          <p:nvPr/>
        </p:nvPicPr>
        <p:blipFill>
          <a:blip r:embed="rId3"/>
          <a:stretch>
            <a:fillRect/>
          </a:stretch>
        </p:blipFill>
        <p:spPr>
          <a:xfrm>
            <a:off x="4284667" y="4513560"/>
            <a:ext cx="2511552" cy="1267968"/>
          </a:xfrm>
          <a:prstGeom prst="rect">
            <a:avLst/>
          </a:prstGeom>
          <a:ln>
            <a:solidFill>
              <a:schemeClr val="tx1"/>
            </a:solidFill>
          </a:ln>
        </p:spPr>
      </p:pic>
      <p:sp>
        <p:nvSpPr>
          <p:cNvPr id="71" name="下矢印 37">
            <a:extLst>
              <a:ext uri="{FF2B5EF4-FFF2-40B4-BE49-F238E27FC236}">
                <a16:creationId xmlns:a16="http://schemas.microsoft.com/office/drawing/2014/main" id="{A969E74B-6303-437F-827A-B7F8A8C4D886}"/>
              </a:ext>
            </a:extLst>
          </p:cNvPr>
          <p:cNvSpPr/>
          <p:nvPr/>
        </p:nvSpPr>
        <p:spPr>
          <a:xfrm>
            <a:off x="4402522" y="2704197"/>
            <a:ext cx="344106" cy="122413"/>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72" name="図 71">
            <a:extLst>
              <a:ext uri="{FF2B5EF4-FFF2-40B4-BE49-F238E27FC236}">
                <a16:creationId xmlns:a16="http://schemas.microsoft.com/office/drawing/2014/main" id="{38CA6655-271B-4A9E-A4B7-65CCC504ECE2}"/>
              </a:ext>
            </a:extLst>
          </p:cNvPr>
          <p:cNvPicPr>
            <a:picLocks noChangeAspect="1"/>
          </p:cNvPicPr>
          <p:nvPr/>
        </p:nvPicPr>
        <p:blipFill rotWithShape="1">
          <a:blip r:embed="rId4"/>
          <a:srcRect t="8121" r="2909" b="25167"/>
          <a:stretch/>
        </p:blipFill>
        <p:spPr>
          <a:xfrm>
            <a:off x="4286275" y="1314210"/>
            <a:ext cx="2471044" cy="1289927"/>
          </a:xfrm>
          <a:prstGeom prst="rect">
            <a:avLst/>
          </a:prstGeom>
          <a:ln>
            <a:solidFill>
              <a:schemeClr val="tx1"/>
            </a:solidFill>
          </a:ln>
        </p:spPr>
      </p:pic>
      <p:pic>
        <p:nvPicPr>
          <p:cNvPr id="73" name="図 72">
            <a:extLst>
              <a:ext uri="{FF2B5EF4-FFF2-40B4-BE49-F238E27FC236}">
                <a16:creationId xmlns:a16="http://schemas.microsoft.com/office/drawing/2014/main" id="{C3074268-766A-48E0-B05C-9F4ECFDB46CE}"/>
              </a:ext>
            </a:extLst>
          </p:cNvPr>
          <p:cNvPicPr>
            <a:picLocks noChangeAspect="1"/>
          </p:cNvPicPr>
          <p:nvPr/>
        </p:nvPicPr>
        <p:blipFill rotWithShape="1">
          <a:blip r:embed="rId5"/>
          <a:srcRect t="39600" b="11297"/>
          <a:stretch/>
        </p:blipFill>
        <p:spPr>
          <a:xfrm>
            <a:off x="4299781" y="3110083"/>
            <a:ext cx="2468309" cy="875125"/>
          </a:xfrm>
          <a:prstGeom prst="rect">
            <a:avLst/>
          </a:prstGeom>
          <a:ln>
            <a:solidFill>
              <a:schemeClr val="tx1"/>
            </a:solidFill>
          </a:ln>
        </p:spPr>
      </p:pic>
      <p:sp>
        <p:nvSpPr>
          <p:cNvPr id="74" name="下矢印 37">
            <a:extLst>
              <a:ext uri="{FF2B5EF4-FFF2-40B4-BE49-F238E27FC236}">
                <a16:creationId xmlns:a16="http://schemas.microsoft.com/office/drawing/2014/main" id="{B053C523-4524-4E4D-8ECA-F4C3C7182593}"/>
              </a:ext>
            </a:extLst>
          </p:cNvPr>
          <p:cNvSpPr/>
          <p:nvPr/>
        </p:nvSpPr>
        <p:spPr>
          <a:xfrm>
            <a:off x="4402522" y="4073898"/>
            <a:ext cx="344106" cy="122413"/>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5" name="正方形/長方形 74">
            <a:extLst>
              <a:ext uri="{FF2B5EF4-FFF2-40B4-BE49-F238E27FC236}">
                <a16:creationId xmlns:a16="http://schemas.microsoft.com/office/drawing/2014/main" id="{EA81B328-570C-48AB-90CB-498F64389AC6}"/>
              </a:ext>
            </a:extLst>
          </p:cNvPr>
          <p:cNvSpPr/>
          <p:nvPr/>
        </p:nvSpPr>
        <p:spPr>
          <a:xfrm>
            <a:off x="4307425" y="822802"/>
            <a:ext cx="2449893" cy="425822"/>
          </a:xfrm>
          <a:prstGeom prst="rect">
            <a:avLst/>
          </a:prstGeom>
          <a:noFill/>
        </p:spPr>
        <p:txBody>
          <a:bodyPr wrap="square" lIns="0" rIns="0">
            <a:spAutoFit/>
          </a:bodyPr>
          <a:lstStyle/>
          <a:p>
            <a:r>
              <a:rPr kumimoji="1" lang="ja-JP" altLang="en-US" sz="1067" dirty="0">
                <a:latin typeface="HGPｺﾞｼｯｸM" panose="020B0600000000000000" pitchFamily="50" charset="-128"/>
                <a:ea typeface="HGPｺﾞｼｯｸM" panose="020B0600000000000000" pitchFamily="50" charset="-128"/>
              </a:rPr>
              <a:t>▼国土交通省</a:t>
            </a:r>
            <a:endParaRPr kumimoji="1" lang="en-US" altLang="ja-JP" sz="1067" dirty="0">
              <a:latin typeface="HGPｺﾞｼｯｸM" panose="020B0600000000000000" pitchFamily="50" charset="-128"/>
              <a:ea typeface="HGPｺﾞｼｯｸM" panose="020B0600000000000000" pitchFamily="50" charset="-128"/>
            </a:endParaRPr>
          </a:p>
          <a:p>
            <a:r>
              <a:rPr kumimoji="1" lang="ja-JP" altLang="en-US" sz="1067" dirty="0">
                <a:latin typeface="HGPｺﾞｼｯｸM" panose="020B0600000000000000" pitchFamily="50" charset="-128"/>
                <a:ea typeface="HGPｺﾞｼｯｸM" panose="020B0600000000000000" pitchFamily="50" charset="-128"/>
              </a:rPr>
              <a:t>「</a:t>
            </a:r>
            <a:r>
              <a:rPr kumimoji="1" lang="ja-JP" altLang="en-US" sz="1100" dirty="0">
                <a:latin typeface="HGPｺﾞｼｯｸM" panose="020B0600000000000000" pitchFamily="50" charset="-128"/>
                <a:ea typeface="HGPｺﾞｼｯｸM" panose="020B0600000000000000" pitchFamily="50" charset="-128"/>
              </a:rPr>
              <a:t>川の防災情報」及び</a:t>
            </a:r>
            <a:r>
              <a:rPr kumimoji="1" lang="ja-JP" altLang="en-US" sz="1067" dirty="0">
                <a:latin typeface="HGPｺﾞｼｯｸM" panose="020B0600000000000000" pitchFamily="50" charset="-128"/>
                <a:ea typeface="HGPｺﾞｼｯｸM" panose="020B0600000000000000" pitchFamily="50" charset="-128"/>
              </a:rPr>
              <a:t> </a:t>
            </a:r>
            <a:r>
              <a:rPr kumimoji="1" lang="en-US" altLang="ja-JP" sz="1067" dirty="0">
                <a:latin typeface="HGPｺﾞｼｯｸM" panose="020B0600000000000000" pitchFamily="50" charset="-128"/>
                <a:ea typeface="HGPｺﾞｼｯｸM" panose="020B0600000000000000" pitchFamily="50" charset="-128"/>
              </a:rPr>
              <a:t>『</a:t>
            </a:r>
            <a:r>
              <a:rPr kumimoji="1" lang="ja-JP" altLang="en-US" sz="1067" dirty="0">
                <a:latin typeface="HGPｺﾞｼｯｸM" panose="020B0600000000000000" pitchFamily="50" charset="-128"/>
                <a:ea typeface="HGPｺﾞｼｯｸM" panose="020B0600000000000000" pitchFamily="50" charset="-128"/>
              </a:rPr>
              <a:t>市町村名から検索</a:t>
            </a:r>
            <a:r>
              <a:rPr kumimoji="1" lang="en-US" altLang="ja-JP" sz="1100" dirty="0">
                <a:latin typeface="HGPｺﾞｼｯｸM" panose="020B0600000000000000" pitchFamily="50" charset="-128"/>
                <a:ea typeface="HGPｺﾞｼｯｸM" panose="020B0600000000000000" pitchFamily="50" charset="-128"/>
              </a:rPr>
              <a:t>』</a:t>
            </a:r>
            <a:endParaRPr kumimoji="1" lang="en-US" altLang="ja-JP" sz="1067" dirty="0">
              <a:latin typeface="HGPｺﾞｼｯｸM" panose="020B0600000000000000" pitchFamily="50" charset="-128"/>
              <a:ea typeface="HGPｺﾞｼｯｸM" panose="020B0600000000000000" pitchFamily="50" charset="-128"/>
            </a:endParaRPr>
          </a:p>
        </p:txBody>
      </p:sp>
      <p:sp>
        <p:nvSpPr>
          <p:cNvPr id="45" name="テキスト ボックス 44">
            <a:extLst>
              <a:ext uri="{FF2B5EF4-FFF2-40B4-BE49-F238E27FC236}">
                <a16:creationId xmlns:a16="http://schemas.microsoft.com/office/drawing/2014/main" id="{E8A9CEC3-3543-4758-8649-B76DF2775399}"/>
              </a:ext>
            </a:extLst>
          </p:cNvPr>
          <p:cNvSpPr txBox="1"/>
          <p:nvPr/>
        </p:nvSpPr>
        <p:spPr>
          <a:xfrm>
            <a:off x="19754" y="370572"/>
            <a:ext cx="4826000" cy="338554"/>
          </a:xfrm>
          <a:prstGeom prst="rect">
            <a:avLst/>
          </a:prstGeom>
          <a:noFill/>
        </p:spPr>
        <p:txBody>
          <a:bodyPr wrap="square" rtlCol="0">
            <a:spAutoFit/>
          </a:bodyPr>
          <a:lstStyle/>
          <a:p>
            <a:r>
              <a:rPr kumimoji="1" lang="en-US" altLang="ja-JP" sz="1600" dirty="0">
                <a:latin typeface="HGPｺﾞｼｯｸE" panose="020B0900000000000000" pitchFamily="50" charset="-128"/>
                <a:ea typeface="HGPｺﾞｼｯｸE" panose="020B0900000000000000" pitchFamily="50" charset="-128"/>
              </a:rPr>
              <a:t>STEP</a:t>
            </a:r>
            <a:r>
              <a:rPr kumimoji="1" lang="ja-JP" altLang="en-US" sz="1600" dirty="0">
                <a:latin typeface="HGPｺﾞｼｯｸE" panose="020B0900000000000000" pitchFamily="50" charset="-128"/>
                <a:ea typeface="HGPｺﾞｼｯｸE" panose="020B0900000000000000" pitchFamily="50" charset="-128"/>
              </a:rPr>
              <a:t>➋</a:t>
            </a:r>
            <a:r>
              <a:rPr kumimoji="1" lang="en-US" altLang="ja-JP" sz="1600" dirty="0">
                <a:latin typeface="HGPｺﾞｼｯｸE" panose="020B0900000000000000" pitchFamily="50" charset="-128"/>
                <a:ea typeface="HGPｺﾞｼｯｸE" panose="020B0900000000000000" pitchFamily="50" charset="-128"/>
              </a:rPr>
              <a:t> </a:t>
            </a:r>
            <a:r>
              <a:rPr kumimoji="1" lang="ja-JP" altLang="en-US" sz="1600" dirty="0">
                <a:latin typeface="HGPｺﾞｼｯｸE" panose="020B0900000000000000" pitchFamily="50" charset="-128"/>
                <a:ea typeface="HGPｺﾞｼｯｸE" panose="020B0900000000000000" pitchFamily="50" charset="-128"/>
              </a:rPr>
              <a:t>水位情報の入手方法を確認する。</a:t>
            </a:r>
          </a:p>
        </p:txBody>
      </p:sp>
      <p:sp>
        <p:nvSpPr>
          <p:cNvPr id="78" name="正方形/長方形 77">
            <a:extLst>
              <a:ext uri="{FF2B5EF4-FFF2-40B4-BE49-F238E27FC236}">
                <a16:creationId xmlns:a16="http://schemas.microsoft.com/office/drawing/2014/main" id="{153234B7-9F3A-4546-BF31-7D17A6AEE33D}"/>
              </a:ext>
            </a:extLst>
          </p:cNvPr>
          <p:cNvSpPr/>
          <p:nvPr/>
        </p:nvSpPr>
        <p:spPr>
          <a:xfrm>
            <a:off x="239194" y="3512352"/>
            <a:ext cx="3852000" cy="1682512"/>
          </a:xfrm>
          <a:prstGeom prst="rect">
            <a:avLst/>
          </a:prstGeom>
          <a:noFill/>
        </p:spPr>
        <p:txBody>
          <a:bodyPr wrap="square">
            <a:spAutoFit/>
          </a:bodyPr>
          <a:lstStyle/>
          <a:p>
            <a:pPr marL="237035" indent="-237035">
              <a:lnSpc>
                <a:spcPts val="1400"/>
              </a:lnSpc>
              <a:spcBef>
                <a:spcPts val="400"/>
              </a:spcBef>
              <a:buFont typeface="+mj-lt"/>
              <a:buAutoNum type="arabicPeriod"/>
            </a:pPr>
            <a:r>
              <a:rPr kumimoji="1" lang="ja-JP" altLang="en-US" sz="1200" dirty="0">
                <a:latin typeface="HGPｺﾞｼｯｸM" panose="020B0600000000000000" pitchFamily="50" charset="-128"/>
                <a:ea typeface="HGPｺﾞｼｯｸM" panose="020B0600000000000000" pitchFamily="50" charset="-128"/>
              </a:rPr>
              <a:t>インターネットで、「川の防災情報」を検索し、「川の防災情報 </a:t>
            </a:r>
            <a:r>
              <a:rPr kumimoji="1" lang="en-US" altLang="ja-JP" sz="1200" dirty="0">
                <a:latin typeface="HGPｺﾞｼｯｸM" panose="020B0600000000000000" pitchFamily="50" charset="-128"/>
                <a:ea typeface="HGPｺﾞｼｯｸM" panose="020B0600000000000000" pitchFamily="50" charset="-128"/>
              </a:rPr>
              <a:t>- </a:t>
            </a:r>
            <a:r>
              <a:rPr kumimoji="1" lang="ja-JP" altLang="en-US" sz="1200" dirty="0">
                <a:latin typeface="HGPｺﾞｼｯｸM" panose="020B0600000000000000" pitchFamily="50" charset="-128"/>
                <a:ea typeface="HGPｺﾞｼｯｸM" panose="020B0600000000000000" pitchFamily="50" charset="-128"/>
              </a:rPr>
              <a:t>国土交通省」にアクセスする。</a:t>
            </a:r>
            <a:endParaRPr kumimoji="1" lang="en-US" altLang="ja-JP" sz="1200" dirty="0">
              <a:latin typeface="HGPｺﾞｼｯｸM" panose="020B0600000000000000" pitchFamily="50" charset="-128"/>
              <a:ea typeface="HGPｺﾞｼｯｸM" panose="020B0600000000000000" pitchFamily="50" charset="-128"/>
            </a:endParaRPr>
          </a:p>
          <a:p>
            <a:pPr marL="237035" indent="-237035">
              <a:lnSpc>
                <a:spcPts val="1400"/>
              </a:lnSpc>
              <a:spcBef>
                <a:spcPts val="400"/>
              </a:spcBef>
              <a:buFont typeface="+mj-lt"/>
              <a:buAutoNum type="arabicPeriod"/>
            </a:pPr>
            <a:r>
              <a:rPr kumimoji="1" lang="ja-JP" altLang="en-US" sz="1200" dirty="0">
                <a:latin typeface="HGPｺﾞｼｯｸM" panose="020B0600000000000000" pitchFamily="50" charset="-128"/>
                <a:ea typeface="HGPｺﾞｼｯｸM" panose="020B0600000000000000" pitchFamily="50" charset="-128"/>
              </a:rPr>
              <a:t>サイト内検索欄</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市町村名から検索</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に、施設の所在する市町村名を入力して、検索する。</a:t>
            </a:r>
            <a:endParaRPr kumimoji="1" lang="en-US" altLang="ja-JP" sz="1200" dirty="0">
              <a:latin typeface="HGPｺﾞｼｯｸM" panose="020B0600000000000000" pitchFamily="50" charset="-128"/>
              <a:ea typeface="HGPｺﾞｼｯｸM" panose="020B0600000000000000" pitchFamily="50" charset="-128"/>
            </a:endParaRPr>
          </a:p>
          <a:p>
            <a:pPr marL="235169" indent="-235169">
              <a:lnSpc>
                <a:spcPts val="1400"/>
              </a:lnSpc>
              <a:spcBef>
                <a:spcPts val="400"/>
              </a:spcBef>
              <a:buFont typeface="+mj-lt"/>
              <a:buAutoNum type="arabicPeriod" startAt="3"/>
            </a:pPr>
            <a:r>
              <a:rPr kumimoji="1" lang="ja-JP" altLang="en-US" sz="1200" dirty="0">
                <a:latin typeface="HGPｺﾞｼｯｸM" panose="020B0600000000000000" pitchFamily="50" charset="-128"/>
                <a:ea typeface="HGPｺﾞｼｯｸM" panose="020B0600000000000000" pitchFamily="50" charset="-128"/>
              </a:rPr>
              <a:t>市町村に関する検索結果の</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地図で確認</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をクリックして、地図を表示する。</a:t>
            </a:r>
            <a:endParaRPr kumimoji="1" lang="en-US" altLang="ja-JP" sz="1200" dirty="0">
              <a:latin typeface="HGPｺﾞｼｯｸM" panose="020B0600000000000000" pitchFamily="50" charset="-128"/>
              <a:ea typeface="HGPｺﾞｼｯｸM" panose="020B0600000000000000" pitchFamily="50" charset="-128"/>
            </a:endParaRPr>
          </a:p>
          <a:p>
            <a:pPr marL="237035" indent="-237035">
              <a:lnSpc>
                <a:spcPts val="1400"/>
              </a:lnSpc>
              <a:spcBef>
                <a:spcPts val="400"/>
              </a:spcBef>
              <a:buFont typeface="+mj-lt"/>
              <a:buAutoNum type="arabicPeriod" startAt="3"/>
            </a:pPr>
            <a:r>
              <a:rPr kumimoji="1" lang="ja-JP" altLang="en-US" sz="1200" dirty="0">
                <a:latin typeface="HGPｺﾞｼｯｸM" panose="020B0600000000000000" pitchFamily="50" charset="-128"/>
                <a:ea typeface="HGPｺﾞｼｯｸM" panose="020B0600000000000000" pitchFamily="50" charset="-128"/>
              </a:rPr>
              <a:t>地図内で、施設の最寄りの水位観測所マーク　　　をクリックして、水位情報を確認する。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83" name="角丸四角形吹き出し 135">
            <a:extLst>
              <a:ext uri="{FF2B5EF4-FFF2-40B4-BE49-F238E27FC236}">
                <a16:creationId xmlns:a16="http://schemas.microsoft.com/office/drawing/2014/main" id="{CC2AF41C-083A-4E6E-9F02-35176E10DC9C}"/>
              </a:ext>
            </a:extLst>
          </p:cNvPr>
          <p:cNvSpPr/>
          <p:nvPr/>
        </p:nvSpPr>
        <p:spPr>
          <a:xfrm>
            <a:off x="342152" y="5253181"/>
            <a:ext cx="3636000" cy="1512000"/>
          </a:xfrm>
          <a:prstGeom prst="foldedCorner">
            <a:avLst>
              <a:gd name="adj" fmla="val 10957"/>
            </a:avLst>
          </a:prstGeom>
          <a:ln/>
        </p:spPr>
        <p:style>
          <a:lnRef idx="2">
            <a:schemeClr val="accent2"/>
          </a:lnRef>
          <a:fillRef idx="1">
            <a:schemeClr val="lt1"/>
          </a:fillRef>
          <a:effectRef idx="0">
            <a:schemeClr val="accent2"/>
          </a:effectRef>
          <a:fontRef idx="minor">
            <a:schemeClr val="dk1"/>
          </a:fontRef>
        </p:style>
        <p:txBody>
          <a:bodyPr wrap="square" lIns="36000" tIns="36000" rIns="36000" bIns="36000" rtlCol="0" anchor="t" anchorCtr="0">
            <a:noAutofit/>
          </a:bodyPr>
          <a:lstStyle/>
          <a:p>
            <a:r>
              <a:rPr kumimoji="1" lang="ja-JP" altLang="en-US" sz="1200" dirty="0">
                <a:solidFill>
                  <a:schemeClr val="tx1"/>
                </a:solidFill>
                <a:latin typeface="HGPｺﾞｼｯｸM" panose="020B0600000000000000" pitchFamily="50" charset="-128"/>
                <a:ea typeface="HGPｺﾞｼｯｸM" panose="020B0600000000000000" pitchFamily="50" charset="-128"/>
              </a:rPr>
              <a:t>▼その他、施設で行うこと</a:t>
            </a:r>
            <a:r>
              <a:rPr kumimoji="1" lang="ja-JP" altLang="en-US" sz="1050" dirty="0">
                <a:solidFill>
                  <a:schemeClr val="tx1"/>
                </a:solidFill>
                <a:latin typeface="HGPｺﾞｼｯｸM" panose="020B0600000000000000" pitchFamily="50" charset="-128"/>
                <a:ea typeface="HGPｺﾞｼｯｸM" panose="020B0600000000000000" pitchFamily="50" charset="-128"/>
              </a:rPr>
              <a:t>（「だれが」「なにを」行うか明記）</a:t>
            </a:r>
            <a:endParaRPr kumimoji="1"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pic>
        <p:nvPicPr>
          <p:cNvPr id="84" name="Picture 8" descr="マイクを持っている女性会社員のイラスト">
            <a:extLst>
              <a:ext uri="{FF2B5EF4-FFF2-40B4-BE49-F238E27FC236}">
                <a16:creationId xmlns:a16="http://schemas.microsoft.com/office/drawing/2014/main" id="{6D12293F-D492-44EC-967A-C4CACC73265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4954"/>
          <a:stretch/>
        </p:blipFill>
        <p:spPr bwMode="auto">
          <a:xfrm>
            <a:off x="226661" y="1486001"/>
            <a:ext cx="574944" cy="803612"/>
          </a:xfrm>
          <a:prstGeom prst="rect">
            <a:avLst/>
          </a:prstGeom>
          <a:noFill/>
          <a:extLst>
            <a:ext uri="{909E8E84-426E-40DD-AFC4-6F175D3DCCD1}">
              <a14:hiddenFill xmlns:a14="http://schemas.microsoft.com/office/drawing/2010/main">
                <a:solidFill>
                  <a:srgbClr val="FFFFFF"/>
                </a:solidFill>
              </a14:hiddenFill>
            </a:ext>
          </a:extLst>
        </p:spPr>
      </p:pic>
      <p:pic>
        <p:nvPicPr>
          <p:cNvPr id="85" name="図 84">
            <a:extLst>
              <a:ext uri="{FF2B5EF4-FFF2-40B4-BE49-F238E27FC236}">
                <a16:creationId xmlns:a16="http://schemas.microsoft.com/office/drawing/2014/main" id="{CFAE4C69-1465-4997-A3B6-F2539C52B30C}"/>
              </a:ext>
            </a:extLst>
          </p:cNvPr>
          <p:cNvPicPr>
            <a:picLocks noChangeAspect="1"/>
          </p:cNvPicPr>
          <p:nvPr/>
        </p:nvPicPr>
        <p:blipFill rotWithShape="1">
          <a:blip r:embed="rId7"/>
          <a:srcRect b="50088"/>
          <a:stretch/>
        </p:blipFill>
        <p:spPr>
          <a:xfrm>
            <a:off x="259658" y="2604995"/>
            <a:ext cx="522348" cy="803570"/>
          </a:xfrm>
          <a:prstGeom prst="rect">
            <a:avLst/>
          </a:prstGeom>
        </p:spPr>
      </p:pic>
      <p:sp>
        <p:nvSpPr>
          <p:cNvPr id="86" name="下矢印 94">
            <a:extLst>
              <a:ext uri="{FF2B5EF4-FFF2-40B4-BE49-F238E27FC236}">
                <a16:creationId xmlns:a16="http://schemas.microsoft.com/office/drawing/2014/main" id="{A42063EF-2C62-4441-8E31-CE666E3E0018}"/>
              </a:ext>
            </a:extLst>
          </p:cNvPr>
          <p:cNvSpPr/>
          <p:nvPr/>
        </p:nvSpPr>
        <p:spPr>
          <a:xfrm>
            <a:off x="1086919" y="2329768"/>
            <a:ext cx="357521" cy="197325"/>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7" name="正方形/長方形 86">
            <a:extLst>
              <a:ext uri="{FF2B5EF4-FFF2-40B4-BE49-F238E27FC236}">
                <a16:creationId xmlns:a16="http://schemas.microsoft.com/office/drawing/2014/main" id="{46F0EAE1-6DD0-440B-96D1-1AEA831A027F}"/>
              </a:ext>
            </a:extLst>
          </p:cNvPr>
          <p:cNvSpPr/>
          <p:nvPr/>
        </p:nvSpPr>
        <p:spPr>
          <a:xfrm>
            <a:off x="852380" y="2705298"/>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solidFill>
                  <a:srgbClr val="00B050"/>
                </a:solidFill>
                <a:latin typeface="HGPｺﾞｼｯｸM" panose="020B0600000000000000" pitchFamily="50" charset="-128"/>
                <a:ea typeface="HGPｺﾞｼｯｸM" panose="020B0600000000000000" pitchFamily="50" charset="-128"/>
              </a:rPr>
              <a:t>情報班</a:t>
            </a:r>
            <a:endParaRPr kumimoji="1" lang="en-US" altLang="ja-JP" sz="1200" dirty="0">
              <a:solidFill>
                <a:srgbClr val="00B050"/>
              </a:solidFill>
              <a:latin typeface="HGPｺﾞｼｯｸM" panose="020B0600000000000000" pitchFamily="50" charset="-128"/>
              <a:ea typeface="HGPｺﾞｼｯｸM" panose="020B0600000000000000" pitchFamily="50" charset="-128"/>
            </a:endParaRPr>
          </a:p>
        </p:txBody>
      </p:sp>
      <p:sp>
        <p:nvSpPr>
          <p:cNvPr id="88" name="正方形/長方形 87">
            <a:extLst>
              <a:ext uri="{FF2B5EF4-FFF2-40B4-BE49-F238E27FC236}">
                <a16:creationId xmlns:a16="http://schemas.microsoft.com/office/drawing/2014/main" id="{F4858804-7E1F-4963-8F86-59C6B8920142}"/>
              </a:ext>
            </a:extLst>
          </p:cNvPr>
          <p:cNvSpPr/>
          <p:nvPr/>
        </p:nvSpPr>
        <p:spPr>
          <a:xfrm>
            <a:off x="852380" y="2909365"/>
            <a:ext cx="3471402" cy="461665"/>
          </a:xfrm>
          <a:prstGeom prst="rect">
            <a:avLst/>
          </a:prstGeom>
          <a:noFill/>
        </p:spPr>
        <p:txBody>
          <a:bodyPr wrap="square" lIns="48000" rIns="48000">
            <a:spAutoFit/>
          </a:bodyPr>
          <a:lstStyle/>
          <a:p>
            <a:pPr marL="171450" indent="-171450">
              <a:buFont typeface="Wingdings" panose="05000000000000000000" pitchFamily="2" charset="2"/>
              <a:buChar char="p"/>
            </a:pPr>
            <a:r>
              <a:rPr kumimoji="1" lang="ja-JP" altLang="en-US" sz="1200" dirty="0">
                <a:latin typeface="HGPｺﾞｼｯｸM" panose="020B0600000000000000" pitchFamily="50" charset="-128"/>
                <a:ea typeface="HGPｺﾞｼｯｸM" panose="020B0600000000000000" pitchFamily="50" charset="-128"/>
              </a:rPr>
              <a:t>「川の防災情報」にアクセスして、施設周辺の</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　　河川の水位を調べる。</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89" name="正方形/長方形 88">
            <a:extLst>
              <a:ext uri="{FF2B5EF4-FFF2-40B4-BE49-F238E27FC236}">
                <a16:creationId xmlns:a16="http://schemas.microsoft.com/office/drawing/2014/main" id="{00275561-88DE-4D61-93F2-1CE015F6CE0A}"/>
              </a:ext>
            </a:extLst>
          </p:cNvPr>
          <p:cNvSpPr/>
          <p:nvPr/>
        </p:nvSpPr>
        <p:spPr>
          <a:xfrm>
            <a:off x="852380" y="1555072"/>
            <a:ext cx="876781" cy="184666"/>
          </a:xfrm>
          <a:prstGeom prst="rect">
            <a:avLst/>
          </a:prstGeom>
          <a:noFill/>
          <a:ln>
            <a:solidFill>
              <a:schemeClr val="tx1"/>
            </a:solidFill>
          </a:ln>
        </p:spPr>
        <p:txBody>
          <a:bodyPr wrap="square" lIns="0" tIns="0" rIns="0" bIns="0"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進行係</a:t>
            </a:r>
            <a:endParaRPr kumimoji="1" lang="en-US" altLang="ja-JP" sz="1200" dirty="0">
              <a:latin typeface="HGPｺﾞｼｯｸM" panose="020B0600000000000000" pitchFamily="50" charset="-128"/>
              <a:ea typeface="HGPｺﾞｼｯｸM" panose="020B0600000000000000" pitchFamily="50" charset="-128"/>
            </a:endParaRPr>
          </a:p>
        </p:txBody>
      </p:sp>
      <p:sp>
        <p:nvSpPr>
          <p:cNvPr id="90" name="正方形/長方形 89">
            <a:extLst>
              <a:ext uri="{FF2B5EF4-FFF2-40B4-BE49-F238E27FC236}">
                <a16:creationId xmlns:a16="http://schemas.microsoft.com/office/drawing/2014/main" id="{72524284-CA0F-46A1-A828-EC09717CD02D}"/>
              </a:ext>
            </a:extLst>
          </p:cNvPr>
          <p:cNvSpPr/>
          <p:nvPr/>
        </p:nvSpPr>
        <p:spPr>
          <a:xfrm>
            <a:off x="852387" y="1752748"/>
            <a:ext cx="1654018" cy="461665"/>
          </a:xfrm>
          <a:prstGeom prst="rect">
            <a:avLst/>
          </a:prstGeom>
          <a:noFill/>
        </p:spPr>
        <p:txBody>
          <a:bodyPr wrap="square" lIns="48000" rIns="48000">
            <a:spAutoFit/>
          </a:bodyPr>
          <a:lstStyle/>
          <a:p>
            <a:r>
              <a:rPr kumimoji="1" lang="ja-JP" altLang="en-US" sz="1200" dirty="0">
                <a:latin typeface="HGPｺﾞｼｯｸM" panose="020B0600000000000000" pitchFamily="50" charset="-128"/>
                <a:ea typeface="HGPｺﾞｼｯｸM" panose="020B0600000000000000" pitchFamily="50" charset="-128"/>
              </a:rPr>
              <a:t>水位情報の確認作業の開始を告げる。</a:t>
            </a:r>
            <a:endParaRPr kumimoji="1" lang="en-US" altLang="ja-JP" sz="1200" dirty="0">
              <a:latin typeface="HGPｺﾞｼｯｸM" panose="020B0600000000000000" pitchFamily="50" charset="-128"/>
              <a:ea typeface="HGPｺﾞｼｯｸM" panose="020B0600000000000000" pitchFamily="50" charset="-128"/>
            </a:endParaRPr>
          </a:p>
        </p:txBody>
      </p:sp>
      <p:pic>
        <p:nvPicPr>
          <p:cNvPr id="91" name="図 90">
            <a:extLst>
              <a:ext uri="{FF2B5EF4-FFF2-40B4-BE49-F238E27FC236}">
                <a16:creationId xmlns:a16="http://schemas.microsoft.com/office/drawing/2014/main" id="{1B99F608-4322-4D3D-A912-D7A85A89B49F}"/>
              </a:ext>
            </a:extLst>
          </p:cNvPr>
          <p:cNvPicPr>
            <a:picLocks noChangeAspect="1"/>
          </p:cNvPicPr>
          <p:nvPr/>
        </p:nvPicPr>
        <p:blipFill>
          <a:blip r:embed="rId8"/>
          <a:stretch>
            <a:fillRect/>
          </a:stretch>
        </p:blipFill>
        <p:spPr>
          <a:xfrm>
            <a:off x="3435350" y="4753481"/>
            <a:ext cx="192245" cy="254725"/>
          </a:xfrm>
          <a:prstGeom prst="rect">
            <a:avLst/>
          </a:prstGeom>
        </p:spPr>
      </p:pic>
      <p:pic>
        <p:nvPicPr>
          <p:cNvPr id="92" name="Picture 4" descr="ノートパソコンのイラスト">
            <a:extLst>
              <a:ext uri="{FF2B5EF4-FFF2-40B4-BE49-F238E27FC236}">
                <a16:creationId xmlns:a16="http://schemas.microsoft.com/office/drawing/2014/main" id="{4CF47083-4490-4E2E-884B-6DEAF6699B0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21998" y="2370565"/>
            <a:ext cx="656836" cy="52218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6" descr="パソコンのモニタのイラスト">
            <a:extLst>
              <a:ext uri="{FF2B5EF4-FFF2-40B4-BE49-F238E27FC236}">
                <a16:creationId xmlns:a16="http://schemas.microsoft.com/office/drawing/2014/main" id="{CB7BC3BC-CC2C-406C-BB23-50EA9B35041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83152" y="2369056"/>
            <a:ext cx="585183" cy="52520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5EB2C075-0FD3-D3F6-66C5-CC0A91A8C397}"/>
              </a:ext>
            </a:extLst>
          </p:cNvPr>
          <p:cNvSpPr txBox="1"/>
          <p:nvPr/>
        </p:nvSpPr>
        <p:spPr>
          <a:xfrm>
            <a:off x="193162" y="688363"/>
            <a:ext cx="4484488" cy="738664"/>
          </a:xfrm>
          <a:prstGeom prst="rect">
            <a:avLst/>
          </a:prstGeom>
          <a:noFill/>
        </p:spPr>
        <p:txBody>
          <a:bodyPr wrap="square" rtlCol="0">
            <a:spAutoFit/>
          </a:bodyPr>
          <a:lstStyle/>
          <a:p>
            <a:r>
              <a:rPr kumimoji="1" lang="ja-JP" altLang="en-US" sz="1400" dirty="0">
                <a:latin typeface="HGPｺﾞｼｯｸE" panose="020B0900000000000000" pitchFamily="50" charset="-128"/>
                <a:ea typeface="HGPｺﾞｼｯｸE" panose="020B0900000000000000" pitchFamily="50" charset="-128"/>
              </a:rPr>
              <a:t>想定訓練時間</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sym typeface="Wingdings" panose="05000000000000000000" pitchFamily="2" charset="2"/>
              </a:rPr>
              <a:t>　</a:t>
            </a:r>
            <a:r>
              <a:rPr kumimoji="1" lang="ja-JP" altLang="en-US" sz="1400" dirty="0">
                <a:latin typeface="HGPｺﾞｼｯｸE" panose="020B0900000000000000" pitchFamily="50" charset="-128"/>
                <a:ea typeface="HGPｺﾞｼｯｸE" panose="020B0900000000000000" pitchFamily="50" charset="-128"/>
              </a:rPr>
              <a:t>）分</a:t>
            </a:r>
            <a:endParaRPr kumimoji="1" lang="en-US" altLang="ja-JP" sz="1400" dirty="0">
              <a:latin typeface="HGPｺﾞｼｯｸE" panose="020B0900000000000000" pitchFamily="50" charset="-128"/>
              <a:ea typeface="HGPｺﾞｼｯｸE" panose="020B0900000000000000" pitchFamily="50" charset="-128"/>
            </a:endParaRPr>
          </a:p>
          <a:p>
            <a:r>
              <a:rPr kumimoji="1" lang="ja-JP" altLang="en-US" sz="1400" dirty="0">
                <a:latin typeface="HGPｺﾞｼｯｸE" panose="020B0900000000000000" pitchFamily="50" charset="-128"/>
                <a:ea typeface="HGPｺﾞｼｯｸE" panose="020B0900000000000000" pitchFamily="50" charset="-128"/>
              </a:rPr>
              <a:t>訓練開始時間：     ：</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HGPｺﾞｼｯｸE" panose="020B0900000000000000" pitchFamily="50" charset="-128"/>
                <a:ea typeface="HGPｺﾞｼｯｸE" panose="020B0900000000000000" pitchFamily="50" charset="-128"/>
              </a:rPr>
              <a:t>訓練終了時間：     ：</a:t>
            </a:r>
            <a:endPar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5" name="正方形/長方形 4">
            <a:extLst>
              <a:ext uri="{FF2B5EF4-FFF2-40B4-BE49-F238E27FC236}">
                <a16:creationId xmlns:a16="http://schemas.microsoft.com/office/drawing/2014/main" id="{2CBAD83F-2EC1-9DA9-C134-6BB81A09EB76}"/>
              </a:ext>
            </a:extLst>
          </p:cNvPr>
          <p:cNvSpPr/>
          <p:nvPr/>
        </p:nvSpPr>
        <p:spPr>
          <a:xfrm>
            <a:off x="4280317" y="2857560"/>
            <a:ext cx="2448000" cy="261610"/>
          </a:xfrm>
          <a:prstGeom prst="rect">
            <a:avLst/>
          </a:prstGeom>
          <a:noFill/>
        </p:spPr>
        <p:txBody>
          <a:bodyPr wrap="square" lIns="0" rIns="0">
            <a:spAutoFit/>
          </a:bodyPr>
          <a:lstStyle/>
          <a:p>
            <a:r>
              <a:rPr kumimoji="1" lang="en-US" altLang="ja-JP" sz="1067" dirty="0">
                <a:latin typeface="HGPｺﾞｼｯｸM" panose="020B0600000000000000" pitchFamily="50" charset="-128"/>
                <a:ea typeface="HGPｺﾞｼｯｸM" panose="020B0600000000000000" pitchFamily="50" charset="-128"/>
              </a:rPr>
              <a:t>『</a:t>
            </a:r>
            <a:r>
              <a:rPr kumimoji="1" lang="ja-JP" altLang="en-US" sz="1067" dirty="0">
                <a:latin typeface="HGPｺﾞｼｯｸM" panose="020B0600000000000000" pitchFamily="50" charset="-128"/>
                <a:ea typeface="HGPｺﾞｼｯｸM" panose="020B0600000000000000" pitchFamily="50" charset="-128"/>
              </a:rPr>
              <a:t>地図で確認</a:t>
            </a:r>
            <a:r>
              <a:rPr kumimoji="1" lang="en-US" altLang="ja-JP" sz="1067" dirty="0">
                <a:latin typeface="HGPｺﾞｼｯｸM" panose="020B0600000000000000" pitchFamily="50" charset="-128"/>
                <a:ea typeface="HGPｺﾞｼｯｸM" panose="020B0600000000000000" pitchFamily="50" charset="-128"/>
              </a:rPr>
              <a:t>』</a:t>
            </a:r>
            <a:endParaRPr kumimoji="1" lang="en-US" altLang="ja-JP" sz="1100" dirty="0">
              <a:latin typeface="HGPｺﾞｼｯｸM" panose="020B0600000000000000" pitchFamily="50" charset="-128"/>
              <a:ea typeface="HGPｺﾞｼｯｸM" panose="020B0600000000000000" pitchFamily="50" charset="-128"/>
            </a:endParaRPr>
          </a:p>
        </p:txBody>
      </p:sp>
      <p:sp>
        <p:nvSpPr>
          <p:cNvPr id="6" name="正方形/長方形 5">
            <a:extLst>
              <a:ext uri="{FF2B5EF4-FFF2-40B4-BE49-F238E27FC236}">
                <a16:creationId xmlns:a16="http://schemas.microsoft.com/office/drawing/2014/main" id="{DEA69C29-E9B1-5E00-8712-6F7000F6CF9B}"/>
              </a:ext>
            </a:extLst>
          </p:cNvPr>
          <p:cNvSpPr/>
          <p:nvPr/>
        </p:nvSpPr>
        <p:spPr>
          <a:xfrm>
            <a:off x="4305182" y="4245655"/>
            <a:ext cx="2448000" cy="256545"/>
          </a:xfrm>
          <a:prstGeom prst="rect">
            <a:avLst/>
          </a:prstGeom>
          <a:noFill/>
        </p:spPr>
        <p:txBody>
          <a:bodyPr wrap="square" lIns="0" rIns="0">
            <a:spAutoFit/>
          </a:bodyPr>
          <a:lstStyle/>
          <a:p>
            <a:r>
              <a:rPr kumimoji="1" lang="ja-JP" altLang="en-US" sz="1067" dirty="0">
                <a:latin typeface="HGPｺﾞｼｯｸM" panose="020B0600000000000000" pitchFamily="50" charset="-128"/>
                <a:ea typeface="HGPｺﾞｼｯｸM" panose="020B0600000000000000" pitchFamily="50" charset="-128"/>
              </a:rPr>
              <a:t>施設の最寄りの水位観測所マークの選択</a:t>
            </a:r>
            <a:endParaRPr kumimoji="1" lang="en-US" altLang="ja-JP" sz="1100" dirty="0">
              <a:latin typeface="HGPｺﾞｼｯｸM" panose="020B0600000000000000" pitchFamily="50" charset="-128"/>
              <a:ea typeface="HGPｺﾞｼｯｸM" panose="020B0600000000000000" pitchFamily="50" charset="-128"/>
            </a:endParaRPr>
          </a:p>
        </p:txBody>
      </p:sp>
      <p:sp>
        <p:nvSpPr>
          <p:cNvPr id="7" name="正方形/長方形 6">
            <a:extLst>
              <a:ext uri="{FF2B5EF4-FFF2-40B4-BE49-F238E27FC236}">
                <a16:creationId xmlns:a16="http://schemas.microsoft.com/office/drawing/2014/main" id="{5A76319C-3371-75D2-7181-7F865D47F37F}"/>
              </a:ext>
            </a:extLst>
          </p:cNvPr>
          <p:cNvSpPr/>
          <p:nvPr/>
        </p:nvSpPr>
        <p:spPr>
          <a:xfrm>
            <a:off x="4374550" y="1851656"/>
            <a:ext cx="1008000" cy="1804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92E26848-1A01-A592-C3C7-219905F0BC23}"/>
              </a:ext>
            </a:extLst>
          </p:cNvPr>
          <p:cNvSpPr/>
          <p:nvPr/>
        </p:nvSpPr>
        <p:spPr>
          <a:xfrm>
            <a:off x="5995672" y="3310882"/>
            <a:ext cx="324000" cy="10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E9C39D74-F2C2-ED8F-9216-73389FEB6886}"/>
              </a:ext>
            </a:extLst>
          </p:cNvPr>
          <p:cNvSpPr/>
          <p:nvPr/>
        </p:nvSpPr>
        <p:spPr>
          <a:xfrm>
            <a:off x="4881407" y="5094883"/>
            <a:ext cx="108000" cy="10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0670009"/>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6360</TotalTime>
  <Words>13090</Words>
  <PresentationFormat>レター サイズ 8.5x11 インチ</PresentationFormat>
  <Paragraphs>1193</Paragraphs>
  <Slides>43</Slides>
  <Notes>17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43</vt:i4>
      </vt:variant>
    </vt:vector>
  </HeadingPairs>
  <TitlesOfParts>
    <vt:vector size="55" baseType="lpstr">
      <vt:lpstr>BIZ UDPゴシック</vt:lpstr>
      <vt:lpstr>HGPｺﾞｼｯｸE</vt:lpstr>
      <vt:lpstr>HGPｺﾞｼｯｸM</vt:lpstr>
      <vt:lpstr>UD デジタル 教科書体 NK-B</vt:lpstr>
      <vt:lpstr>UD デジタル 教科書体 NK-R</vt:lpstr>
      <vt:lpstr>UD デジタル 教科書体 NP-B</vt:lpstr>
      <vt:lpstr>游ゴシック</vt:lpstr>
      <vt:lpstr>Arial</vt:lpstr>
      <vt:lpstr>Calibri</vt:lpstr>
      <vt:lpstr>Calibri Light</vt:lpstr>
      <vt:lpstr>Wingdings</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2022-12-21T09:22:03Z</cp:lastPrinted>
  <dcterms:created xsi:type="dcterms:W3CDTF">2021-11-04T02:02:36Z</dcterms:created>
  <dcterms:modified xsi:type="dcterms:W3CDTF">2023-02-03T04:15:56Z</dcterms:modified>
</cp:coreProperties>
</file>