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601200" cy="12801600" type="A3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0FC"/>
    <a:srgbClr val="FFD9EC"/>
    <a:srgbClr val="FF99CC"/>
    <a:srgbClr val="FF51A8"/>
    <a:srgbClr val="EAF6FF"/>
    <a:srgbClr val="25C6FF"/>
    <a:srgbClr val="6600CC"/>
    <a:srgbClr val="D9D9D9"/>
    <a:srgbClr val="E2EFD9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19" autoAdjust="0"/>
    <p:restoredTop sz="96429" autoAdjust="0"/>
  </p:normalViewPr>
  <p:slideViewPr>
    <p:cSldViewPr snapToGrid="0" showGuides="1">
      <p:cViewPr varScale="1">
        <p:scale>
          <a:sx n="74" d="100"/>
          <a:sy n="74" d="100"/>
        </p:scale>
        <p:origin x="1524" y="56"/>
      </p:cViewPr>
      <p:guideLst>
        <p:guide orient="horz" pos="4032"/>
        <p:guide pos="30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20918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20918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44F2BB65-F76B-4DDC-BF67-258257BB603E}" type="datetimeFigureOut">
              <a:rPr kumimoji="1" lang="ja-JP" altLang="en-US" smtClean="0"/>
              <a:t>2023/2/5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51188" y="1795463"/>
            <a:ext cx="3636962" cy="4849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6914823"/>
            <a:ext cx="7951470" cy="5657582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647547"/>
            <a:ext cx="4307046" cy="720917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13647547"/>
            <a:ext cx="4307046" cy="720917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4C9DEDEC-8BD1-461E-88A1-B00A2E056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67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DEDEC-8BD1-461E-88A1-B00A2E0564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911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DEDEC-8BD1-461E-88A1-B00A2E0564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29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831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2EFEB34A-CA9C-4FF1-932A-F97690D92E14}"/>
              </a:ext>
            </a:extLst>
          </p:cNvPr>
          <p:cNvSpPr/>
          <p:nvPr userDrawn="1"/>
        </p:nvSpPr>
        <p:spPr>
          <a:xfrm>
            <a:off x="10427" y="185240"/>
            <a:ext cx="9540240" cy="655320"/>
          </a:xfrm>
          <a:prstGeom prst="rect">
            <a:avLst/>
          </a:prstGeom>
          <a:noFill/>
          <a:ln w="57150">
            <a:solidFill>
              <a:srgbClr val="FF51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20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の施設タイムライン」</a:t>
            </a:r>
            <a:endParaRPr kumimoji="1" lang="ja-JP" altLang="en-US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5" name="図 124" descr="子供たちを見守る保育士のイラスト">
            <a:extLst>
              <a:ext uri="{FF2B5EF4-FFF2-40B4-BE49-F238E27FC236}">
                <a16:creationId xmlns:a16="http://schemas.microsoft.com/office/drawing/2014/main" id="{1D07D567-3ABD-4754-9A91-C474AC62AB5F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5" y="40461"/>
            <a:ext cx="861576" cy="883920"/>
          </a:xfrm>
          <a:prstGeom prst="rect">
            <a:avLst/>
          </a:prstGeom>
          <a:noFill/>
        </p:spPr>
      </p:pic>
      <p:pic>
        <p:nvPicPr>
          <p:cNvPr id="126" name="図 125" descr="幼稚園の散歩のイラスト">
            <a:extLst>
              <a:ext uri="{FF2B5EF4-FFF2-40B4-BE49-F238E27FC236}">
                <a16:creationId xmlns:a16="http://schemas.microsoft.com/office/drawing/2014/main" id="{41D331D8-0A4C-470D-9C93-62B140535466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002" y="124280"/>
            <a:ext cx="900328" cy="883920"/>
          </a:xfrm>
          <a:prstGeom prst="rect">
            <a:avLst/>
          </a:prstGeom>
          <a:noFill/>
        </p:spPr>
      </p:pic>
      <p:graphicFrame>
        <p:nvGraphicFramePr>
          <p:cNvPr id="127" name="表 126">
            <a:extLst>
              <a:ext uri="{FF2B5EF4-FFF2-40B4-BE49-F238E27FC236}">
                <a16:creationId xmlns:a16="http://schemas.microsoft.com/office/drawing/2014/main" id="{7BF4294A-77BB-4FC0-A066-16AA27E30F0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26864411"/>
              </p:ext>
            </p:extLst>
          </p:nvPr>
        </p:nvGraphicFramePr>
        <p:xfrm>
          <a:off x="1367380" y="912951"/>
          <a:ext cx="761300" cy="100474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695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343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91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90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613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8" name="表 127">
            <a:extLst>
              <a:ext uri="{FF2B5EF4-FFF2-40B4-BE49-F238E27FC236}">
                <a16:creationId xmlns:a16="http://schemas.microsoft.com/office/drawing/2014/main" id="{C01795AD-9E81-485A-9900-41572641727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26517032"/>
              </p:ext>
            </p:extLst>
          </p:nvPr>
        </p:nvGraphicFramePr>
        <p:xfrm>
          <a:off x="2181121" y="912951"/>
          <a:ext cx="2223768" cy="10026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591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32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9" name="表 128">
            <a:extLst>
              <a:ext uri="{FF2B5EF4-FFF2-40B4-BE49-F238E27FC236}">
                <a16:creationId xmlns:a16="http://schemas.microsoft.com/office/drawing/2014/main" id="{2A9C15FA-0F40-4EB1-8210-7548FB94387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12723259"/>
              </p:ext>
            </p:extLst>
          </p:nvPr>
        </p:nvGraphicFramePr>
        <p:xfrm>
          <a:off x="4444536" y="924381"/>
          <a:ext cx="5021071" cy="10035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3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796">
                <a:tc gridSpan="3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96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32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C704AFE3-721E-4AAC-A871-E1A698D88BCA}"/>
              </a:ext>
            </a:extLst>
          </p:cNvPr>
          <p:cNvSpPr txBox="1"/>
          <p:nvPr userDrawn="1"/>
        </p:nvSpPr>
        <p:spPr>
          <a:xfrm>
            <a:off x="1300831" y="930238"/>
            <a:ext cx="901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行政から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発信される情報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F8706EDF-4A34-46C8-9701-AF989001BA41}"/>
              </a:ext>
            </a:extLst>
          </p:cNvPr>
          <p:cNvSpPr txBox="1"/>
          <p:nvPr userDrawn="1"/>
        </p:nvSpPr>
        <p:spPr>
          <a:xfrm>
            <a:off x="2758388" y="988812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施設全体の行動</a:t>
            </a:r>
            <a:endParaRPr kumimoji="1" lang="ja-JP" altLang="en-US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97A79245-27C7-42DD-8DA9-5CE974FAEE89}"/>
              </a:ext>
            </a:extLst>
          </p:cNvPr>
          <p:cNvSpPr txBox="1"/>
          <p:nvPr userDrawn="1"/>
        </p:nvSpPr>
        <p:spPr>
          <a:xfrm>
            <a:off x="6148081" y="885089"/>
            <a:ext cx="15905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各担当者（班）と役割分担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33" name="表 132">
            <a:extLst>
              <a:ext uri="{FF2B5EF4-FFF2-40B4-BE49-F238E27FC236}">
                <a16:creationId xmlns:a16="http://schemas.microsoft.com/office/drawing/2014/main" id="{4DAF2FA2-FEC5-4CBD-A273-77A859A77F8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82708598"/>
              </p:ext>
            </p:extLst>
          </p:nvPr>
        </p:nvGraphicFramePr>
        <p:xfrm>
          <a:off x="671532" y="919204"/>
          <a:ext cx="628554" cy="99938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359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348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5379778D-3238-4903-AA94-2C52A58A84AD}"/>
              </a:ext>
            </a:extLst>
          </p:cNvPr>
          <p:cNvSpPr txBox="1"/>
          <p:nvPr userDrawn="1"/>
        </p:nvSpPr>
        <p:spPr>
          <a:xfrm>
            <a:off x="628271" y="919230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雨や川の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状況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35" name="表 134">
            <a:extLst>
              <a:ext uri="{FF2B5EF4-FFF2-40B4-BE49-F238E27FC236}">
                <a16:creationId xmlns:a16="http://schemas.microsoft.com/office/drawing/2014/main" id="{1C352509-F2D2-4FB6-A715-24C19B406D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76916515"/>
              </p:ext>
            </p:extLst>
          </p:nvPr>
        </p:nvGraphicFramePr>
        <p:xfrm>
          <a:off x="98918" y="924381"/>
          <a:ext cx="473414" cy="11268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0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1009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B7D99A79-1706-44AC-B102-5D70D2A3E7D9}"/>
              </a:ext>
            </a:extLst>
          </p:cNvPr>
          <p:cNvSpPr txBox="1"/>
          <p:nvPr userDrawn="1"/>
        </p:nvSpPr>
        <p:spPr>
          <a:xfrm>
            <a:off x="50931" y="91571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時間の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目安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7" name="下矢印 185">
            <a:extLst>
              <a:ext uri="{FF2B5EF4-FFF2-40B4-BE49-F238E27FC236}">
                <a16:creationId xmlns:a16="http://schemas.microsoft.com/office/drawing/2014/main" id="{0DECD250-5286-4771-A93C-73DCF10FCB56}"/>
              </a:ext>
            </a:extLst>
          </p:cNvPr>
          <p:cNvSpPr/>
          <p:nvPr userDrawn="1"/>
        </p:nvSpPr>
        <p:spPr>
          <a:xfrm>
            <a:off x="106538" y="1354195"/>
            <a:ext cx="473413" cy="8959296"/>
          </a:xfrm>
          <a:prstGeom prst="downArrow">
            <a:avLst>
              <a:gd name="adj1" fmla="val 83131"/>
              <a:gd name="adj2" fmla="val 85679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29000">
                <a:srgbClr val="25C6FF"/>
              </a:gs>
              <a:gs pos="50000">
                <a:srgbClr val="0500FC"/>
              </a:gs>
              <a:gs pos="100000">
                <a:srgbClr val="6600C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66AF77C7-E91B-43BB-80A9-0356875D947C}"/>
              </a:ext>
            </a:extLst>
          </p:cNvPr>
          <p:cNvSpPr txBox="1"/>
          <p:nvPr userDrawn="1"/>
        </p:nvSpPr>
        <p:spPr>
          <a:xfrm>
            <a:off x="75892" y="1382360"/>
            <a:ext cx="5389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３日前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237D220B-8F14-4796-A30C-8B9934CA8C76}"/>
              </a:ext>
            </a:extLst>
          </p:cNvPr>
          <p:cNvSpPr txBox="1"/>
          <p:nvPr userDrawn="1"/>
        </p:nvSpPr>
        <p:spPr>
          <a:xfrm>
            <a:off x="78859" y="1742653"/>
            <a:ext cx="5389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２日前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30D104F9-2C1F-44EE-9491-BBC3DFBBAFD6}"/>
              </a:ext>
            </a:extLst>
          </p:cNvPr>
          <p:cNvSpPr txBox="1"/>
          <p:nvPr userDrawn="1"/>
        </p:nvSpPr>
        <p:spPr>
          <a:xfrm>
            <a:off x="77046" y="2403002"/>
            <a:ext cx="5212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１日前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2245CC2B-84BB-482C-8726-6EE8D0BD4486}"/>
              </a:ext>
            </a:extLst>
          </p:cNvPr>
          <p:cNvSpPr txBox="1"/>
          <p:nvPr userDrawn="1"/>
        </p:nvSpPr>
        <p:spPr>
          <a:xfrm>
            <a:off x="77046" y="375610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半日前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AD6A6037-E962-463E-8665-251FF4221D07}"/>
              </a:ext>
            </a:extLst>
          </p:cNvPr>
          <p:cNvSpPr txBox="1"/>
          <p:nvPr userDrawn="1"/>
        </p:nvSpPr>
        <p:spPr>
          <a:xfrm>
            <a:off x="96096" y="5673187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４～６</a:t>
            </a:r>
            <a:endParaRPr lang="en-US" altLang="ja-JP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時間前</a:t>
            </a:r>
            <a:endParaRPr kumimoji="1" lang="ja-JP" altLang="en-US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924C5F7E-E481-45B4-A708-DD3646363F63}"/>
              </a:ext>
            </a:extLst>
          </p:cNvPr>
          <p:cNvSpPr txBox="1"/>
          <p:nvPr userDrawn="1"/>
        </p:nvSpPr>
        <p:spPr>
          <a:xfrm>
            <a:off x="85856" y="8470362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２～</a:t>
            </a:r>
            <a:r>
              <a:rPr lang="en-US" altLang="ja-JP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</a:p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時間前</a:t>
            </a:r>
            <a:endParaRPr kumimoji="1" lang="ja-JP" altLang="en-US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0322729D-2FDA-4531-A2D9-37A63BC5D981}"/>
              </a:ext>
            </a:extLst>
          </p:cNvPr>
          <p:cNvSpPr txBox="1"/>
          <p:nvPr userDrawn="1"/>
        </p:nvSpPr>
        <p:spPr>
          <a:xfrm>
            <a:off x="43832" y="10278016"/>
            <a:ext cx="570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時間前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6D4677DA-BB93-463C-BF15-CD25D990E8CC}"/>
              </a:ext>
            </a:extLst>
          </p:cNvPr>
          <p:cNvSpPr txBox="1"/>
          <p:nvPr userDrawn="1"/>
        </p:nvSpPr>
        <p:spPr>
          <a:xfrm>
            <a:off x="740513" y="1331162"/>
            <a:ext cx="483815" cy="338554"/>
          </a:xfrm>
          <a:prstGeom prst="rect">
            <a:avLst/>
          </a:prstGeom>
          <a:solidFill>
            <a:srgbClr val="EAF6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雨が降り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始める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2E2753B5-3A90-4954-AD8B-4ADA5BA97AC0}"/>
              </a:ext>
            </a:extLst>
          </p:cNvPr>
          <p:cNvSpPr txBox="1"/>
          <p:nvPr userDrawn="1"/>
        </p:nvSpPr>
        <p:spPr>
          <a:xfrm>
            <a:off x="666374" y="1714694"/>
            <a:ext cx="64506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水防団待機</a:t>
            </a:r>
            <a:endParaRPr lang="en-US" altLang="zh-TW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zh-TW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水位到達</a:t>
            </a:r>
            <a:endParaRPr lang="ja-JP" altLang="en-US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EC77A697-0BF8-497D-9648-6A751D102652}"/>
              </a:ext>
            </a:extLst>
          </p:cNvPr>
          <p:cNvSpPr txBox="1"/>
          <p:nvPr userDrawn="1"/>
        </p:nvSpPr>
        <p:spPr>
          <a:xfrm>
            <a:off x="744850" y="2030771"/>
            <a:ext cx="491765" cy="338554"/>
          </a:xfrm>
          <a:prstGeom prst="rect">
            <a:avLst/>
          </a:prstGeom>
          <a:solidFill>
            <a:srgbClr val="EAF6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雨が降り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川が増水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7D78517C-F92F-4472-A90F-9507A517DBE5}"/>
              </a:ext>
            </a:extLst>
          </p:cNvPr>
          <p:cNvSpPr txBox="1"/>
          <p:nvPr userDrawn="1"/>
        </p:nvSpPr>
        <p:spPr>
          <a:xfrm>
            <a:off x="725078" y="2384336"/>
            <a:ext cx="540941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zh-TW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氾濫注意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zh-TW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水位到達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7BCF90FF-F3F8-4B66-9A70-9927A3E7BD71}"/>
              </a:ext>
            </a:extLst>
          </p:cNvPr>
          <p:cNvSpPr txBox="1"/>
          <p:nvPr userDrawn="1"/>
        </p:nvSpPr>
        <p:spPr>
          <a:xfrm>
            <a:off x="733991" y="5305951"/>
            <a:ext cx="523559" cy="307777"/>
          </a:xfrm>
          <a:prstGeom prst="rect">
            <a:avLst/>
          </a:prstGeom>
          <a:solidFill>
            <a:srgbClr val="EAF6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大雨で川が</a:t>
            </a:r>
            <a:endParaRPr lang="en-US" altLang="ja-JP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さらに増水</a:t>
            </a: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32E9BFA-7477-4571-BF7C-647962966AE2}"/>
              </a:ext>
            </a:extLst>
          </p:cNvPr>
          <p:cNvSpPr txBox="1"/>
          <p:nvPr userDrawn="1"/>
        </p:nvSpPr>
        <p:spPr>
          <a:xfrm>
            <a:off x="716327" y="5684915"/>
            <a:ext cx="540941" cy="3385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zh-TW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避難判断</a:t>
            </a:r>
            <a:endParaRPr lang="en-US" altLang="zh-TW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zh-TW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水位到達</a:t>
            </a:r>
            <a:endParaRPr kumimoji="1" lang="ja-JP" altLang="en-US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1C50B5EA-BE66-4484-8EF0-73120B45D439}"/>
              </a:ext>
            </a:extLst>
          </p:cNvPr>
          <p:cNvSpPr txBox="1"/>
          <p:nvPr userDrawn="1"/>
        </p:nvSpPr>
        <p:spPr>
          <a:xfrm>
            <a:off x="730988" y="8072274"/>
            <a:ext cx="515611" cy="307777"/>
          </a:xfrm>
          <a:prstGeom prst="rect">
            <a:avLst/>
          </a:prstGeom>
          <a:solidFill>
            <a:srgbClr val="EAF6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川の水が</a:t>
            </a:r>
            <a:endParaRPr lang="en-US" altLang="ja-JP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あふれそう</a:t>
            </a:r>
            <a:endParaRPr kumimoji="1" lang="ja-JP" altLang="en-US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DCB124E3-CCEA-47A1-BC4D-C4C138DA2064}"/>
              </a:ext>
            </a:extLst>
          </p:cNvPr>
          <p:cNvSpPr txBox="1"/>
          <p:nvPr userDrawn="1"/>
        </p:nvSpPr>
        <p:spPr>
          <a:xfrm>
            <a:off x="712610" y="8432759"/>
            <a:ext cx="540942" cy="33855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zh-TW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氾濫危険</a:t>
            </a:r>
            <a:endParaRPr lang="en-US" altLang="zh-TW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zh-TW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水位到達</a:t>
            </a:r>
            <a:endParaRPr kumimoji="1" lang="ja-JP" altLang="en-US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4E3546D9-8FC0-4BBF-9C24-012F96E03621}"/>
              </a:ext>
            </a:extLst>
          </p:cNvPr>
          <p:cNvSpPr txBox="1"/>
          <p:nvPr userDrawn="1"/>
        </p:nvSpPr>
        <p:spPr>
          <a:xfrm>
            <a:off x="736860" y="10145762"/>
            <a:ext cx="492443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zh-TW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氾濫</a:t>
            </a:r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endParaRPr lang="en-US" altLang="ja-JP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発生</a:t>
            </a:r>
            <a:endParaRPr kumimoji="1" lang="ja-JP" altLang="en-US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54" name="図 153" descr="決壊する堤防のイラスト">
            <a:extLst>
              <a:ext uri="{FF2B5EF4-FFF2-40B4-BE49-F238E27FC236}">
                <a16:creationId xmlns:a16="http://schemas.microsoft.com/office/drawing/2014/main" id="{C24397C6-0AF8-47EB-8584-9EB92FEE810D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54" y="10516324"/>
            <a:ext cx="377766" cy="377766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07A176F3-8E2A-4F0D-904C-7D73AAE019AC}"/>
              </a:ext>
            </a:extLst>
          </p:cNvPr>
          <p:cNvSpPr txBox="1"/>
          <p:nvPr userDrawn="1"/>
        </p:nvSpPr>
        <p:spPr>
          <a:xfrm>
            <a:off x="1289749" y="1911588"/>
            <a:ext cx="9028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○早期注意情報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（警報級の可能性）</a:t>
            </a: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9DB3A1F3-39FD-430D-8B2A-9D917281838D}"/>
              </a:ext>
            </a:extLst>
          </p:cNvPr>
          <p:cNvSpPr txBox="1"/>
          <p:nvPr userDrawn="1"/>
        </p:nvSpPr>
        <p:spPr>
          <a:xfrm>
            <a:off x="1493926" y="1728652"/>
            <a:ext cx="497251" cy="200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レベル１</a:t>
            </a:r>
            <a:endParaRPr kumimoji="1" lang="ja-JP" altLang="en-US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AEAE0EA7-1C9D-498A-9DA2-3488201BCD43}"/>
              </a:ext>
            </a:extLst>
          </p:cNvPr>
          <p:cNvSpPr txBox="1"/>
          <p:nvPr userDrawn="1"/>
        </p:nvSpPr>
        <p:spPr>
          <a:xfrm>
            <a:off x="1304261" y="2374508"/>
            <a:ext cx="8002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〇大雨注意報</a:t>
            </a:r>
            <a:endParaRPr kumimoji="1" lang="ja-JP" altLang="en-US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1" name="テキスト ボックス 160">
            <a:extLst>
              <a:ext uri="{FF2B5EF4-FFF2-40B4-BE49-F238E27FC236}">
                <a16:creationId xmlns:a16="http://schemas.microsoft.com/office/drawing/2014/main" id="{8B6B1F24-6D03-4E31-BF96-1F5AE18CE201}"/>
              </a:ext>
            </a:extLst>
          </p:cNvPr>
          <p:cNvSpPr txBox="1"/>
          <p:nvPr userDrawn="1"/>
        </p:nvSpPr>
        <p:spPr>
          <a:xfrm>
            <a:off x="1308187" y="5688594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高齢者等避難</a:t>
            </a:r>
            <a:endParaRPr kumimoji="1" lang="ja-JP" altLang="en-US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92CD00A4-ED3B-4F9A-84D3-6664E76B946A}"/>
              </a:ext>
            </a:extLst>
          </p:cNvPr>
          <p:cNvSpPr/>
          <p:nvPr userDrawn="1"/>
        </p:nvSpPr>
        <p:spPr>
          <a:xfrm>
            <a:off x="1392296" y="10559193"/>
            <a:ext cx="707161" cy="3805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CCC8695C-0916-47C8-831C-549E153373F1}"/>
              </a:ext>
            </a:extLst>
          </p:cNvPr>
          <p:cNvSpPr txBox="1"/>
          <p:nvPr userDrawn="1"/>
        </p:nvSpPr>
        <p:spPr>
          <a:xfrm>
            <a:off x="1544535" y="1051622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凡例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3E90F4CA-F5B6-4C9E-805A-D8DAAB596BD5}"/>
              </a:ext>
            </a:extLst>
          </p:cNvPr>
          <p:cNvSpPr txBox="1"/>
          <p:nvPr userDrawn="1"/>
        </p:nvSpPr>
        <p:spPr>
          <a:xfrm>
            <a:off x="1311816" y="10648070"/>
            <a:ext cx="6783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〇：国が発表</a:t>
            </a:r>
            <a:endParaRPr lang="en-US" altLang="zh-TW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0F1E3309-BD37-4C78-B1B1-3F4D0F719B5D}"/>
              </a:ext>
            </a:extLst>
          </p:cNvPr>
          <p:cNvSpPr txBox="1"/>
          <p:nvPr userDrawn="1"/>
        </p:nvSpPr>
        <p:spPr>
          <a:xfrm>
            <a:off x="1311816" y="10764052"/>
            <a:ext cx="85792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■：自治体が発表</a:t>
            </a:r>
            <a:endParaRPr lang="en-US" altLang="zh-TW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A52CF022-C8DE-4A35-BD3A-A41A829D51E2}"/>
              </a:ext>
            </a:extLst>
          </p:cNvPr>
          <p:cNvSpPr/>
          <p:nvPr userDrawn="1"/>
        </p:nvSpPr>
        <p:spPr>
          <a:xfrm>
            <a:off x="2160916" y="2397680"/>
            <a:ext cx="7284486" cy="20499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レベル２　注意体制確立</a:t>
            </a: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44357452-D2E1-4E14-8916-1B2334177384}"/>
              </a:ext>
            </a:extLst>
          </p:cNvPr>
          <p:cNvSpPr/>
          <p:nvPr userDrawn="1"/>
        </p:nvSpPr>
        <p:spPr>
          <a:xfrm>
            <a:off x="2187874" y="5674894"/>
            <a:ext cx="7277734" cy="18757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レベル３　警戒体制確立</a:t>
            </a:r>
          </a:p>
        </p:txBody>
      </p:sp>
      <p:sp>
        <p:nvSpPr>
          <p:cNvPr id="199" name="正方形/長方形 198">
            <a:extLst>
              <a:ext uri="{FF2B5EF4-FFF2-40B4-BE49-F238E27FC236}">
                <a16:creationId xmlns:a16="http://schemas.microsoft.com/office/drawing/2014/main" id="{359A6DA5-6A25-4D86-B3A4-8363570737F4}"/>
              </a:ext>
            </a:extLst>
          </p:cNvPr>
          <p:cNvSpPr/>
          <p:nvPr userDrawn="1"/>
        </p:nvSpPr>
        <p:spPr>
          <a:xfrm>
            <a:off x="2187873" y="8390150"/>
            <a:ext cx="7287259" cy="18757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レベル４　非常体制確立</a:t>
            </a:r>
          </a:p>
        </p:txBody>
      </p: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22C24F2F-1EA7-494B-ABC0-D3EBF7CBC5F8}"/>
              </a:ext>
            </a:extLst>
          </p:cNvPr>
          <p:cNvSpPr txBox="1"/>
          <p:nvPr userDrawn="1"/>
        </p:nvSpPr>
        <p:spPr>
          <a:xfrm>
            <a:off x="326093" y="10914029"/>
            <a:ext cx="9852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大雨注意報や避難準備・高齢者等避難開始等の発表時刻はイメージで記載しており、実際とは異なります。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警戒レベル・防災気象情報を参考にしながら、状況に応じて早めの判断を行い、避難行動をとるようにしてください。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線状降水帯による大雨に関する気象情報、顕著な大雨に関する気象情報、記録的短時間大雨情報が発信された場合、状況に応じて、更なる配慮が必要です。</a:t>
            </a:r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FF0889B3-97D9-481C-8506-5B8E74276414}"/>
              </a:ext>
            </a:extLst>
          </p:cNvPr>
          <p:cNvSpPr/>
          <p:nvPr userDrawn="1"/>
        </p:nvSpPr>
        <p:spPr>
          <a:xfrm>
            <a:off x="75892" y="11432844"/>
            <a:ext cx="3963886" cy="13125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CF688847-99F3-4233-9EB7-B91D1B07C07D}"/>
              </a:ext>
            </a:extLst>
          </p:cNvPr>
          <p:cNvSpPr/>
          <p:nvPr userDrawn="1"/>
        </p:nvSpPr>
        <p:spPr>
          <a:xfrm>
            <a:off x="76016" y="11439525"/>
            <a:ext cx="238991" cy="13058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000" dirty="0"/>
              <a:t>防災情報</a:t>
            </a:r>
            <a:r>
              <a:rPr lang="en-US" altLang="ja-JP" sz="1000" dirty="0"/>
              <a:t>HP</a:t>
            </a:r>
            <a:endParaRPr kumimoji="1" lang="ja-JP" altLang="en-US" sz="1000" dirty="0"/>
          </a:p>
        </p:txBody>
      </p:sp>
      <p:sp>
        <p:nvSpPr>
          <p:cNvPr id="203" name="正方形/長方形 202">
            <a:extLst>
              <a:ext uri="{FF2B5EF4-FFF2-40B4-BE49-F238E27FC236}">
                <a16:creationId xmlns:a16="http://schemas.microsoft.com/office/drawing/2014/main" id="{A5D665CB-517F-45A9-8EB9-2F0735E89EC6}"/>
              </a:ext>
            </a:extLst>
          </p:cNvPr>
          <p:cNvSpPr/>
          <p:nvPr userDrawn="1"/>
        </p:nvSpPr>
        <p:spPr>
          <a:xfrm>
            <a:off x="4124857" y="11430061"/>
            <a:ext cx="5340750" cy="1300804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9D18DC11-1D22-4F74-8051-29AC96E2435D}"/>
              </a:ext>
            </a:extLst>
          </p:cNvPr>
          <p:cNvSpPr/>
          <p:nvPr userDrawn="1"/>
        </p:nvSpPr>
        <p:spPr>
          <a:xfrm>
            <a:off x="4132602" y="11432844"/>
            <a:ext cx="264668" cy="129802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000" dirty="0"/>
              <a:t>避難訓練について</a:t>
            </a:r>
            <a:endParaRPr kumimoji="1" lang="ja-JP" altLang="en-US" sz="1000" dirty="0"/>
          </a:p>
        </p:txBody>
      </p:sp>
      <p:sp>
        <p:nvSpPr>
          <p:cNvPr id="205" name="テキスト ボックス 204">
            <a:extLst>
              <a:ext uri="{FF2B5EF4-FFF2-40B4-BE49-F238E27FC236}">
                <a16:creationId xmlns:a16="http://schemas.microsoft.com/office/drawing/2014/main" id="{A88B9934-96D6-44F0-A794-FF7A6B0C1E0D}"/>
              </a:ext>
            </a:extLst>
          </p:cNvPr>
          <p:cNvSpPr txBox="1"/>
          <p:nvPr userDrawn="1"/>
        </p:nvSpPr>
        <p:spPr>
          <a:xfrm>
            <a:off x="4372758" y="11519902"/>
            <a:ext cx="22300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◇日時：＿＿＿＿年＿＿月＿＿日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39C2DD2B-2232-444C-B581-5FB1566CFB3A}"/>
              </a:ext>
            </a:extLst>
          </p:cNvPr>
          <p:cNvSpPr txBox="1"/>
          <p:nvPr userDrawn="1"/>
        </p:nvSpPr>
        <p:spPr>
          <a:xfrm>
            <a:off x="6602856" y="11517899"/>
            <a:ext cx="2742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◇場所：＿＿＿＿＿＿＿＿＿＿＿＿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7" name="テキスト ボックス 206">
            <a:extLst>
              <a:ext uri="{FF2B5EF4-FFF2-40B4-BE49-F238E27FC236}">
                <a16:creationId xmlns:a16="http://schemas.microsoft.com/office/drawing/2014/main" id="{91DB426F-8E26-4166-8EE5-3014168C0297}"/>
              </a:ext>
            </a:extLst>
          </p:cNvPr>
          <p:cNvSpPr txBox="1"/>
          <p:nvPr userDrawn="1"/>
        </p:nvSpPr>
        <p:spPr>
          <a:xfrm>
            <a:off x="4405258" y="11830305"/>
            <a:ext cx="8194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◇参加者：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8" name="テキスト ボックス 207">
            <a:extLst>
              <a:ext uri="{FF2B5EF4-FFF2-40B4-BE49-F238E27FC236}">
                <a16:creationId xmlns:a16="http://schemas.microsoft.com/office/drawing/2014/main" id="{EDE24825-C1CC-4691-AA7B-0E6E2523F2D0}"/>
              </a:ext>
            </a:extLst>
          </p:cNvPr>
          <p:cNvSpPr txBox="1"/>
          <p:nvPr userDrawn="1"/>
        </p:nvSpPr>
        <p:spPr>
          <a:xfrm>
            <a:off x="4537608" y="12096782"/>
            <a:ext cx="2371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進行：＿＿＿＿＿＿＿＿＿＿＿＿＿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BFB14F5F-A5AF-49E2-BE6E-1FCA1BEF3EE2}"/>
              </a:ext>
            </a:extLst>
          </p:cNvPr>
          <p:cNvSpPr txBox="1"/>
          <p:nvPr userDrawn="1"/>
        </p:nvSpPr>
        <p:spPr>
          <a:xfrm>
            <a:off x="7041121" y="12085998"/>
            <a:ext cx="2371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記録：＿＿＿＿＿＿＿＿＿＿＿＿＿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8497C303-E3C6-4CD1-8DB7-B5E904F8FDC0}"/>
              </a:ext>
            </a:extLst>
          </p:cNvPr>
          <p:cNvSpPr txBox="1"/>
          <p:nvPr userDrawn="1"/>
        </p:nvSpPr>
        <p:spPr>
          <a:xfrm>
            <a:off x="4360902" y="12428557"/>
            <a:ext cx="51924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各担当者：＿＿＿＿＿＿＿＿＿＿＿＿＿＿＿＿＿＿＿＿＿＿＿＿＿＿＿＿＿＿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2" name="テキスト ボックス 43">
            <a:extLst>
              <a:ext uri="{FF2B5EF4-FFF2-40B4-BE49-F238E27FC236}">
                <a16:creationId xmlns:a16="http://schemas.microsoft.com/office/drawing/2014/main" id="{4C9A36D5-E4A0-4A43-8BEE-40D39AD2A8EB}"/>
              </a:ext>
            </a:extLst>
          </p:cNvPr>
          <p:cNvSpPr txBox="1"/>
          <p:nvPr userDrawn="1"/>
        </p:nvSpPr>
        <p:spPr>
          <a:xfrm>
            <a:off x="534988" y="6051844"/>
            <a:ext cx="920520" cy="5226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避難判断水位</a:t>
            </a:r>
            <a:endParaRPr kumimoji="1" lang="en-US" altLang="ja-JP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9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ｍ）</a:t>
            </a:r>
          </a:p>
        </p:txBody>
      </p:sp>
      <p:sp>
        <p:nvSpPr>
          <p:cNvPr id="213" name="テキスト ボックス 43">
            <a:extLst>
              <a:ext uri="{FF2B5EF4-FFF2-40B4-BE49-F238E27FC236}">
                <a16:creationId xmlns:a16="http://schemas.microsoft.com/office/drawing/2014/main" id="{55CDA990-6433-4EF6-A73E-E4FD815D0949}"/>
              </a:ext>
            </a:extLst>
          </p:cNvPr>
          <p:cNvSpPr txBox="1"/>
          <p:nvPr userDrawn="1"/>
        </p:nvSpPr>
        <p:spPr>
          <a:xfrm>
            <a:off x="515673" y="8778563"/>
            <a:ext cx="920520" cy="5226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氾濫危険水位</a:t>
            </a:r>
            <a:endParaRPr kumimoji="1" lang="en-US" altLang="ja-JP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9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ｍ）</a:t>
            </a:r>
          </a:p>
        </p:txBody>
      </p:sp>
      <p:sp>
        <p:nvSpPr>
          <p:cNvPr id="214" name="テキスト ボックス 43">
            <a:extLst>
              <a:ext uri="{FF2B5EF4-FFF2-40B4-BE49-F238E27FC236}">
                <a16:creationId xmlns:a16="http://schemas.microsoft.com/office/drawing/2014/main" id="{412C9F45-5E1A-4792-9102-06FF3F12BF14}"/>
              </a:ext>
            </a:extLst>
          </p:cNvPr>
          <p:cNvSpPr txBox="1"/>
          <p:nvPr userDrawn="1"/>
        </p:nvSpPr>
        <p:spPr>
          <a:xfrm>
            <a:off x="523408" y="2712237"/>
            <a:ext cx="920520" cy="3736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900" b="1" u="sng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ja-JP" altLang="en-US" sz="9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900" b="1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水位観測所</a:t>
            </a:r>
          </a:p>
        </p:txBody>
      </p:sp>
      <p:sp>
        <p:nvSpPr>
          <p:cNvPr id="215" name="テキスト ボックス 43">
            <a:extLst>
              <a:ext uri="{FF2B5EF4-FFF2-40B4-BE49-F238E27FC236}">
                <a16:creationId xmlns:a16="http://schemas.microsoft.com/office/drawing/2014/main" id="{B061038B-6DF9-4DF4-AB0C-68671C80E913}"/>
              </a:ext>
            </a:extLst>
          </p:cNvPr>
          <p:cNvSpPr txBox="1"/>
          <p:nvPr userDrawn="1"/>
        </p:nvSpPr>
        <p:spPr>
          <a:xfrm>
            <a:off x="523408" y="3137018"/>
            <a:ext cx="920520" cy="3736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氾濫注意水位</a:t>
            </a:r>
          </a:p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　　　　　ｍ）</a:t>
            </a:r>
          </a:p>
          <a:p>
            <a:pPr algn="ctr"/>
            <a:endParaRPr kumimoji="1" lang="ja-JP" altLang="en-US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7" name="テキスト ボックス 48">
            <a:extLst>
              <a:ext uri="{FF2B5EF4-FFF2-40B4-BE49-F238E27FC236}">
                <a16:creationId xmlns:a16="http://schemas.microsoft.com/office/drawing/2014/main" id="{B50B6E3E-9483-4FA3-BDD1-DE9A75E78D5A}"/>
              </a:ext>
            </a:extLst>
          </p:cNvPr>
          <p:cNvSpPr txBox="1"/>
          <p:nvPr userDrawn="1"/>
        </p:nvSpPr>
        <p:spPr>
          <a:xfrm>
            <a:off x="1328903" y="8406077"/>
            <a:ext cx="928798" cy="26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■避難</a:t>
            </a:r>
            <a:r>
              <a:rPr lang="ja-JP" altLang="en-US" sz="1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指示</a:t>
            </a:r>
            <a:endParaRPr kumimoji="1" lang="ja-JP" altLang="en-US" sz="1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9" name="正方形/長方形 218">
            <a:extLst>
              <a:ext uri="{FF2B5EF4-FFF2-40B4-BE49-F238E27FC236}">
                <a16:creationId xmlns:a16="http://schemas.microsoft.com/office/drawing/2014/main" id="{00FAA80B-7EFF-4215-A274-05B646E802E1}"/>
              </a:ext>
            </a:extLst>
          </p:cNvPr>
          <p:cNvSpPr/>
          <p:nvPr userDrawn="1"/>
        </p:nvSpPr>
        <p:spPr>
          <a:xfrm>
            <a:off x="2188212" y="8109086"/>
            <a:ext cx="7277395" cy="2601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77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100000">
                <a:srgbClr val="FFFFFF">
                  <a:alpha val="80000"/>
                </a:srgbClr>
              </a:gs>
            </a:gsLst>
            <a:lin ang="5400000" scaled="1"/>
          </a:gra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　難　完　了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364B7DD-17D5-AA8B-6EF9-BEF9F74F5F5E}"/>
              </a:ext>
            </a:extLst>
          </p:cNvPr>
          <p:cNvSpPr/>
          <p:nvPr userDrawn="1"/>
        </p:nvSpPr>
        <p:spPr>
          <a:xfrm>
            <a:off x="501044" y="84525"/>
            <a:ext cx="5515555" cy="2382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短時間で急激な強雨が発生したとき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CA760C0-789B-78F4-8271-D18D2319448F}"/>
              </a:ext>
            </a:extLst>
          </p:cNvPr>
          <p:cNvSpPr txBox="1"/>
          <p:nvPr userDrawn="1"/>
        </p:nvSpPr>
        <p:spPr>
          <a:xfrm>
            <a:off x="1334218" y="3800885"/>
            <a:ext cx="826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/>
            <a:r>
              <a:rPr lang="ja-JP" altLang="en-US" sz="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○大雨に関する気象情報（線状降水帯による大雨の半日程度前からの呼びかけ）</a:t>
            </a:r>
            <a:endParaRPr lang="en-US" altLang="ja-JP" sz="7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6195F1-30E0-C8C3-53B2-89C19BB19C56}"/>
              </a:ext>
            </a:extLst>
          </p:cNvPr>
          <p:cNvSpPr/>
          <p:nvPr userDrawn="1"/>
        </p:nvSpPr>
        <p:spPr>
          <a:xfrm>
            <a:off x="1411752" y="3810613"/>
            <a:ext cx="672102" cy="725426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0BE5C-BDEC-2CC2-044E-82ECCE59306F}"/>
              </a:ext>
            </a:extLst>
          </p:cNvPr>
          <p:cNvSpPr txBox="1"/>
          <p:nvPr userDrawn="1"/>
        </p:nvSpPr>
        <p:spPr>
          <a:xfrm>
            <a:off x="1307557" y="2503296"/>
            <a:ext cx="817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・洪水注意報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〇高潮注意報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63F4BB-471A-EBEA-8CD1-021FCD5A6DDE}"/>
              </a:ext>
            </a:extLst>
          </p:cNvPr>
          <p:cNvSpPr txBox="1"/>
          <p:nvPr userDrawn="1"/>
        </p:nvSpPr>
        <p:spPr>
          <a:xfrm>
            <a:off x="1314762" y="5834060"/>
            <a:ext cx="902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〇大雨</a:t>
            </a:r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警報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・洪水警報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〇氾濫警戒情報</a:t>
            </a:r>
            <a:endParaRPr kumimoji="1"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〇大雨警報</a:t>
            </a:r>
            <a:endParaRPr kumimoji="1"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（土砂災害）</a:t>
            </a:r>
            <a:endParaRPr kumimoji="1"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〇高潮注意報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6391827-7037-51C2-C5DA-2FFB4F6FC4AB}"/>
              </a:ext>
            </a:extLst>
          </p:cNvPr>
          <p:cNvSpPr txBox="1"/>
          <p:nvPr userDrawn="1"/>
        </p:nvSpPr>
        <p:spPr>
          <a:xfrm>
            <a:off x="1290431" y="10012598"/>
            <a:ext cx="902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○大雨特別警報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〇氾濫発生情報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■高潮氾濫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発生情報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44F7B4-6EC9-4507-F40E-4EC52F456258}"/>
              </a:ext>
            </a:extLst>
          </p:cNvPr>
          <p:cNvSpPr txBox="1"/>
          <p:nvPr userDrawn="1"/>
        </p:nvSpPr>
        <p:spPr>
          <a:xfrm>
            <a:off x="1494659" y="9747695"/>
            <a:ext cx="510076" cy="2000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7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レベル５</a:t>
            </a:r>
            <a:endParaRPr kumimoji="1" lang="ja-JP" altLang="en-US" sz="7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44">
            <a:extLst>
              <a:ext uri="{FF2B5EF4-FFF2-40B4-BE49-F238E27FC236}">
                <a16:creationId xmlns:a16="http://schemas.microsoft.com/office/drawing/2014/main" id="{6A0FCB39-2C7D-AAF1-F06C-BDEB3BDFBF81}"/>
              </a:ext>
            </a:extLst>
          </p:cNvPr>
          <p:cNvSpPr txBox="1"/>
          <p:nvPr userDrawn="1"/>
        </p:nvSpPr>
        <p:spPr>
          <a:xfrm>
            <a:off x="1302360" y="8567882"/>
            <a:ext cx="9482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〇氾濫危険情報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〇高潮特別警報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zh-TW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土砂災害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警戒情報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〇高潮警報</a:t>
            </a:r>
            <a:endParaRPr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52">
            <a:extLst>
              <a:ext uri="{FF2B5EF4-FFF2-40B4-BE49-F238E27FC236}">
                <a16:creationId xmlns:a16="http://schemas.microsoft.com/office/drawing/2014/main" id="{70023100-18F2-6FDC-1316-D5BC7AE45FEF}"/>
              </a:ext>
            </a:extLst>
          </p:cNvPr>
          <p:cNvSpPr txBox="1"/>
          <p:nvPr userDrawn="1"/>
        </p:nvSpPr>
        <p:spPr>
          <a:xfrm>
            <a:off x="1305573" y="9899770"/>
            <a:ext cx="9155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緊急安全確保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894D857-5C01-42FA-08AA-FEDB881A1E58}"/>
              </a:ext>
            </a:extLst>
          </p:cNvPr>
          <p:cNvSpPr txBox="1"/>
          <p:nvPr userDrawn="1"/>
        </p:nvSpPr>
        <p:spPr>
          <a:xfrm>
            <a:off x="1298352" y="9197631"/>
            <a:ext cx="889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/>
            <a:r>
              <a:rPr lang="ja-JP" altLang="en-US" sz="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○顕著な大雨に関する気象情報</a:t>
            </a:r>
            <a:endParaRPr lang="en-US" altLang="ja-JP" sz="7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7313" indent="-87313"/>
            <a:r>
              <a:rPr lang="ja-JP" altLang="en-US" sz="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○記録的短時間大雨情報</a:t>
            </a:r>
            <a:endParaRPr lang="en-US" altLang="ja-JP" sz="7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820150D-AF67-8571-2E60-82A4D1883B30}"/>
              </a:ext>
            </a:extLst>
          </p:cNvPr>
          <p:cNvSpPr/>
          <p:nvPr userDrawn="1"/>
        </p:nvSpPr>
        <p:spPr>
          <a:xfrm>
            <a:off x="1389334" y="9234255"/>
            <a:ext cx="715146" cy="45769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78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86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テキスト ボックス 125"/>
          <p:cNvSpPr txBox="1"/>
          <p:nvPr/>
        </p:nvSpPr>
        <p:spPr>
          <a:xfrm>
            <a:off x="6755107" y="110631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情報班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8286318" y="110631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避難誘導班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357754" y="1675883"/>
            <a:ext cx="1877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2129948" y="2969588"/>
            <a:ext cx="2370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気象情報、水位等の情報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自治体の防災情報の収集を開始</a:t>
            </a: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2175909" y="264435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129948" y="3511216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使用する資器材・備品等の準備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2147652" y="6787846"/>
            <a:ext cx="2355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施設利用者の家族等へ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避難開始、避難先の連絡</a:t>
            </a: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2195043" y="774969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避難誘導開始</a:t>
            </a: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2118758" y="7365348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使用する資器材・備品等の搬出</a:t>
            </a: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424726" y="1682612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6114463" y="1682612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773914" y="1691272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172349" y="264435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795409" y="264435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7466961" y="265301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080036" y="2969588"/>
            <a:ext cx="18004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気象情報、水位等の情報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自治体の防災情報の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収集を開始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356199" y="2969588"/>
            <a:ext cx="19199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気象情報、水位等の情報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自治体の防災情報の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収集を指示</a:t>
            </a: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4422835" y="3513328"/>
            <a:ext cx="1786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使用する資器材・備品等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の準備を指示</a:t>
            </a: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7783350" y="3483770"/>
            <a:ext cx="17297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使用する資器材・備品等の準備開始</a:t>
            </a: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6190081" y="6775507"/>
            <a:ext cx="17363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施設利用者の家族等へ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避難開始、避難先の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連絡を開始</a:t>
            </a: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4498402" y="6751130"/>
            <a:ext cx="17363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施設利用者の家族等へ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避難開始、避難先の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連絡を指示</a:t>
            </a: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4409363" y="7339242"/>
            <a:ext cx="17349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使用する資器材・備品等の搬出を指示</a:t>
            </a: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7819152" y="7242535"/>
            <a:ext cx="17349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使用する資器材・備品等の搬出を開始</a:t>
            </a: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4568747" y="7766126"/>
            <a:ext cx="1650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開始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6123630" y="7748459"/>
            <a:ext cx="1650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開始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7906236" y="7748459"/>
            <a:ext cx="1650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開始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1551624" y="300978"/>
            <a:ext cx="4493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特別養護老人ホーム　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○○○○</a:t>
            </a:r>
            <a:endParaRPr kumimoji="1" lang="ja-JP" altLang="en-US" sz="24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156420" y="5904872"/>
            <a:ext cx="2203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気象情報、水位等の情報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自治体の防災情報の収集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096041" y="5902845"/>
            <a:ext cx="1881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気象情報、水位等の情報</a:t>
            </a: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自治体の防災情報の収集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144927" y="4867621"/>
            <a:ext cx="235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避難先、避難経路、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誘導手段の確認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66513" y="4870666"/>
            <a:ext cx="1751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避難先、避難経路、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誘導手段の確認を指示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796784" y="4867620"/>
            <a:ext cx="1751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避難先、避難経路、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誘導手段の確認を開始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18759" y="6328187"/>
            <a:ext cx="235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施設利用者の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避難誘導開始を判断</a:t>
            </a:r>
            <a:endParaRPr lang="zh-TW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11845" y="6309563"/>
            <a:ext cx="183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施設利用者の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避難誘導開始を判断</a:t>
            </a:r>
            <a:endParaRPr lang="zh-TW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89228" y="9714169"/>
            <a:ext cx="235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施設利用者の家族等へ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避難完了、引き渡しの連絡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65925" y="9773926"/>
            <a:ext cx="1814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施設利用者の家族等へ避難完了、引き渡し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の連絡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095617" y="1112034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総括</a:t>
            </a:r>
            <a:r>
              <a:rPr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班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291751" y="11468437"/>
            <a:ext cx="17604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②河川の水位情報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川の防災情報　　　　　○○県土木部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259227" y="1146683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③○○町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災害情報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76" name="図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3084" y="11790021"/>
            <a:ext cx="911529" cy="911529"/>
          </a:xfrm>
          <a:prstGeom prst="rect">
            <a:avLst/>
          </a:prstGeom>
        </p:spPr>
      </p:pic>
      <p:sp>
        <p:nvSpPr>
          <p:cNvPr id="77" name="テキスト ボックス 76"/>
          <p:cNvSpPr txBox="1"/>
          <p:nvPr/>
        </p:nvSpPr>
        <p:spPr>
          <a:xfrm>
            <a:off x="4905672" y="11504148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618981" y="1150414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049754" y="1150414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680833" y="1187084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8213753" y="1207825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75968" y="1208507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（総括）○○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170131" y="12400212"/>
            <a:ext cx="1771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（情報班）○○、 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823144" y="12400211"/>
            <a:ext cx="2541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（避難誘導班）○○、 ○○、○○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7822063" y="1150414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○○室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3" name="テキスト ボックス 65">
            <a:extLst>
              <a:ext uri="{FF2B5EF4-FFF2-40B4-BE49-F238E27FC236}">
                <a16:creationId xmlns:a16="http://schemas.microsoft.com/office/drawing/2014/main" id="{CFD92057-5F64-CE9C-3078-532FD8D3B40C}"/>
              </a:ext>
            </a:extLst>
          </p:cNvPr>
          <p:cNvSpPr txBox="1"/>
          <p:nvPr/>
        </p:nvSpPr>
        <p:spPr>
          <a:xfrm>
            <a:off x="253876" y="11431035"/>
            <a:ext cx="1063502" cy="377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①気象情報</a:t>
            </a:r>
            <a:endParaRPr lang="en-US" altLang="ja-JP" sz="8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○○地方気象台</a:t>
            </a:r>
            <a:endParaRPr lang="en-US" altLang="zh-TW" sz="8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D49C02C3-4A5A-3346-3825-105694220EA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182" y="11798255"/>
            <a:ext cx="914236" cy="878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571EBB8C-61B6-47F9-A1B5-1D1AEE5AC3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221" y="11778505"/>
            <a:ext cx="897045" cy="911201"/>
          </a:xfrm>
          <a:prstGeom prst="rect">
            <a:avLst/>
          </a:prstGeom>
        </p:spPr>
      </p:pic>
      <p:pic>
        <p:nvPicPr>
          <p:cNvPr id="2" name="グラフィックス 50">
            <a:extLst>
              <a:ext uri="{FF2B5EF4-FFF2-40B4-BE49-F238E27FC236}">
                <a16:creationId xmlns:a16="http://schemas.microsoft.com/office/drawing/2014/main" id="{5C9D8ED6-A2C7-A9CD-625A-637875657F0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30334" y="11813210"/>
            <a:ext cx="864000" cy="864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D4F231-0DA3-8081-FEEB-792AE8724CCB}"/>
              </a:ext>
            </a:extLst>
          </p:cNvPr>
          <p:cNvSpPr txBox="1"/>
          <p:nvPr/>
        </p:nvSpPr>
        <p:spPr>
          <a:xfrm>
            <a:off x="2049518" y="4041807"/>
            <a:ext cx="25071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線状降水帯の情報確認</a:t>
            </a:r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pPr algn="ctr"/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早めの避難移動を判断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816C0B-7871-FF21-9212-1DBA8B36E27C}"/>
              </a:ext>
            </a:extLst>
          </p:cNvPr>
          <p:cNvSpPr txBox="1"/>
          <p:nvPr/>
        </p:nvSpPr>
        <p:spPr>
          <a:xfrm>
            <a:off x="4235193" y="4044852"/>
            <a:ext cx="21110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線状降水帯の情報確認</a:t>
            </a:r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pPr algn="ctr"/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早めの避難移動を指示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A72D88-A7DE-356D-1CF3-DB8416117CE7}"/>
              </a:ext>
            </a:extLst>
          </p:cNvPr>
          <p:cNvSpPr txBox="1"/>
          <p:nvPr/>
        </p:nvSpPr>
        <p:spPr>
          <a:xfrm>
            <a:off x="7617949" y="4041806"/>
            <a:ext cx="2033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線状降水帯の情報確認</a:t>
            </a:r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pPr algn="ctr"/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資器材・備品の搬出開始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537DC1-DA28-1C31-BCB4-004EE5E58DCC}"/>
              </a:ext>
            </a:extLst>
          </p:cNvPr>
          <p:cNvSpPr txBox="1"/>
          <p:nvPr/>
        </p:nvSpPr>
        <p:spPr>
          <a:xfrm>
            <a:off x="5893271" y="4027991"/>
            <a:ext cx="21110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線状降水帯の情報確認</a:t>
            </a:r>
            <a:r>
              <a:rPr lang="en-US" altLang="ja-JP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pPr algn="ctr"/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避難移動開始、</a:t>
            </a:r>
            <a:endParaRPr lang="en-US" altLang="ja-JP" sz="1100" dirty="0">
              <a:solidFill>
                <a:srgbClr val="C0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家族への避難の連絡</a:t>
            </a:r>
          </a:p>
        </p:txBody>
      </p:sp>
    </p:spTree>
    <p:extLst>
      <p:ext uri="{BB962C8B-B14F-4D97-AF65-F5344CB8AC3E}">
        <p14:creationId xmlns:p14="http://schemas.microsoft.com/office/powerpoint/2010/main" val="198019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1950</TotalTime>
  <Words>433</Words>
  <PresentationFormat>A3 297x420 mm</PresentationFormat>
  <Paragraphs>83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HG丸ｺﾞｼｯｸM-PRO</vt:lpstr>
      <vt:lpstr>UD デジタル 教科書体 NP-B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2020-11-06T09:07:03Z</cp:lastPrinted>
  <dcterms:created xsi:type="dcterms:W3CDTF">2020-11-03T02:37:24Z</dcterms:created>
  <dcterms:modified xsi:type="dcterms:W3CDTF">2023-02-05T04:33:12Z</dcterms:modified>
</cp:coreProperties>
</file>