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601200" cy="12801600" type="A3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0FC"/>
    <a:srgbClr val="FFD9EC"/>
    <a:srgbClr val="FF99CC"/>
    <a:srgbClr val="FF51A8"/>
    <a:srgbClr val="EAF6FF"/>
    <a:srgbClr val="25C6FF"/>
    <a:srgbClr val="6600CC"/>
    <a:srgbClr val="D9D9D9"/>
    <a:srgbClr val="E2EFD9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419" autoAdjust="0"/>
    <p:restoredTop sz="96429" autoAdjust="0"/>
  </p:normalViewPr>
  <p:slideViewPr>
    <p:cSldViewPr snapToGrid="0" showGuides="1">
      <p:cViewPr varScale="1">
        <p:scale>
          <a:sx n="63" d="100"/>
          <a:sy n="63" d="100"/>
        </p:scale>
        <p:origin x="3294" y="84"/>
      </p:cViewPr>
      <p:guideLst>
        <p:guide orient="horz" pos="4032"/>
        <p:guide pos="30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10003"/>
          </a:xfrm>
          <a:prstGeom prst="rect">
            <a:avLst/>
          </a:prstGeom>
        </p:spPr>
        <p:txBody>
          <a:bodyPr vert="horz" lIns="98270" tIns="49135" rIns="98270" bIns="4913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10003"/>
          </a:xfrm>
          <a:prstGeom prst="rect">
            <a:avLst/>
          </a:prstGeom>
        </p:spPr>
        <p:txBody>
          <a:bodyPr vert="horz" lIns="98270" tIns="49135" rIns="98270" bIns="49135" rtlCol="0"/>
          <a:lstStyle>
            <a:lvl1pPr algn="r">
              <a:defRPr sz="1300"/>
            </a:lvl1pPr>
          </a:lstStyle>
          <a:p>
            <a:fld id="{44F2BB65-F76B-4DDC-BF67-258257BB603E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70000"/>
            <a:ext cx="257333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70" tIns="49135" rIns="98270" bIns="491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4002375"/>
          </a:xfrm>
          <a:prstGeom prst="rect">
            <a:avLst/>
          </a:prstGeom>
        </p:spPr>
        <p:txBody>
          <a:bodyPr vert="horz" lIns="98270" tIns="49135" rIns="98270" bIns="491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2"/>
            <a:ext cx="3048159" cy="510002"/>
          </a:xfrm>
          <a:prstGeom prst="rect">
            <a:avLst/>
          </a:prstGeom>
        </p:spPr>
        <p:txBody>
          <a:bodyPr vert="horz" lIns="98270" tIns="49135" rIns="98270" bIns="4913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2"/>
            <a:ext cx="3048159" cy="510002"/>
          </a:xfrm>
          <a:prstGeom prst="rect">
            <a:avLst/>
          </a:prstGeom>
        </p:spPr>
        <p:txBody>
          <a:bodyPr vert="horz" lIns="98270" tIns="49135" rIns="98270" bIns="49135" rtlCol="0" anchor="b"/>
          <a:lstStyle>
            <a:lvl1pPr algn="r">
              <a:defRPr sz="1300"/>
            </a:lvl1pPr>
          </a:lstStyle>
          <a:p>
            <a:fld id="{4C9DEDEC-8BD1-461E-88A1-B00A2E056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67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EDEC-8BD1-461E-88A1-B00A2E0564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911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DEDEC-8BD1-461E-88A1-B00A2E0564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29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31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2EFEB34A-CA9C-4FF1-932A-F97690D92E14}"/>
              </a:ext>
            </a:extLst>
          </p:cNvPr>
          <p:cNvSpPr/>
          <p:nvPr userDrawn="1"/>
        </p:nvSpPr>
        <p:spPr>
          <a:xfrm>
            <a:off x="10427" y="185240"/>
            <a:ext cx="9540240" cy="655320"/>
          </a:xfrm>
          <a:prstGeom prst="rect">
            <a:avLst/>
          </a:prstGeom>
          <a:noFill/>
          <a:ln w="57150">
            <a:solidFill>
              <a:srgbClr val="FF51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20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の施設タイムライン」</a:t>
            </a:r>
            <a:endParaRPr kumimoji="1" lang="ja-JP" altLang="en-US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5" name="図 124" descr="子供たちを見守る保育士のイラスト">
            <a:extLst>
              <a:ext uri="{FF2B5EF4-FFF2-40B4-BE49-F238E27FC236}">
                <a16:creationId xmlns:a16="http://schemas.microsoft.com/office/drawing/2014/main" id="{1D07D567-3ABD-4754-9A91-C474AC62AB5F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445" y="40461"/>
            <a:ext cx="861576" cy="883920"/>
          </a:xfrm>
          <a:prstGeom prst="rect">
            <a:avLst/>
          </a:prstGeom>
          <a:noFill/>
        </p:spPr>
      </p:pic>
      <p:pic>
        <p:nvPicPr>
          <p:cNvPr id="126" name="図 125" descr="幼稚園の散歩のイラスト">
            <a:extLst>
              <a:ext uri="{FF2B5EF4-FFF2-40B4-BE49-F238E27FC236}">
                <a16:creationId xmlns:a16="http://schemas.microsoft.com/office/drawing/2014/main" id="{41D331D8-0A4C-470D-9C93-62B14053546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002" y="124280"/>
            <a:ext cx="900328" cy="883920"/>
          </a:xfrm>
          <a:prstGeom prst="rect">
            <a:avLst/>
          </a:prstGeom>
          <a:noFill/>
        </p:spPr>
      </p:pic>
      <p:graphicFrame>
        <p:nvGraphicFramePr>
          <p:cNvPr id="127" name="表 126">
            <a:extLst>
              <a:ext uri="{FF2B5EF4-FFF2-40B4-BE49-F238E27FC236}">
                <a16:creationId xmlns:a16="http://schemas.microsoft.com/office/drawing/2014/main" id="{7BF4294A-77BB-4FC0-A066-16AA27E30F0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70347196"/>
              </p:ext>
            </p:extLst>
          </p:nvPr>
        </p:nvGraphicFramePr>
        <p:xfrm>
          <a:off x="1115528" y="912951"/>
          <a:ext cx="1013152" cy="939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3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246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767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74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8" name="表 127">
            <a:extLst>
              <a:ext uri="{FF2B5EF4-FFF2-40B4-BE49-F238E27FC236}">
                <a16:creationId xmlns:a16="http://schemas.microsoft.com/office/drawing/2014/main" id="{C01795AD-9E81-485A-9900-41572641727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75477689"/>
              </p:ext>
            </p:extLst>
          </p:nvPr>
        </p:nvGraphicFramePr>
        <p:xfrm>
          <a:off x="2181121" y="912952"/>
          <a:ext cx="2223768" cy="9381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723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002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85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9" name="表 128">
            <a:extLst>
              <a:ext uri="{FF2B5EF4-FFF2-40B4-BE49-F238E27FC236}">
                <a16:creationId xmlns:a16="http://schemas.microsoft.com/office/drawing/2014/main" id="{2A9C15FA-0F40-4EB1-8210-7548FB94387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0855911"/>
              </p:ext>
            </p:extLst>
          </p:nvPr>
        </p:nvGraphicFramePr>
        <p:xfrm>
          <a:off x="4444536" y="924381"/>
          <a:ext cx="5021071" cy="9363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3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515">
                <a:tc gridSpan="3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933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422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49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704AFE3-721E-4AAC-A871-E1A698D88BCA}"/>
              </a:ext>
            </a:extLst>
          </p:cNvPr>
          <p:cNvSpPr txBox="1"/>
          <p:nvPr userDrawn="1"/>
        </p:nvSpPr>
        <p:spPr>
          <a:xfrm>
            <a:off x="1232251" y="930238"/>
            <a:ext cx="901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行政から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発信される情報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F8706EDF-4A34-46C8-9701-AF989001BA41}"/>
              </a:ext>
            </a:extLst>
          </p:cNvPr>
          <p:cNvSpPr txBox="1"/>
          <p:nvPr userDrawn="1"/>
        </p:nvSpPr>
        <p:spPr>
          <a:xfrm>
            <a:off x="2758388" y="988812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施設全体の行動</a:t>
            </a:r>
            <a:endParaRPr kumimoji="1" lang="ja-JP" altLang="en-US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97A79245-27C7-42DD-8DA9-5CE974FAEE89}"/>
              </a:ext>
            </a:extLst>
          </p:cNvPr>
          <p:cNvSpPr txBox="1"/>
          <p:nvPr userDrawn="1"/>
        </p:nvSpPr>
        <p:spPr>
          <a:xfrm>
            <a:off x="6148081" y="885089"/>
            <a:ext cx="1590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各担当者（班）と役割分担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5" name="表 134">
            <a:extLst>
              <a:ext uri="{FF2B5EF4-FFF2-40B4-BE49-F238E27FC236}">
                <a16:creationId xmlns:a16="http://schemas.microsoft.com/office/drawing/2014/main" id="{1C352509-F2D2-4FB6-A715-24C19B406D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17783367"/>
              </p:ext>
            </p:extLst>
          </p:nvPr>
        </p:nvGraphicFramePr>
        <p:xfrm>
          <a:off x="349673" y="924381"/>
          <a:ext cx="473414" cy="11268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0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1009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B7D99A79-1706-44AC-B102-5D70D2A3E7D9}"/>
              </a:ext>
            </a:extLst>
          </p:cNvPr>
          <p:cNvSpPr txBox="1"/>
          <p:nvPr userDrawn="1"/>
        </p:nvSpPr>
        <p:spPr>
          <a:xfrm>
            <a:off x="302136" y="91571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時間の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目安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下矢印 185">
            <a:extLst>
              <a:ext uri="{FF2B5EF4-FFF2-40B4-BE49-F238E27FC236}">
                <a16:creationId xmlns:a16="http://schemas.microsoft.com/office/drawing/2014/main" id="{0DECD250-5286-4771-A93C-73DCF10FCB56}"/>
              </a:ext>
            </a:extLst>
          </p:cNvPr>
          <p:cNvSpPr/>
          <p:nvPr userDrawn="1"/>
        </p:nvSpPr>
        <p:spPr>
          <a:xfrm>
            <a:off x="138381" y="2592349"/>
            <a:ext cx="878871" cy="8169436"/>
          </a:xfrm>
          <a:custGeom>
            <a:avLst/>
            <a:gdLst>
              <a:gd name="connsiteX0" fmla="*/ 0 w 698000"/>
              <a:gd name="connsiteY0" fmla="*/ 7397733 h 7995772"/>
              <a:gd name="connsiteX1" fmla="*/ 58873 w 698000"/>
              <a:gd name="connsiteY1" fmla="*/ 7397733 h 7995772"/>
              <a:gd name="connsiteX2" fmla="*/ 58873 w 698000"/>
              <a:gd name="connsiteY2" fmla="*/ 0 h 7995772"/>
              <a:gd name="connsiteX3" fmla="*/ 639127 w 698000"/>
              <a:gd name="connsiteY3" fmla="*/ 0 h 7995772"/>
              <a:gd name="connsiteX4" fmla="*/ 639127 w 698000"/>
              <a:gd name="connsiteY4" fmla="*/ 7397733 h 7995772"/>
              <a:gd name="connsiteX5" fmla="*/ 698000 w 698000"/>
              <a:gd name="connsiteY5" fmla="*/ 7397733 h 7995772"/>
              <a:gd name="connsiteX6" fmla="*/ 349000 w 698000"/>
              <a:gd name="connsiteY6" fmla="*/ 7995772 h 7995772"/>
              <a:gd name="connsiteX7" fmla="*/ 0 w 698000"/>
              <a:gd name="connsiteY7" fmla="*/ 7397733 h 7995772"/>
              <a:gd name="connsiteX0" fmla="*/ 0 w 828629"/>
              <a:gd name="connsiteY0" fmla="*/ 7397733 h 7995772"/>
              <a:gd name="connsiteX1" fmla="*/ 58873 w 828629"/>
              <a:gd name="connsiteY1" fmla="*/ 7397733 h 7995772"/>
              <a:gd name="connsiteX2" fmla="*/ 58873 w 828629"/>
              <a:gd name="connsiteY2" fmla="*/ 0 h 7995772"/>
              <a:gd name="connsiteX3" fmla="*/ 639127 w 828629"/>
              <a:gd name="connsiteY3" fmla="*/ 0 h 7995772"/>
              <a:gd name="connsiteX4" fmla="*/ 639127 w 828629"/>
              <a:gd name="connsiteY4" fmla="*/ 7397733 h 7995772"/>
              <a:gd name="connsiteX5" fmla="*/ 828629 w 828629"/>
              <a:gd name="connsiteY5" fmla="*/ 7397733 h 7995772"/>
              <a:gd name="connsiteX6" fmla="*/ 349000 w 828629"/>
              <a:gd name="connsiteY6" fmla="*/ 7995772 h 7995772"/>
              <a:gd name="connsiteX7" fmla="*/ 0 w 828629"/>
              <a:gd name="connsiteY7" fmla="*/ 7397733 h 7995772"/>
              <a:gd name="connsiteX0" fmla="*/ 0 w 909016"/>
              <a:gd name="connsiteY0" fmla="*/ 7397733 h 7995772"/>
              <a:gd name="connsiteX1" fmla="*/ 139260 w 909016"/>
              <a:gd name="connsiteY1" fmla="*/ 7397733 h 7995772"/>
              <a:gd name="connsiteX2" fmla="*/ 139260 w 909016"/>
              <a:gd name="connsiteY2" fmla="*/ 0 h 7995772"/>
              <a:gd name="connsiteX3" fmla="*/ 719514 w 909016"/>
              <a:gd name="connsiteY3" fmla="*/ 0 h 7995772"/>
              <a:gd name="connsiteX4" fmla="*/ 719514 w 909016"/>
              <a:gd name="connsiteY4" fmla="*/ 7397733 h 7995772"/>
              <a:gd name="connsiteX5" fmla="*/ 909016 w 909016"/>
              <a:gd name="connsiteY5" fmla="*/ 7397733 h 7995772"/>
              <a:gd name="connsiteX6" fmla="*/ 429387 w 909016"/>
              <a:gd name="connsiteY6" fmla="*/ 7995772 h 7995772"/>
              <a:gd name="connsiteX7" fmla="*/ 0 w 909016"/>
              <a:gd name="connsiteY7" fmla="*/ 7397733 h 7995772"/>
              <a:gd name="connsiteX0" fmla="*/ 0 w 878871"/>
              <a:gd name="connsiteY0" fmla="*/ 7397733 h 7995772"/>
              <a:gd name="connsiteX1" fmla="*/ 139260 w 878871"/>
              <a:gd name="connsiteY1" fmla="*/ 7397733 h 7995772"/>
              <a:gd name="connsiteX2" fmla="*/ 139260 w 878871"/>
              <a:gd name="connsiteY2" fmla="*/ 0 h 7995772"/>
              <a:gd name="connsiteX3" fmla="*/ 719514 w 878871"/>
              <a:gd name="connsiteY3" fmla="*/ 0 h 7995772"/>
              <a:gd name="connsiteX4" fmla="*/ 719514 w 878871"/>
              <a:gd name="connsiteY4" fmla="*/ 7397733 h 7995772"/>
              <a:gd name="connsiteX5" fmla="*/ 878871 w 878871"/>
              <a:gd name="connsiteY5" fmla="*/ 7397734 h 7995772"/>
              <a:gd name="connsiteX6" fmla="*/ 429387 w 878871"/>
              <a:gd name="connsiteY6" fmla="*/ 7995772 h 7995772"/>
              <a:gd name="connsiteX7" fmla="*/ 0 w 878871"/>
              <a:gd name="connsiteY7" fmla="*/ 7397733 h 799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871" h="7995772">
                <a:moveTo>
                  <a:pt x="0" y="7397733"/>
                </a:moveTo>
                <a:lnTo>
                  <a:pt x="139260" y="7397733"/>
                </a:lnTo>
                <a:lnTo>
                  <a:pt x="139260" y="0"/>
                </a:lnTo>
                <a:lnTo>
                  <a:pt x="719514" y="0"/>
                </a:lnTo>
                <a:lnTo>
                  <a:pt x="719514" y="7397733"/>
                </a:lnTo>
                <a:lnTo>
                  <a:pt x="878871" y="7397734"/>
                </a:lnTo>
                <a:lnTo>
                  <a:pt x="429387" y="7995772"/>
                </a:lnTo>
                <a:lnTo>
                  <a:pt x="0" y="7397733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29000">
                <a:srgbClr val="25C6FF"/>
              </a:gs>
              <a:gs pos="50000">
                <a:srgbClr val="0500FC"/>
              </a:gs>
              <a:gs pos="100000">
                <a:srgbClr val="6600C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2245CC2B-84BB-482C-8726-6EE8D0BD4486}"/>
              </a:ext>
            </a:extLst>
          </p:cNvPr>
          <p:cNvSpPr txBox="1"/>
          <p:nvPr userDrawn="1"/>
        </p:nvSpPr>
        <p:spPr>
          <a:xfrm>
            <a:off x="294542" y="4302280"/>
            <a:ext cx="588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～３分後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0322729D-2FDA-4531-A2D9-37A63BC5D981}"/>
              </a:ext>
            </a:extLst>
          </p:cNvPr>
          <p:cNvSpPr txBox="1"/>
          <p:nvPr userDrawn="1"/>
        </p:nvSpPr>
        <p:spPr>
          <a:xfrm>
            <a:off x="199612" y="7817739"/>
            <a:ext cx="7521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時間後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2E90BB71-3629-4606-82EA-B1741023A0AB}"/>
              </a:ext>
            </a:extLst>
          </p:cNvPr>
          <p:cNvSpPr txBox="1"/>
          <p:nvPr userDrawn="1"/>
        </p:nvSpPr>
        <p:spPr>
          <a:xfrm>
            <a:off x="1087573" y="261304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緊急地震速報</a:t>
            </a:r>
            <a:endParaRPr lang="en-US" altLang="zh-TW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（随時発表）</a:t>
            </a:r>
            <a:endParaRPr kumimoji="1" lang="ja-JP" altLang="en-US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AEAE0EA7-1C9D-498A-9DA2-3488201BCD43}"/>
              </a:ext>
            </a:extLst>
          </p:cNvPr>
          <p:cNvSpPr txBox="1"/>
          <p:nvPr userDrawn="1"/>
        </p:nvSpPr>
        <p:spPr>
          <a:xfrm>
            <a:off x="1097734" y="4296632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津波注意報</a:t>
            </a:r>
            <a:endParaRPr kumimoji="1" lang="ja-JP" altLang="en-US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22C24F2F-1EA7-494B-ABC0-D3EBF7CBC5F8}"/>
              </a:ext>
            </a:extLst>
          </p:cNvPr>
          <p:cNvSpPr txBox="1"/>
          <p:nvPr userDrawn="1"/>
        </p:nvSpPr>
        <p:spPr>
          <a:xfrm>
            <a:off x="746564" y="10387157"/>
            <a:ext cx="895629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•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震源が陸地に近いと津波警報・注意報が津波の襲来に間に合わないことがあります。強い揺れや弱くても長い揺れを感じたときは、すぐに避難を開始しましょう。</a:t>
            </a: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•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津波の高さを「巨大」と予想する大津波警報が発表された場合は、東日本大震災のような巨大な津波が襲うおそれがあります。直ちにできる限りの避難をしましょう。</a:t>
            </a: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•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津波は沿岸の地形等の影響により、局所的に予想より高くなる場合があります。ここなら安心と思わず、より高い場所を目指して避難しましょう。</a:t>
            </a: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•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津波は長い時間くり返し襲ってきます。津波警報・注意報が解除されるまでは、避難を続けましょう。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・津波警報・注意報の解除後にも次の地震が発生する可能性がありますので、地震発生に注意しながら、地震への備えを再確認しましょう。</a:t>
            </a:r>
          </a:p>
        </p:txBody>
      </p: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FF0889B3-97D9-481C-8506-5B8E74276414}"/>
              </a:ext>
            </a:extLst>
          </p:cNvPr>
          <p:cNvSpPr/>
          <p:nvPr userDrawn="1"/>
        </p:nvSpPr>
        <p:spPr>
          <a:xfrm>
            <a:off x="75892" y="11372959"/>
            <a:ext cx="3963886" cy="13438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CF688847-99F3-4233-9EB7-B91D1B07C07D}"/>
              </a:ext>
            </a:extLst>
          </p:cNvPr>
          <p:cNvSpPr/>
          <p:nvPr userDrawn="1"/>
        </p:nvSpPr>
        <p:spPr>
          <a:xfrm>
            <a:off x="76016" y="11381546"/>
            <a:ext cx="238991" cy="13352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000" dirty="0"/>
              <a:t>防災情報</a:t>
            </a:r>
            <a:r>
              <a:rPr lang="en-US" altLang="ja-JP" sz="1000" dirty="0"/>
              <a:t>HP</a:t>
            </a:r>
            <a:endParaRPr kumimoji="1" lang="ja-JP" altLang="en-US" sz="1000" dirty="0"/>
          </a:p>
        </p:txBody>
      </p:sp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A5D665CB-517F-45A9-8EB9-2F0735E89EC6}"/>
              </a:ext>
            </a:extLst>
          </p:cNvPr>
          <p:cNvSpPr/>
          <p:nvPr userDrawn="1"/>
        </p:nvSpPr>
        <p:spPr>
          <a:xfrm>
            <a:off x="4124857" y="11358444"/>
            <a:ext cx="5340750" cy="1343846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9D18DC11-1D22-4F74-8051-29AC96E2435D}"/>
              </a:ext>
            </a:extLst>
          </p:cNvPr>
          <p:cNvSpPr/>
          <p:nvPr userDrawn="1"/>
        </p:nvSpPr>
        <p:spPr>
          <a:xfrm>
            <a:off x="4132602" y="11367031"/>
            <a:ext cx="264668" cy="133525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000" dirty="0"/>
              <a:t>避難訓練について</a:t>
            </a:r>
            <a:endParaRPr kumimoji="1" lang="ja-JP" altLang="en-US" sz="1000" dirty="0"/>
          </a:p>
        </p:txBody>
      </p:sp>
      <p:sp>
        <p:nvSpPr>
          <p:cNvPr id="205" name="テキスト ボックス 204">
            <a:extLst>
              <a:ext uri="{FF2B5EF4-FFF2-40B4-BE49-F238E27FC236}">
                <a16:creationId xmlns:a16="http://schemas.microsoft.com/office/drawing/2014/main" id="{A88B9934-96D6-44F0-A794-FF7A6B0C1E0D}"/>
              </a:ext>
            </a:extLst>
          </p:cNvPr>
          <p:cNvSpPr txBox="1"/>
          <p:nvPr userDrawn="1"/>
        </p:nvSpPr>
        <p:spPr>
          <a:xfrm>
            <a:off x="4372758" y="11377027"/>
            <a:ext cx="22300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◇日時：＿＿＿＿年＿＿月＿＿日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39C2DD2B-2232-444C-B581-5FB1566CFB3A}"/>
              </a:ext>
            </a:extLst>
          </p:cNvPr>
          <p:cNvSpPr txBox="1"/>
          <p:nvPr userDrawn="1"/>
        </p:nvSpPr>
        <p:spPr>
          <a:xfrm>
            <a:off x="6602856" y="11375024"/>
            <a:ext cx="2742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◇場所：＿＿＿＿＿＿＿＿＿＿＿＿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7" name="テキスト ボックス 206">
            <a:extLst>
              <a:ext uri="{FF2B5EF4-FFF2-40B4-BE49-F238E27FC236}">
                <a16:creationId xmlns:a16="http://schemas.microsoft.com/office/drawing/2014/main" id="{91DB426F-8E26-4166-8EE5-3014168C0297}"/>
              </a:ext>
            </a:extLst>
          </p:cNvPr>
          <p:cNvSpPr txBox="1"/>
          <p:nvPr userDrawn="1"/>
        </p:nvSpPr>
        <p:spPr>
          <a:xfrm>
            <a:off x="4405258" y="11687430"/>
            <a:ext cx="8194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◇参加者：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EDE24825-C1CC-4691-AA7B-0E6E2523F2D0}"/>
              </a:ext>
            </a:extLst>
          </p:cNvPr>
          <p:cNvSpPr txBox="1"/>
          <p:nvPr userDrawn="1"/>
        </p:nvSpPr>
        <p:spPr>
          <a:xfrm>
            <a:off x="4537608" y="11953907"/>
            <a:ext cx="2371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進行：＿＿＿＿＿＿＿＿＿＿＿＿＿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BFB14F5F-A5AF-49E2-BE6E-1FCA1BEF3EE2}"/>
              </a:ext>
            </a:extLst>
          </p:cNvPr>
          <p:cNvSpPr txBox="1"/>
          <p:nvPr userDrawn="1"/>
        </p:nvSpPr>
        <p:spPr>
          <a:xfrm>
            <a:off x="7041121" y="11943123"/>
            <a:ext cx="2371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記録：＿＿＿＿＿＿＿＿＿＿＿＿＿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8497C303-E3C6-4CD1-8DB7-B5E904F8FDC0}"/>
              </a:ext>
            </a:extLst>
          </p:cNvPr>
          <p:cNvSpPr txBox="1"/>
          <p:nvPr userDrawn="1"/>
        </p:nvSpPr>
        <p:spPr>
          <a:xfrm>
            <a:off x="4360902" y="12399982"/>
            <a:ext cx="51924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各担当者：＿＿＿＿＿＿＿＿＿＿＿＿＿＿＿＿＿＿＿＿＿＿＿＿＿＿＿＿＿＿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6" name="テキスト ボックス 44">
            <a:extLst>
              <a:ext uri="{FF2B5EF4-FFF2-40B4-BE49-F238E27FC236}">
                <a16:creationId xmlns:a16="http://schemas.microsoft.com/office/drawing/2014/main" id="{1BACA8D3-42AC-42FA-8797-1FE952038B65}"/>
              </a:ext>
            </a:extLst>
          </p:cNvPr>
          <p:cNvSpPr txBox="1"/>
          <p:nvPr userDrawn="1"/>
        </p:nvSpPr>
        <p:spPr>
          <a:xfrm>
            <a:off x="1062990" y="7731021"/>
            <a:ext cx="120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〇津波注意報解除</a:t>
            </a:r>
            <a:endParaRPr lang="en-US" altLang="ja-JP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〇津波警報解除</a:t>
            </a:r>
            <a:endParaRPr lang="en-US" altLang="ja-JP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〇大津波警報解除</a:t>
            </a:r>
            <a:endParaRPr lang="en-US" altLang="ja-JP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5C36F9-8918-1CF7-0335-243FD209F6CA}"/>
              </a:ext>
            </a:extLst>
          </p:cNvPr>
          <p:cNvSpPr/>
          <p:nvPr userDrawn="1"/>
        </p:nvSpPr>
        <p:spPr>
          <a:xfrm>
            <a:off x="2190609" y="4327617"/>
            <a:ext cx="7277395" cy="2881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77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100000">
                <a:srgbClr val="FFFFFF">
                  <a:alpha val="80000"/>
                </a:srgbClr>
              </a:gs>
            </a:gsLst>
            <a:lin ang="5400000" scaled="1"/>
          </a:gra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　難　開　始　（津波からの避難）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6B4C4A-3A90-A646-9B17-4A788EFFAD33}"/>
              </a:ext>
            </a:extLst>
          </p:cNvPr>
          <p:cNvSpPr txBox="1"/>
          <p:nvPr userDrawn="1"/>
        </p:nvSpPr>
        <p:spPr>
          <a:xfrm>
            <a:off x="1111868" y="445078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津波警報</a:t>
            </a:r>
            <a:endParaRPr lang="en-US" altLang="ja-JP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〇大津波警報</a:t>
            </a:r>
            <a:endParaRPr lang="en-US" altLang="ja-JP" sz="9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05DC081-4079-D0F5-0017-48261C4181A7}"/>
              </a:ext>
            </a:extLst>
          </p:cNvPr>
          <p:cNvCxnSpPr>
            <a:cxnSpLocks/>
          </p:cNvCxnSpPr>
          <p:nvPr userDrawn="1"/>
        </p:nvCxnSpPr>
        <p:spPr>
          <a:xfrm>
            <a:off x="1115528" y="4323943"/>
            <a:ext cx="835007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0734011-01CE-052E-1E92-9B7182D0A456}"/>
              </a:ext>
            </a:extLst>
          </p:cNvPr>
          <p:cNvCxnSpPr>
            <a:cxnSpLocks/>
          </p:cNvCxnSpPr>
          <p:nvPr userDrawn="1"/>
        </p:nvCxnSpPr>
        <p:spPr>
          <a:xfrm>
            <a:off x="1115528" y="7715877"/>
            <a:ext cx="835007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EC27AA-C759-37CC-D578-43C1EA2641A0}"/>
              </a:ext>
            </a:extLst>
          </p:cNvPr>
          <p:cNvSpPr txBox="1"/>
          <p:nvPr userDrawn="1"/>
        </p:nvSpPr>
        <p:spPr>
          <a:xfrm>
            <a:off x="312183" y="1700130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平常時</a:t>
            </a:r>
          </a:p>
        </p:txBody>
      </p:sp>
      <p:sp>
        <p:nvSpPr>
          <p:cNvPr id="11" name="爆発: 14 pt 10">
            <a:extLst>
              <a:ext uri="{FF2B5EF4-FFF2-40B4-BE49-F238E27FC236}">
                <a16:creationId xmlns:a16="http://schemas.microsoft.com/office/drawing/2014/main" id="{3E205CEF-6A30-3BC6-FD34-E84E9DB612E0}"/>
              </a:ext>
            </a:extLst>
          </p:cNvPr>
          <p:cNvSpPr/>
          <p:nvPr userDrawn="1"/>
        </p:nvSpPr>
        <p:spPr>
          <a:xfrm rot="806301">
            <a:off x="161966" y="2496006"/>
            <a:ext cx="915597" cy="466680"/>
          </a:xfrm>
          <a:prstGeom prst="irregularSeal2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30D104F9-2C1F-44EE-9491-BBC3DFBBAFD6}"/>
              </a:ext>
            </a:extLst>
          </p:cNvPr>
          <p:cNvSpPr txBox="1"/>
          <p:nvPr userDrawn="1"/>
        </p:nvSpPr>
        <p:spPr>
          <a:xfrm>
            <a:off x="234702" y="2592350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地震発生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F437B3-B8C8-3DD1-4AD7-B951E4885A66}"/>
              </a:ext>
            </a:extLst>
          </p:cNvPr>
          <p:cNvSpPr/>
          <p:nvPr userDrawn="1"/>
        </p:nvSpPr>
        <p:spPr>
          <a:xfrm>
            <a:off x="2181121" y="6399128"/>
            <a:ext cx="7277395" cy="2881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77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100000">
                <a:srgbClr val="FFFFFF">
                  <a:alpha val="80000"/>
                </a:srgbClr>
              </a:gs>
            </a:gsLst>
            <a:lin ang="5400000" scaled="1"/>
          </a:gra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　難　完　了　（津波からの避難）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E91417-7F0A-AAC7-EB9C-83DC90E9E41A}"/>
              </a:ext>
            </a:extLst>
          </p:cNvPr>
          <p:cNvSpPr/>
          <p:nvPr userDrawn="1"/>
        </p:nvSpPr>
        <p:spPr>
          <a:xfrm>
            <a:off x="2188213" y="10001929"/>
            <a:ext cx="7277395" cy="2881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77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100000">
                <a:srgbClr val="FFFFFF">
                  <a:alpha val="80000"/>
                </a:srgbClr>
              </a:gs>
            </a:gsLst>
            <a:lin ang="5400000" scaled="1"/>
          </a:gra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　難　完　了　（次の地震に備えた避難）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5AAEB6-C51D-7F93-8A8C-7E276A222CDC}"/>
              </a:ext>
            </a:extLst>
          </p:cNvPr>
          <p:cNvSpPr txBox="1"/>
          <p:nvPr userDrawn="1"/>
        </p:nvSpPr>
        <p:spPr>
          <a:xfrm>
            <a:off x="224977" y="10225732"/>
            <a:ext cx="6591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約１週間後</a:t>
            </a:r>
            <a:endParaRPr kumimoji="1" lang="ja-JP" altLang="en-US" sz="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6E484E-2CD5-A5EB-EB1F-BE98CCF1A67A}"/>
              </a:ext>
            </a:extLst>
          </p:cNvPr>
          <p:cNvSpPr/>
          <p:nvPr userDrawn="1"/>
        </p:nvSpPr>
        <p:spPr>
          <a:xfrm>
            <a:off x="2188213" y="7727207"/>
            <a:ext cx="7277395" cy="2881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77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100000">
                <a:srgbClr val="FFFFFF">
                  <a:alpha val="80000"/>
                </a:srgbClr>
              </a:gs>
            </a:gsLst>
            <a:lin ang="5400000" scaled="1"/>
          </a:gra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　難　開　始　（次の地震に備えた避難）</a:t>
            </a:r>
          </a:p>
        </p:txBody>
      </p:sp>
      <p:sp>
        <p:nvSpPr>
          <p:cNvPr id="14" name="爆発: 14 pt 13">
            <a:extLst>
              <a:ext uri="{FF2B5EF4-FFF2-40B4-BE49-F238E27FC236}">
                <a16:creationId xmlns:a16="http://schemas.microsoft.com/office/drawing/2014/main" id="{5D303F1B-C096-2A2F-49C8-A8485D623F6E}"/>
              </a:ext>
            </a:extLst>
          </p:cNvPr>
          <p:cNvSpPr/>
          <p:nvPr userDrawn="1"/>
        </p:nvSpPr>
        <p:spPr>
          <a:xfrm rot="806301">
            <a:off x="120296" y="6946442"/>
            <a:ext cx="915597" cy="696251"/>
          </a:xfrm>
          <a:prstGeom prst="irregularSeal2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85B220B-1BB5-2EDD-C39C-6125CAC62586}"/>
              </a:ext>
            </a:extLst>
          </p:cNvPr>
          <p:cNvSpPr txBox="1"/>
          <p:nvPr userDrawn="1"/>
        </p:nvSpPr>
        <p:spPr>
          <a:xfrm>
            <a:off x="169840" y="7086238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津波到達</a:t>
            </a:r>
            <a:endParaRPr kumimoji="1" lang="en-US" altLang="ja-JP" sz="1000" b="1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（災害発生）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427C442-938D-D2F7-3EF5-4F525B235FE3}"/>
              </a:ext>
            </a:extLst>
          </p:cNvPr>
          <p:cNvCxnSpPr>
            <a:cxnSpLocks/>
          </p:cNvCxnSpPr>
          <p:nvPr userDrawn="1"/>
        </p:nvCxnSpPr>
        <p:spPr>
          <a:xfrm>
            <a:off x="1119257" y="6687288"/>
            <a:ext cx="835007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爆発: 14 pt 16">
            <a:extLst>
              <a:ext uri="{FF2B5EF4-FFF2-40B4-BE49-F238E27FC236}">
                <a16:creationId xmlns:a16="http://schemas.microsoft.com/office/drawing/2014/main" id="{D1058972-C174-6FD8-19D6-D996EC0CA2A0}"/>
              </a:ext>
            </a:extLst>
          </p:cNvPr>
          <p:cNvSpPr/>
          <p:nvPr userDrawn="1"/>
        </p:nvSpPr>
        <p:spPr>
          <a:xfrm rot="806301">
            <a:off x="137760" y="6436852"/>
            <a:ext cx="915597" cy="466680"/>
          </a:xfrm>
          <a:prstGeom prst="irregularSeal2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C6C6146-7742-59D1-F071-175567CCC925}"/>
              </a:ext>
            </a:extLst>
          </p:cNvPr>
          <p:cNvSpPr txBox="1"/>
          <p:nvPr userDrawn="1"/>
        </p:nvSpPr>
        <p:spPr>
          <a:xfrm>
            <a:off x="210496" y="6533196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津波発生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6D1EC7D-9C47-7F2E-0652-D2B0FAFA1F15}"/>
              </a:ext>
            </a:extLst>
          </p:cNvPr>
          <p:cNvSpPr/>
          <p:nvPr userDrawn="1"/>
        </p:nvSpPr>
        <p:spPr>
          <a:xfrm>
            <a:off x="501044" y="84525"/>
            <a:ext cx="5515555" cy="2382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大規模な地震で津波が発生したとき</a:t>
            </a:r>
          </a:p>
        </p:txBody>
      </p:sp>
    </p:spTree>
    <p:extLst>
      <p:ext uri="{BB962C8B-B14F-4D97-AF65-F5344CB8AC3E}">
        <p14:creationId xmlns:p14="http://schemas.microsoft.com/office/powerpoint/2010/main" val="10897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86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テキスト ボックス 125"/>
          <p:cNvSpPr txBox="1"/>
          <p:nvPr/>
        </p:nvSpPr>
        <p:spPr>
          <a:xfrm>
            <a:off x="6755107" y="110631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8286318" y="110631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避難誘導班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357754" y="1675883"/>
            <a:ext cx="1877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2129948" y="2891210"/>
            <a:ext cx="2370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気象庁の地震情報、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津波情報等の収集を開始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175909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129948" y="3717757"/>
            <a:ext cx="235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使用・持ち出しする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資器材・備品等の準備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2147652" y="8071657"/>
            <a:ext cx="23165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後発地震と浸水に備えた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避難所への事前避難</a:t>
            </a: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2195043" y="9029858"/>
            <a:ext cx="2216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避難所への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424726" y="168261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114463" y="168261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773914" y="1691272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施設タイムラインの確認</a:t>
            </a: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107034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795409" y="264435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466961" y="2653015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各班の役割分担を確認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080036" y="2969588"/>
            <a:ext cx="1800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地震情報、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津波情報等の収集を開始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（適宜情報収集）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232830" y="2969588"/>
            <a:ext cx="2103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地震情報、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津波情報等の収集を指示</a:t>
            </a: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4422835" y="3719869"/>
            <a:ext cx="17867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使用・持ち出しする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資器材・備品等の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準備を指示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7783350" y="3773656"/>
            <a:ext cx="17297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使用・持ち出しする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資器材・備品等の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準備開始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4422835" y="6746749"/>
            <a:ext cx="1736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利用者の点呼、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体調管理等を指示</a:t>
            </a: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4464243" y="9046289"/>
            <a:ext cx="165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避難所への</a:t>
            </a:r>
            <a:r>
              <a:rPr lang="zh-TW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避難誘導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の判断・指示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6123630" y="5082737"/>
            <a:ext cx="165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津波に対する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避難先への避難誘導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1551624" y="300978"/>
            <a:ext cx="4493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特別養護老人ホーム　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○○○○</a:t>
            </a:r>
            <a:endParaRPr kumimoji="1" lang="ja-JP" altLang="en-US" sz="2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010" y="-453216"/>
            <a:ext cx="718022" cy="756532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6019978" y="4661911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津波注意報・津波警報等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の伝達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44927" y="5115236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避難の実施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11496" y="5064041"/>
            <a:ext cx="1751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津波に対する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避難先への避難を指示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使用・持ち出しする資器材・備品等の搬出を指示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758552" y="5062061"/>
            <a:ext cx="1751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津波に対する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避難先への避難誘導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使用・持ち出しする資器材・備品等の搬出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89228" y="9479036"/>
            <a:ext cx="2233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利用者の家族等への連絡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65925" y="9538793"/>
            <a:ext cx="181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利用者の家族等への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避難連絡の実施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095617" y="1112034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総括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班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732057" y="11428244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②津波情報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気象庁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098571" y="1143668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③○○町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災害情報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76" name="図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2476" y="11790021"/>
            <a:ext cx="911529" cy="911529"/>
          </a:xfrm>
          <a:prstGeom prst="rect">
            <a:avLst/>
          </a:prstGeom>
        </p:spPr>
      </p:pic>
      <p:sp>
        <p:nvSpPr>
          <p:cNvPr id="77" name="テキスト ボックス 76"/>
          <p:cNvSpPr txBox="1"/>
          <p:nvPr/>
        </p:nvSpPr>
        <p:spPr>
          <a:xfrm>
            <a:off x="4905672" y="1138338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618981" y="1138338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049754" y="113833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680833" y="1195710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213753" y="1194886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75968" y="1217133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（総括）○○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170131" y="12400212"/>
            <a:ext cx="1771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（情報班）○○、 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823144" y="12400211"/>
            <a:ext cx="2541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（避難誘導班）○○、 ○○、○○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822063" y="1138338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○○室</a:t>
            </a:r>
            <a:endParaRPr kumimoji="1" lang="ja-JP" altLang="en-US" sz="1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3" name="テキスト ボックス 65">
            <a:extLst>
              <a:ext uri="{FF2B5EF4-FFF2-40B4-BE49-F238E27FC236}">
                <a16:creationId xmlns:a16="http://schemas.microsoft.com/office/drawing/2014/main" id="{CFD92057-5F64-CE9C-3078-532FD8D3B40C}"/>
              </a:ext>
            </a:extLst>
          </p:cNvPr>
          <p:cNvSpPr txBox="1"/>
          <p:nvPr/>
        </p:nvSpPr>
        <p:spPr>
          <a:xfrm>
            <a:off x="360248" y="11430678"/>
            <a:ext cx="1063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①地震情報</a:t>
            </a:r>
            <a:endParaRPr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気象庁</a:t>
            </a:r>
            <a:endParaRPr lang="en-US" altLang="zh-TW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A69D6D-366B-D68F-09E3-9CDD218B666B}"/>
              </a:ext>
            </a:extLst>
          </p:cNvPr>
          <p:cNvSpPr txBox="1"/>
          <p:nvPr/>
        </p:nvSpPr>
        <p:spPr>
          <a:xfrm>
            <a:off x="2130378" y="3371469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E5B24E-7AEA-E02D-B58B-14E7A7E6E385}"/>
              </a:ext>
            </a:extLst>
          </p:cNvPr>
          <p:cNvSpPr txBox="1"/>
          <p:nvPr/>
        </p:nvSpPr>
        <p:spPr>
          <a:xfrm>
            <a:off x="4378921" y="3400020"/>
            <a:ext cx="1786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利用者の点呼を指示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971E45-2189-772E-1BB6-67EFFCB46DD2}"/>
              </a:ext>
            </a:extLst>
          </p:cNvPr>
          <p:cNvSpPr txBox="1"/>
          <p:nvPr/>
        </p:nvSpPr>
        <p:spPr>
          <a:xfrm>
            <a:off x="7818784" y="3349684"/>
            <a:ext cx="17297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利用者の点呼を実施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928139-E58A-A7D0-FE1E-C5F1DDE2CBDA}"/>
              </a:ext>
            </a:extLst>
          </p:cNvPr>
          <p:cNvSpPr txBox="1"/>
          <p:nvPr/>
        </p:nvSpPr>
        <p:spPr>
          <a:xfrm>
            <a:off x="4343832" y="4659130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津波注意報・津波警報等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の確認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064516-7DC6-4374-1AA6-1365FBD71611}"/>
              </a:ext>
            </a:extLst>
          </p:cNvPr>
          <p:cNvSpPr txBox="1"/>
          <p:nvPr/>
        </p:nvSpPr>
        <p:spPr>
          <a:xfrm>
            <a:off x="2155325" y="4652514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津波情報の確認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2BA8C5-9AAF-156A-ECCB-460C9F78532E}"/>
              </a:ext>
            </a:extLst>
          </p:cNvPr>
          <p:cNvSpPr txBox="1"/>
          <p:nvPr/>
        </p:nvSpPr>
        <p:spPr>
          <a:xfrm>
            <a:off x="6021057" y="5992851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地震情報、津波情報等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の情報収集（随時）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57E306-0355-E259-111A-4315397CDFA8}"/>
              </a:ext>
            </a:extLst>
          </p:cNvPr>
          <p:cNvSpPr txBox="1"/>
          <p:nvPr/>
        </p:nvSpPr>
        <p:spPr>
          <a:xfrm>
            <a:off x="2142977" y="6727487"/>
            <a:ext cx="235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利用者の点呼、体調管理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DB3680D-3AFC-94F2-0514-0DF7A615BCB5}"/>
              </a:ext>
            </a:extLst>
          </p:cNvPr>
          <p:cNvSpPr txBox="1"/>
          <p:nvPr/>
        </p:nvSpPr>
        <p:spPr>
          <a:xfrm>
            <a:off x="7787849" y="6746294"/>
            <a:ext cx="1736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利用者の点呼、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体調管理等を実施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952706-2D35-0A20-1180-9C8E4EB62FF2}"/>
              </a:ext>
            </a:extLst>
          </p:cNvPr>
          <p:cNvSpPr txBox="1"/>
          <p:nvPr/>
        </p:nvSpPr>
        <p:spPr>
          <a:xfrm>
            <a:off x="6019978" y="7007588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地震情報、津波情報等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の情報収集（随時）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5A46D9-C2BD-F575-C5B7-E036D7FE39DC}"/>
              </a:ext>
            </a:extLst>
          </p:cNvPr>
          <p:cNvSpPr txBox="1"/>
          <p:nvPr/>
        </p:nvSpPr>
        <p:spPr>
          <a:xfrm>
            <a:off x="6029987" y="8067162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津波注意報・津波警報等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の解除の伝達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DC6E77-C087-7894-2C90-17A5259133BD}"/>
              </a:ext>
            </a:extLst>
          </p:cNvPr>
          <p:cNvSpPr txBox="1"/>
          <p:nvPr/>
        </p:nvSpPr>
        <p:spPr>
          <a:xfrm>
            <a:off x="4340780" y="8075995"/>
            <a:ext cx="18818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津波注意報・津波警報等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の解除の確認、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後発地震への備えを判断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7943185-AD02-93BF-14CA-DFBC1050DC13}"/>
              </a:ext>
            </a:extLst>
          </p:cNvPr>
          <p:cNvSpPr txBox="1"/>
          <p:nvPr/>
        </p:nvSpPr>
        <p:spPr>
          <a:xfrm>
            <a:off x="2179669" y="5541307"/>
            <a:ext cx="2233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利用者の家族等への避難連絡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3DEFE9-2F91-5B7B-FC07-086D861E2439}"/>
              </a:ext>
            </a:extLst>
          </p:cNvPr>
          <p:cNvSpPr txBox="1"/>
          <p:nvPr/>
        </p:nvSpPr>
        <p:spPr>
          <a:xfrm>
            <a:off x="6020312" y="5548962"/>
            <a:ext cx="181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利用者の家族等への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避難連絡の実施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0658533-1154-0763-68CF-39706EA4E902}"/>
              </a:ext>
            </a:extLst>
          </p:cNvPr>
          <p:cNvSpPr txBox="1"/>
          <p:nvPr/>
        </p:nvSpPr>
        <p:spPr>
          <a:xfrm>
            <a:off x="6159211" y="9036618"/>
            <a:ext cx="165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後発地震に備えた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避難先への避難誘導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B231D2-B455-D7B3-FDE4-6AF33BA887CB}"/>
              </a:ext>
            </a:extLst>
          </p:cNvPr>
          <p:cNvSpPr txBox="1"/>
          <p:nvPr/>
        </p:nvSpPr>
        <p:spPr>
          <a:xfrm>
            <a:off x="7797741" y="9033948"/>
            <a:ext cx="1650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後発地震に備えた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避難先への避難誘導</a:t>
            </a:r>
            <a:endParaRPr lang="en-US" altLang="zh-TW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73893B0-BE67-D257-D730-016D7AD52AA9}"/>
              </a:ext>
            </a:extLst>
          </p:cNvPr>
          <p:cNvSpPr txBox="1"/>
          <p:nvPr/>
        </p:nvSpPr>
        <p:spPr>
          <a:xfrm>
            <a:off x="6026305" y="8533033"/>
            <a:ext cx="1881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地震情報、津波情報等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の情報収集（随時）</a:t>
            </a:r>
          </a:p>
        </p:txBody>
      </p:sp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0A9C660F-2FFE-00E7-EAB7-EEE4D48FE7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700" y="11816514"/>
            <a:ext cx="876553" cy="876553"/>
          </a:xfrm>
          <a:prstGeom prst="rect">
            <a:avLst/>
          </a:prstGeom>
        </p:spPr>
      </p:pic>
      <p:pic>
        <p:nvPicPr>
          <p:cNvPr id="21" name="図 20" descr="QR コード&#10;&#10;自動的に生成された説明">
            <a:extLst>
              <a:ext uri="{FF2B5EF4-FFF2-40B4-BE49-F238E27FC236}">
                <a16:creationId xmlns:a16="http://schemas.microsoft.com/office/drawing/2014/main" id="{18E38442-D526-E472-4B6C-8504BAEA7A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99" y="11820413"/>
            <a:ext cx="878400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19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2020</TotalTime>
  <Words>433</Words>
  <PresentationFormat>A3 297x420 mm</PresentationFormat>
  <Paragraphs>89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HG丸ｺﾞｼｯｸM-PRO</vt:lpstr>
      <vt:lpstr>UD デジタル 教科書体 NP-B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2022-12-27T01:11:22Z</cp:lastPrinted>
  <dcterms:created xsi:type="dcterms:W3CDTF">2020-11-03T02:37:24Z</dcterms:created>
  <dcterms:modified xsi:type="dcterms:W3CDTF">2023-01-10T05:09:51Z</dcterms:modified>
</cp:coreProperties>
</file>