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601200" cy="12801600" type="A3"/>
  <p:notesSz cx="9939338" cy="143684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4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00FC"/>
    <a:srgbClr val="FFD9EC"/>
    <a:srgbClr val="FF99CC"/>
    <a:srgbClr val="FF51A8"/>
    <a:srgbClr val="EAF6FF"/>
    <a:srgbClr val="25C6FF"/>
    <a:srgbClr val="6600CC"/>
    <a:srgbClr val="D9D9D9"/>
    <a:srgbClr val="E2EFD9"/>
    <a:srgbClr val="FDF0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19" autoAdjust="0"/>
    <p:restoredTop sz="96429" autoAdjust="0"/>
  </p:normalViewPr>
  <p:slideViewPr>
    <p:cSldViewPr snapToGrid="0" showGuides="1">
      <p:cViewPr varScale="1">
        <p:scale>
          <a:sx n="77" d="100"/>
          <a:sy n="77" d="100"/>
        </p:scale>
        <p:origin x="3060" y="80"/>
      </p:cViewPr>
      <p:guideLst>
        <p:guide orient="horz" pos="4032"/>
        <p:guide pos="30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720918"/>
          </a:xfrm>
          <a:prstGeom prst="rect">
            <a:avLst/>
          </a:prstGeom>
        </p:spPr>
        <p:txBody>
          <a:bodyPr vert="horz" lIns="138897" tIns="69449" rIns="138897" bIns="69449" rtlCol="0"/>
          <a:lstStyle>
            <a:lvl1pPr algn="l">
              <a:defRPr sz="1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992" y="0"/>
            <a:ext cx="4307046" cy="720918"/>
          </a:xfrm>
          <a:prstGeom prst="rect">
            <a:avLst/>
          </a:prstGeom>
        </p:spPr>
        <p:txBody>
          <a:bodyPr vert="horz" lIns="138897" tIns="69449" rIns="138897" bIns="69449" rtlCol="0"/>
          <a:lstStyle>
            <a:lvl1pPr algn="r">
              <a:defRPr sz="1800"/>
            </a:lvl1pPr>
          </a:lstStyle>
          <a:p>
            <a:fld id="{44F2BB65-F76B-4DDC-BF67-258257BB603E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151188" y="1795463"/>
            <a:ext cx="3636962" cy="4849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897" tIns="69449" rIns="138897" bIns="6944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4" y="6914823"/>
            <a:ext cx="7951470" cy="5657582"/>
          </a:xfrm>
          <a:prstGeom prst="rect">
            <a:avLst/>
          </a:prstGeom>
        </p:spPr>
        <p:txBody>
          <a:bodyPr vert="horz" lIns="138897" tIns="69449" rIns="138897" bIns="6944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13647547"/>
            <a:ext cx="4307046" cy="720917"/>
          </a:xfrm>
          <a:prstGeom prst="rect">
            <a:avLst/>
          </a:prstGeom>
        </p:spPr>
        <p:txBody>
          <a:bodyPr vert="horz" lIns="138897" tIns="69449" rIns="138897" bIns="69449" rtlCol="0" anchor="b"/>
          <a:lstStyle>
            <a:lvl1pPr algn="l">
              <a:defRPr sz="1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992" y="13647547"/>
            <a:ext cx="4307046" cy="720917"/>
          </a:xfrm>
          <a:prstGeom prst="rect">
            <a:avLst/>
          </a:prstGeom>
        </p:spPr>
        <p:txBody>
          <a:bodyPr vert="horz" lIns="138897" tIns="69449" rIns="138897" bIns="69449" rtlCol="0" anchor="b"/>
          <a:lstStyle>
            <a:lvl1pPr algn="r">
              <a:defRPr sz="1800"/>
            </a:lvl1pPr>
          </a:lstStyle>
          <a:p>
            <a:fld id="{4C9DEDEC-8BD1-461E-88A1-B00A2E0564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0671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DEDEC-8BD1-461E-88A1-B00A2E0564B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911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DEDEC-8BD1-461E-88A1-B00A2E0564B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291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8314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正方形/長方形 123">
            <a:extLst>
              <a:ext uri="{FF2B5EF4-FFF2-40B4-BE49-F238E27FC236}">
                <a16:creationId xmlns:a16="http://schemas.microsoft.com/office/drawing/2014/main" id="{2EFEB34A-CA9C-4FF1-932A-F97690D92E14}"/>
              </a:ext>
            </a:extLst>
          </p:cNvPr>
          <p:cNvSpPr/>
          <p:nvPr userDrawn="1"/>
        </p:nvSpPr>
        <p:spPr>
          <a:xfrm>
            <a:off x="10427" y="185240"/>
            <a:ext cx="9540240" cy="655320"/>
          </a:xfrm>
          <a:prstGeom prst="rect">
            <a:avLst/>
          </a:prstGeom>
          <a:noFill/>
          <a:ln w="57150">
            <a:solidFill>
              <a:srgbClr val="FF51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lang="ja-JP" altLang="en-US" sz="20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</a:t>
            </a:r>
            <a:r>
              <a:rPr lang="ja-JP" altLang="en-US" sz="2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の施設タイムライン」</a:t>
            </a:r>
            <a:endParaRPr kumimoji="1" lang="ja-JP" altLang="en-US" sz="20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25" name="図 124" descr="子供たちを見守る保育士のイラスト">
            <a:extLst>
              <a:ext uri="{FF2B5EF4-FFF2-40B4-BE49-F238E27FC236}">
                <a16:creationId xmlns:a16="http://schemas.microsoft.com/office/drawing/2014/main" id="{1D07D567-3ABD-4754-9A91-C474AC62AB5F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2445" y="40461"/>
            <a:ext cx="861576" cy="883920"/>
          </a:xfrm>
          <a:prstGeom prst="rect">
            <a:avLst/>
          </a:prstGeom>
          <a:noFill/>
        </p:spPr>
      </p:pic>
      <p:pic>
        <p:nvPicPr>
          <p:cNvPr id="126" name="図 125" descr="幼稚園の散歩のイラスト">
            <a:extLst>
              <a:ext uri="{FF2B5EF4-FFF2-40B4-BE49-F238E27FC236}">
                <a16:creationId xmlns:a16="http://schemas.microsoft.com/office/drawing/2014/main" id="{41D331D8-0A4C-470D-9C93-62B140535466}"/>
              </a:ext>
            </a:extLst>
          </p:cNvPr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2002" y="124280"/>
            <a:ext cx="900328" cy="883920"/>
          </a:xfrm>
          <a:prstGeom prst="rect">
            <a:avLst/>
          </a:prstGeom>
          <a:noFill/>
        </p:spPr>
      </p:pic>
      <p:graphicFrame>
        <p:nvGraphicFramePr>
          <p:cNvPr id="127" name="表 126">
            <a:extLst>
              <a:ext uri="{FF2B5EF4-FFF2-40B4-BE49-F238E27FC236}">
                <a16:creationId xmlns:a16="http://schemas.microsoft.com/office/drawing/2014/main" id="{7BF4294A-77BB-4FC0-A066-16AA27E30F0D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73455893"/>
              </p:ext>
            </p:extLst>
          </p:nvPr>
        </p:nvGraphicFramePr>
        <p:xfrm>
          <a:off x="1367380" y="912951"/>
          <a:ext cx="761300" cy="100268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1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609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6136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015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350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098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8" name="表 127">
            <a:extLst>
              <a:ext uri="{FF2B5EF4-FFF2-40B4-BE49-F238E27FC236}">
                <a16:creationId xmlns:a16="http://schemas.microsoft.com/office/drawing/2014/main" id="{C01795AD-9E81-485A-9900-41572641727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926517032"/>
              </p:ext>
            </p:extLst>
          </p:nvPr>
        </p:nvGraphicFramePr>
        <p:xfrm>
          <a:off x="2181121" y="912951"/>
          <a:ext cx="2223768" cy="100268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3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7591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6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327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9" name="表 128">
            <a:extLst>
              <a:ext uri="{FF2B5EF4-FFF2-40B4-BE49-F238E27FC236}">
                <a16:creationId xmlns:a16="http://schemas.microsoft.com/office/drawing/2014/main" id="{2A9C15FA-0F40-4EB1-8210-7548FB94387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12723259"/>
              </p:ext>
            </p:extLst>
          </p:nvPr>
        </p:nvGraphicFramePr>
        <p:xfrm>
          <a:off x="4444536" y="924381"/>
          <a:ext cx="5021071" cy="10035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3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3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36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8796">
                <a:tc gridSpan="3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796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0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6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0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327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0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0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0" name="テキスト ボックス 129">
            <a:extLst>
              <a:ext uri="{FF2B5EF4-FFF2-40B4-BE49-F238E27FC236}">
                <a16:creationId xmlns:a16="http://schemas.microsoft.com/office/drawing/2014/main" id="{C704AFE3-721E-4AAC-A871-E1A698D88BCA}"/>
              </a:ext>
            </a:extLst>
          </p:cNvPr>
          <p:cNvSpPr txBox="1"/>
          <p:nvPr userDrawn="1"/>
        </p:nvSpPr>
        <p:spPr>
          <a:xfrm>
            <a:off x="1300831" y="930238"/>
            <a:ext cx="9012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行政から</a:t>
            </a:r>
            <a:endParaRPr lang="en-US" altLang="ja-JP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発信される情報</a:t>
            </a:r>
            <a:endParaRPr kumimoji="1" lang="ja-JP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1" name="テキスト ボックス 130">
            <a:extLst>
              <a:ext uri="{FF2B5EF4-FFF2-40B4-BE49-F238E27FC236}">
                <a16:creationId xmlns:a16="http://schemas.microsoft.com/office/drawing/2014/main" id="{F8706EDF-4A34-46C8-9701-AF989001BA41}"/>
              </a:ext>
            </a:extLst>
          </p:cNvPr>
          <p:cNvSpPr txBox="1"/>
          <p:nvPr userDrawn="1"/>
        </p:nvSpPr>
        <p:spPr>
          <a:xfrm>
            <a:off x="2758388" y="988812"/>
            <a:ext cx="11272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05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施設全体の行動</a:t>
            </a:r>
            <a:endParaRPr kumimoji="1" lang="ja-JP" altLang="en-US" sz="105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97A79245-27C7-42DD-8DA9-5CE974FAEE89}"/>
              </a:ext>
            </a:extLst>
          </p:cNvPr>
          <p:cNvSpPr txBox="1"/>
          <p:nvPr userDrawn="1"/>
        </p:nvSpPr>
        <p:spPr>
          <a:xfrm>
            <a:off x="6148081" y="885089"/>
            <a:ext cx="15905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各担当者（班）と役割分担</a:t>
            </a:r>
            <a:endParaRPr kumimoji="1" lang="ja-JP" altLang="en-US" sz="1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133" name="表 132">
            <a:extLst>
              <a:ext uri="{FF2B5EF4-FFF2-40B4-BE49-F238E27FC236}">
                <a16:creationId xmlns:a16="http://schemas.microsoft.com/office/drawing/2014/main" id="{4DAF2FA2-FEC5-4CBD-A273-77A859A77F8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82708598"/>
              </p:ext>
            </p:extLst>
          </p:nvPr>
        </p:nvGraphicFramePr>
        <p:xfrm>
          <a:off x="671532" y="919204"/>
          <a:ext cx="628554" cy="99938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8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359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2348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5379778D-3238-4903-AA94-2C52A58A84AD}"/>
              </a:ext>
            </a:extLst>
          </p:cNvPr>
          <p:cNvSpPr txBox="1"/>
          <p:nvPr userDrawn="1"/>
        </p:nvSpPr>
        <p:spPr>
          <a:xfrm>
            <a:off x="628271" y="919230"/>
            <a:ext cx="696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雨や川の</a:t>
            </a:r>
            <a:endParaRPr lang="en-US" altLang="ja-JP" sz="1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状況</a:t>
            </a:r>
            <a:endParaRPr kumimoji="1" lang="ja-JP" altLang="en-US" sz="1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135" name="表 134">
            <a:extLst>
              <a:ext uri="{FF2B5EF4-FFF2-40B4-BE49-F238E27FC236}">
                <a16:creationId xmlns:a16="http://schemas.microsoft.com/office/drawing/2014/main" id="{1C352509-F2D2-4FB6-A715-24C19B406D0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176916515"/>
              </p:ext>
            </p:extLst>
          </p:nvPr>
        </p:nvGraphicFramePr>
        <p:xfrm>
          <a:off x="98918" y="924381"/>
          <a:ext cx="473414" cy="112686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3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760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51009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B7D99A79-1706-44AC-B102-5D70D2A3E7D9}"/>
              </a:ext>
            </a:extLst>
          </p:cNvPr>
          <p:cNvSpPr txBox="1"/>
          <p:nvPr userDrawn="1"/>
        </p:nvSpPr>
        <p:spPr>
          <a:xfrm>
            <a:off x="50931" y="915715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時間の</a:t>
            </a:r>
            <a:endParaRPr lang="en-US" altLang="ja-JP" sz="1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目安</a:t>
            </a:r>
            <a:r>
              <a:rPr lang="en-US" altLang="ja-JP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endParaRPr kumimoji="1" lang="ja-JP" altLang="en-US" sz="1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7" name="下矢印 185">
            <a:extLst>
              <a:ext uri="{FF2B5EF4-FFF2-40B4-BE49-F238E27FC236}">
                <a16:creationId xmlns:a16="http://schemas.microsoft.com/office/drawing/2014/main" id="{0DECD250-5286-4771-A93C-73DCF10FCB56}"/>
              </a:ext>
            </a:extLst>
          </p:cNvPr>
          <p:cNvSpPr/>
          <p:nvPr userDrawn="1"/>
        </p:nvSpPr>
        <p:spPr>
          <a:xfrm>
            <a:off x="106538" y="1354195"/>
            <a:ext cx="473413" cy="8959296"/>
          </a:xfrm>
          <a:prstGeom prst="downArrow">
            <a:avLst>
              <a:gd name="adj1" fmla="val 83131"/>
              <a:gd name="adj2" fmla="val 85679"/>
            </a:avLst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29000">
                <a:srgbClr val="25C6FF"/>
              </a:gs>
              <a:gs pos="50000">
                <a:srgbClr val="0500FC"/>
              </a:gs>
              <a:gs pos="100000">
                <a:srgbClr val="6600CC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テキスト ボックス 137">
            <a:extLst>
              <a:ext uri="{FF2B5EF4-FFF2-40B4-BE49-F238E27FC236}">
                <a16:creationId xmlns:a16="http://schemas.microsoft.com/office/drawing/2014/main" id="{66AF77C7-E91B-43BB-80A9-0356875D947C}"/>
              </a:ext>
            </a:extLst>
          </p:cNvPr>
          <p:cNvSpPr txBox="1"/>
          <p:nvPr userDrawn="1"/>
        </p:nvSpPr>
        <p:spPr>
          <a:xfrm>
            <a:off x="75892" y="1382360"/>
            <a:ext cx="5389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３日前</a:t>
            </a:r>
            <a:endParaRPr kumimoji="1" lang="ja-JP" altLang="en-US" sz="1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9" name="テキスト ボックス 138">
            <a:extLst>
              <a:ext uri="{FF2B5EF4-FFF2-40B4-BE49-F238E27FC236}">
                <a16:creationId xmlns:a16="http://schemas.microsoft.com/office/drawing/2014/main" id="{237D220B-8F14-4796-A30C-8B9934CA8C76}"/>
              </a:ext>
            </a:extLst>
          </p:cNvPr>
          <p:cNvSpPr txBox="1"/>
          <p:nvPr userDrawn="1"/>
        </p:nvSpPr>
        <p:spPr>
          <a:xfrm>
            <a:off x="78859" y="1742653"/>
            <a:ext cx="5389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２日前</a:t>
            </a:r>
            <a:endParaRPr kumimoji="1" lang="ja-JP" altLang="en-US" sz="1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30D104F9-2C1F-44EE-9491-BBC3DFBBAFD6}"/>
              </a:ext>
            </a:extLst>
          </p:cNvPr>
          <p:cNvSpPr txBox="1"/>
          <p:nvPr userDrawn="1"/>
        </p:nvSpPr>
        <p:spPr>
          <a:xfrm>
            <a:off x="77046" y="2403002"/>
            <a:ext cx="5212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１日前</a:t>
            </a:r>
            <a:endParaRPr kumimoji="1" lang="ja-JP" altLang="en-US" sz="1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1" name="テキスト ボックス 140">
            <a:extLst>
              <a:ext uri="{FF2B5EF4-FFF2-40B4-BE49-F238E27FC236}">
                <a16:creationId xmlns:a16="http://schemas.microsoft.com/office/drawing/2014/main" id="{2245CC2B-84BB-482C-8726-6EE8D0BD4486}"/>
              </a:ext>
            </a:extLst>
          </p:cNvPr>
          <p:cNvSpPr txBox="1"/>
          <p:nvPr userDrawn="1"/>
        </p:nvSpPr>
        <p:spPr>
          <a:xfrm>
            <a:off x="77046" y="3756107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半日前</a:t>
            </a:r>
            <a:endParaRPr kumimoji="1" lang="ja-JP" altLang="en-US" sz="1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2" name="テキスト ボックス 141">
            <a:extLst>
              <a:ext uri="{FF2B5EF4-FFF2-40B4-BE49-F238E27FC236}">
                <a16:creationId xmlns:a16="http://schemas.microsoft.com/office/drawing/2014/main" id="{AD6A6037-E962-463E-8665-251FF4221D07}"/>
              </a:ext>
            </a:extLst>
          </p:cNvPr>
          <p:cNvSpPr txBox="1"/>
          <p:nvPr userDrawn="1"/>
        </p:nvSpPr>
        <p:spPr>
          <a:xfrm>
            <a:off x="96096" y="5673187"/>
            <a:ext cx="492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４～６</a:t>
            </a:r>
            <a:endParaRPr lang="en-US" altLang="ja-JP" sz="8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時間前</a:t>
            </a:r>
            <a:endParaRPr kumimoji="1" lang="ja-JP" altLang="en-US" sz="8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3" name="テキスト ボックス 142">
            <a:extLst>
              <a:ext uri="{FF2B5EF4-FFF2-40B4-BE49-F238E27FC236}">
                <a16:creationId xmlns:a16="http://schemas.microsoft.com/office/drawing/2014/main" id="{924C5F7E-E481-45B4-A708-DD3646363F63}"/>
              </a:ext>
            </a:extLst>
          </p:cNvPr>
          <p:cNvSpPr txBox="1"/>
          <p:nvPr userDrawn="1"/>
        </p:nvSpPr>
        <p:spPr>
          <a:xfrm>
            <a:off x="85856" y="8470362"/>
            <a:ext cx="492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２～</a:t>
            </a:r>
            <a:r>
              <a:rPr lang="en-US" altLang="ja-JP" sz="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</a:p>
          <a:p>
            <a:pPr algn="ctr"/>
            <a:r>
              <a:rPr lang="ja-JP" altLang="en-US" sz="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時間前</a:t>
            </a:r>
            <a:endParaRPr kumimoji="1" lang="ja-JP" altLang="en-US" sz="8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4" name="テキスト ボックス 143">
            <a:extLst>
              <a:ext uri="{FF2B5EF4-FFF2-40B4-BE49-F238E27FC236}">
                <a16:creationId xmlns:a16="http://schemas.microsoft.com/office/drawing/2014/main" id="{0322729D-2FDA-4531-A2D9-37A63BC5D981}"/>
              </a:ext>
            </a:extLst>
          </p:cNvPr>
          <p:cNvSpPr txBox="1"/>
          <p:nvPr userDrawn="1"/>
        </p:nvSpPr>
        <p:spPr>
          <a:xfrm>
            <a:off x="43832" y="10278016"/>
            <a:ext cx="5709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</a:t>
            </a:r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時間前</a:t>
            </a:r>
            <a:endParaRPr kumimoji="1" lang="ja-JP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6D4677DA-BB93-463C-BF15-CD25D990E8CC}"/>
              </a:ext>
            </a:extLst>
          </p:cNvPr>
          <p:cNvSpPr txBox="1"/>
          <p:nvPr userDrawn="1"/>
        </p:nvSpPr>
        <p:spPr>
          <a:xfrm>
            <a:off x="740513" y="1331162"/>
            <a:ext cx="483815" cy="338554"/>
          </a:xfrm>
          <a:prstGeom prst="rect">
            <a:avLst/>
          </a:prstGeom>
          <a:solidFill>
            <a:srgbClr val="EAF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雨が降り</a:t>
            </a:r>
            <a:endParaRPr lang="en-US" altLang="ja-JP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始める</a:t>
            </a:r>
            <a:endParaRPr kumimoji="1" lang="ja-JP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2E2753B5-3A90-4954-AD8B-4ADA5BA97AC0}"/>
              </a:ext>
            </a:extLst>
          </p:cNvPr>
          <p:cNvSpPr txBox="1"/>
          <p:nvPr userDrawn="1"/>
        </p:nvSpPr>
        <p:spPr>
          <a:xfrm>
            <a:off x="666374" y="1714694"/>
            <a:ext cx="645067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水防団待機</a:t>
            </a:r>
            <a:endParaRPr lang="en-US" altLang="zh-TW" sz="7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zh-TW" altLang="en-US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水位到達</a:t>
            </a:r>
            <a:endParaRPr lang="ja-JP" altLang="en-US" sz="7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7" name="テキスト ボックス 146">
            <a:extLst>
              <a:ext uri="{FF2B5EF4-FFF2-40B4-BE49-F238E27FC236}">
                <a16:creationId xmlns:a16="http://schemas.microsoft.com/office/drawing/2014/main" id="{EC77A697-0BF8-497D-9648-6A751D102652}"/>
              </a:ext>
            </a:extLst>
          </p:cNvPr>
          <p:cNvSpPr txBox="1"/>
          <p:nvPr userDrawn="1"/>
        </p:nvSpPr>
        <p:spPr>
          <a:xfrm>
            <a:off x="744850" y="2030771"/>
            <a:ext cx="491765" cy="338554"/>
          </a:xfrm>
          <a:prstGeom prst="rect">
            <a:avLst/>
          </a:prstGeom>
          <a:solidFill>
            <a:srgbClr val="EAF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雨が降り</a:t>
            </a:r>
            <a:endParaRPr lang="en-US" altLang="ja-JP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川が増水</a:t>
            </a:r>
            <a:endParaRPr kumimoji="1" lang="ja-JP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8" name="テキスト ボックス 147">
            <a:extLst>
              <a:ext uri="{FF2B5EF4-FFF2-40B4-BE49-F238E27FC236}">
                <a16:creationId xmlns:a16="http://schemas.microsoft.com/office/drawing/2014/main" id="{7D78517C-F92F-4472-A90F-9507A517DBE5}"/>
              </a:ext>
            </a:extLst>
          </p:cNvPr>
          <p:cNvSpPr txBox="1"/>
          <p:nvPr userDrawn="1"/>
        </p:nvSpPr>
        <p:spPr>
          <a:xfrm>
            <a:off x="725078" y="2384336"/>
            <a:ext cx="540941" cy="33855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zh-TW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氾濫注意</a:t>
            </a:r>
            <a:endParaRPr lang="en-US" altLang="zh-TW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zh-TW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水位到達</a:t>
            </a:r>
            <a:endParaRPr kumimoji="1" lang="ja-JP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9" name="テキスト ボックス 148">
            <a:extLst>
              <a:ext uri="{FF2B5EF4-FFF2-40B4-BE49-F238E27FC236}">
                <a16:creationId xmlns:a16="http://schemas.microsoft.com/office/drawing/2014/main" id="{7BCF90FF-F3F8-4B66-9A70-9927A3E7BD71}"/>
              </a:ext>
            </a:extLst>
          </p:cNvPr>
          <p:cNvSpPr txBox="1"/>
          <p:nvPr userDrawn="1"/>
        </p:nvSpPr>
        <p:spPr>
          <a:xfrm>
            <a:off x="733991" y="5305951"/>
            <a:ext cx="523559" cy="307777"/>
          </a:xfrm>
          <a:prstGeom prst="rect">
            <a:avLst/>
          </a:prstGeom>
          <a:solidFill>
            <a:srgbClr val="EAF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大雨で川が</a:t>
            </a:r>
            <a:endParaRPr lang="en-US" altLang="ja-JP" sz="7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さらに増水</a:t>
            </a:r>
          </a:p>
        </p:txBody>
      </p:sp>
      <p:sp>
        <p:nvSpPr>
          <p:cNvPr id="150" name="テキスト ボックス 149">
            <a:extLst>
              <a:ext uri="{FF2B5EF4-FFF2-40B4-BE49-F238E27FC236}">
                <a16:creationId xmlns:a16="http://schemas.microsoft.com/office/drawing/2014/main" id="{432E9BFA-7477-4571-BF7C-647962966AE2}"/>
              </a:ext>
            </a:extLst>
          </p:cNvPr>
          <p:cNvSpPr txBox="1"/>
          <p:nvPr userDrawn="1"/>
        </p:nvSpPr>
        <p:spPr>
          <a:xfrm>
            <a:off x="716327" y="5684915"/>
            <a:ext cx="540941" cy="33855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zh-TW" altLang="en-US" sz="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避難判断</a:t>
            </a:r>
            <a:endParaRPr lang="en-US" altLang="zh-TW" sz="8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zh-TW" altLang="en-US" sz="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水位到達</a:t>
            </a:r>
            <a:endParaRPr kumimoji="1" lang="ja-JP" altLang="en-US" sz="8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1" name="テキスト ボックス 150">
            <a:extLst>
              <a:ext uri="{FF2B5EF4-FFF2-40B4-BE49-F238E27FC236}">
                <a16:creationId xmlns:a16="http://schemas.microsoft.com/office/drawing/2014/main" id="{1C50B5EA-BE66-4484-8EF0-73120B45D439}"/>
              </a:ext>
            </a:extLst>
          </p:cNvPr>
          <p:cNvSpPr txBox="1"/>
          <p:nvPr userDrawn="1"/>
        </p:nvSpPr>
        <p:spPr>
          <a:xfrm>
            <a:off x="730988" y="8072274"/>
            <a:ext cx="515611" cy="307777"/>
          </a:xfrm>
          <a:prstGeom prst="rect">
            <a:avLst/>
          </a:prstGeom>
          <a:solidFill>
            <a:srgbClr val="EAF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川の水が</a:t>
            </a:r>
            <a:endParaRPr lang="en-US" altLang="ja-JP" sz="7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あふれそう</a:t>
            </a:r>
            <a:endParaRPr kumimoji="1" lang="ja-JP" altLang="en-US" sz="7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2" name="テキスト ボックス 151">
            <a:extLst>
              <a:ext uri="{FF2B5EF4-FFF2-40B4-BE49-F238E27FC236}">
                <a16:creationId xmlns:a16="http://schemas.microsoft.com/office/drawing/2014/main" id="{DCB124E3-CCEA-47A1-BC4D-C4C138DA2064}"/>
              </a:ext>
            </a:extLst>
          </p:cNvPr>
          <p:cNvSpPr txBox="1"/>
          <p:nvPr userDrawn="1"/>
        </p:nvSpPr>
        <p:spPr>
          <a:xfrm>
            <a:off x="712610" y="8432759"/>
            <a:ext cx="540942" cy="33855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zh-TW" altLang="en-US" sz="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氾濫危険</a:t>
            </a:r>
            <a:endParaRPr lang="en-US" altLang="zh-TW" sz="8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zh-TW" altLang="en-US" sz="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水位到達</a:t>
            </a:r>
            <a:endParaRPr kumimoji="1" lang="ja-JP" altLang="en-US" sz="8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3" name="テキスト ボックス 152">
            <a:extLst>
              <a:ext uri="{FF2B5EF4-FFF2-40B4-BE49-F238E27FC236}">
                <a16:creationId xmlns:a16="http://schemas.microsoft.com/office/drawing/2014/main" id="{4E3546D9-8FC0-4BBF-9C24-012F96E03621}"/>
              </a:ext>
            </a:extLst>
          </p:cNvPr>
          <p:cNvSpPr txBox="1"/>
          <p:nvPr userDrawn="1"/>
        </p:nvSpPr>
        <p:spPr>
          <a:xfrm>
            <a:off x="736860" y="10145762"/>
            <a:ext cx="492443" cy="33855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zh-TW" altLang="en-US" sz="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氾濫</a:t>
            </a:r>
            <a:r>
              <a:rPr lang="ja-JP" altLang="en-US" sz="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</a:t>
            </a:r>
            <a:endParaRPr lang="en-US" altLang="ja-JP" sz="8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発生</a:t>
            </a:r>
            <a:endParaRPr kumimoji="1" lang="ja-JP" altLang="en-US" sz="8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54" name="図 153" descr="決壊する堤防のイラスト">
            <a:extLst>
              <a:ext uri="{FF2B5EF4-FFF2-40B4-BE49-F238E27FC236}">
                <a16:creationId xmlns:a16="http://schemas.microsoft.com/office/drawing/2014/main" id="{C24397C6-0AF8-47EB-8584-9EB92FEE810D}"/>
              </a:ext>
            </a:extLst>
          </p:cNvPr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54" y="10516324"/>
            <a:ext cx="377766" cy="377766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テキスト ボックス 154">
            <a:extLst>
              <a:ext uri="{FF2B5EF4-FFF2-40B4-BE49-F238E27FC236}">
                <a16:creationId xmlns:a16="http://schemas.microsoft.com/office/drawing/2014/main" id="{2E90BB71-3629-4606-82EA-B1741023A0AB}"/>
              </a:ext>
            </a:extLst>
          </p:cNvPr>
          <p:cNvSpPr txBox="1"/>
          <p:nvPr userDrawn="1"/>
        </p:nvSpPr>
        <p:spPr>
          <a:xfrm>
            <a:off x="1361893" y="130835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○台風情報</a:t>
            </a:r>
            <a:endParaRPr lang="en-US" altLang="zh-TW" sz="9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zh-TW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（随時発表）</a:t>
            </a:r>
            <a:endParaRPr kumimoji="1" lang="ja-JP" altLang="en-US" sz="9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6" name="テキスト ボックス 155">
            <a:extLst>
              <a:ext uri="{FF2B5EF4-FFF2-40B4-BE49-F238E27FC236}">
                <a16:creationId xmlns:a16="http://schemas.microsoft.com/office/drawing/2014/main" id="{07A176F3-8E2A-4F0D-904C-7D73AAE019AC}"/>
              </a:ext>
            </a:extLst>
          </p:cNvPr>
          <p:cNvSpPr txBox="1"/>
          <p:nvPr userDrawn="1"/>
        </p:nvSpPr>
        <p:spPr>
          <a:xfrm>
            <a:off x="1289749" y="1911588"/>
            <a:ext cx="90281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○早期注意情報</a:t>
            </a:r>
            <a:endParaRPr lang="en-US" altLang="zh-TW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（警報級の可能性）</a:t>
            </a:r>
          </a:p>
        </p:txBody>
      </p:sp>
      <p:sp>
        <p:nvSpPr>
          <p:cNvPr id="157" name="テキスト ボックス 156">
            <a:extLst>
              <a:ext uri="{FF2B5EF4-FFF2-40B4-BE49-F238E27FC236}">
                <a16:creationId xmlns:a16="http://schemas.microsoft.com/office/drawing/2014/main" id="{9DB3A1F3-39FD-430D-8B2A-9D917281838D}"/>
              </a:ext>
            </a:extLst>
          </p:cNvPr>
          <p:cNvSpPr txBox="1"/>
          <p:nvPr userDrawn="1"/>
        </p:nvSpPr>
        <p:spPr>
          <a:xfrm>
            <a:off x="1493926" y="1728652"/>
            <a:ext cx="497251" cy="2000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レベル１</a:t>
            </a:r>
            <a:endParaRPr kumimoji="1" lang="ja-JP" altLang="en-US" sz="7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8" name="テキスト ボックス 157">
            <a:extLst>
              <a:ext uri="{FF2B5EF4-FFF2-40B4-BE49-F238E27FC236}">
                <a16:creationId xmlns:a16="http://schemas.microsoft.com/office/drawing/2014/main" id="{AEAE0EA7-1C9D-498A-9DA2-3488201BCD43}"/>
              </a:ext>
            </a:extLst>
          </p:cNvPr>
          <p:cNvSpPr txBox="1"/>
          <p:nvPr userDrawn="1"/>
        </p:nvSpPr>
        <p:spPr>
          <a:xfrm>
            <a:off x="1304261" y="2374508"/>
            <a:ext cx="80021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〇大雨注意報</a:t>
            </a:r>
            <a:endParaRPr kumimoji="1" lang="ja-JP" altLang="en-US" sz="8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9" name="テキスト ボックス 158">
            <a:extLst>
              <a:ext uri="{FF2B5EF4-FFF2-40B4-BE49-F238E27FC236}">
                <a16:creationId xmlns:a16="http://schemas.microsoft.com/office/drawing/2014/main" id="{EA83E425-17DC-4D06-B069-E55D83A146B5}"/>
              </a:ext>
            </a:extLst>
          </p:cNvPr>
          <p:cNvSpPr txBox="1"/>
          <p:nvPr userDrawn="1"/>
        </p:nvSpPr>
        <p:spPr>
          <a:xfrm>
            <a:off x="1307557" y="2503296"/>
            <a:ext cx="8178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・洪水注意報</a:t>
            </a:r>
            <a:endParaRPr lang="en-US" altLang="ja-JP" sz="8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8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〇高潮注意報</a:t>
            </a:r>
          </a:p>
        </p:txBody>
      </p:sp>
      <p:sp>
        <p:nvSpPr>
          <p:cNvPr id="160" name="テキスト ボックス 159">
            <a:extLst>
              <a:ext uri="{FF2B5EF4-FFF2-40B4-BE49-F238E27FC236}">
                <a16:creationId xmlns:a16="http://schemas.microsoft.com/office/drawing/2014/main" id="{3112CE44-78F4-4CB1-B7E9-FB1A58796105}"/>
              </a:ext>
            </a:extLst>
          </p:cNvPr>
          <p:cNvSpPr txBox="1"/>
          <p:nvPr userDrawn="1"/>
        </p:nvSpPr>
        <p:spPr>
          <a:xfrm>
            <a:off x="1314762" y="5834060"/>
            <a:ext cx="9028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〇大雨</a:t>
            </a:r>
            <a:r>
              <a:rPr lang="ja-JP" altLang="en-US" sz="8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警報</a:t>
            </a:r>
            <a:endParaRPr lang="en-US" altLang="ja-JP" sz="8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8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・洪水警報</a:t>
            </a:r>
            <a:endParaRPr lang="en-US" altLang="ja-JP" sz="8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8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〇氾濫警戒情報</a:t>
            </a:r>
            <a:endParaRPr kumimoji="1" lang="en-US" altLang="ja-JP" sz="8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8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〇大雨警報</a:t>
            </a:r>
            <a:endParaRPr kumimoji="1" lang="en-US" altLang="ja-JP" sz="8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8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　（土砂災害）</a:t>
            </a:r>
            <a:endParaRPr kumimoji="1" lang="en-US" altLang="ja-JP" sz="8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8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〇高潮注意報</a:t>
            </a:r>
          </a:p>
        </p:txBody>
      </p:sp>
      <p:sp>
        <p:nvSpPr>
          <p:cNvPr id="161" name="テキスト ボックス 160">
            <a:extLst>
              <a:ext uri="{FF2B5EF4-FFF2-40B4-BE49-F238E27FC236}">
                <a16:creationId xmlns:a16="http://schemas.microsoft.com/office/drawing/2014/main" id="{8B6B1F24-6D03-4E31-BF96-1F5AE18CE201}"/>
              </a:ext>
            </a:extLst>
          </p:cNvPr>
          <p:cNvSpPr txBox="1"/>
          <p:nvPr userDrawn="1"/>
        </p:nvSpPr>
        <p:spPr>
          <a:xfrm>
            <a:off x="1308187" y="5688594"/>
            <a:ext cx="9028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</a:t>
            </a:r>
            <a:r>
              <a:rPr lang="ja-JP" altLang="en-US" sz="8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高齢者等避難</a:t>
            </a:r>
            <a:endParaRPr kumimoji="1" lang="ja-JP" altLang="en-US" sz="8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5" name="テキスト ボックス 164">
            <a:extLst>
              <a:ext uri="{FF2B5EF4-FFF2-40B4-BE49-F238E27FC236}">
                <a16:creationId xmlns:a16="http://schemas.microsoft.com/office/drawing/2014/main" id="{306B1249-F975-4F2F-AFE9-CD94B01031F1}"/>
              </a:ext>
            </a:extLst>
          </p:cNvPr>
          <p:cNvSpPr txBox="1"/>
          <p:nvPr userDrawn="1"/>
        </p:nvSpPr>
        <p:spPr>
          <a:xfrm>
            <a:off x="1290431" y="9993548"/>
            <a:ext cx="9028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○大雨特別警報</a:t>
            </a:r>
            <a:endParaRPr lang="en-US" altLang="zh-TW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〇氾濫発生情報</a:t>
            </a:r>
            <a:endParaRPr kumimoji="1" lang="en-US" altLang="ja-JP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■高潮氾濫</a:t>
            </a:r>
            <a:endParaRPr kumimoji="1" lang="en-US" altLang="ja-JP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発生情報</a:t>
            </a:r>
          </a:p>
        </p:txBody>
      </p:sp>
      <p:sp>
        <p:nvSpPr>
          <p:cNvPr id="167" name="正方形/長方形 166">
            <a:extLst>
              <a:ext uri="{FF2B5EF4-FFF2-40B4-BE49-F238E27FC236}">
                <a16:creationId xmlns:a16="http://schemas.microsoft.com/office/drawing/2014/main" id="{92CD00A4-ED3B-4F9A-84D3-6664E76B946A}"/>
              </a:ext>
            </a:extLst>
          </p:cNvPr>
          <p:cNvSpPr/>
          <p:nvPr userDrawn="1"/>
        </p:nvSpPr>
        <p:spPr>
          <a:xfrm>
            <a:off x="1392296" y="10540143"/>
            <a:ext cx="707161" cy="38057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テキスト ボックス 167">
            <a:extLst>
              <a:ext uri="{FF2B5EF4-FFF2-40B4-BE49-F238E27FC236}">
                <a16:creationId xmlns:a16="http://schemas.microsoft.com/office/drawing/2014/main" id="{CCC8695C-0916-47C8-831C-549E153373F1}"/>
              </a:ext>
            </a:extLst>
          </p:cNvPr>
          <p:cNvSpPr txBox="1"/>
          <p:nvPr userDrawn="1"/>
        </p:nvSpPr>
        <p:spPr>
          <a:xfrm>
            <a:off x="1544535" y="10497172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凡例</a:t>
            </a:r>
            <a:endParaRPr lang="en-US" altLang="zh-TW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9" name="テキスト ボックス 168">
            <a:extLst>
              <a:ext uri="{FF2B5EF4-FFF2-40B4-BE49-F238E27FC236}">
                <a16:creationId xmlns:a16="http://schemas.microsoft.com/office/drawing/2014/main" id="{3E90F4CA-F5B6-4C9E-805A-D8DAAB596BD5}"/>
              </a:ext>
            </a:extLst>
          </p:cNvPr>
          <p:cNvSpPr txBox="1"/>
          <p:nvPr userDrawn="1"/>
        </p:nvSpPr>
        <p:spPr>
          <a:xfrm>
            <a:off x="1311816" y="10629020"/>
            <a:ext cx="67839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〇：国が発表</a:t>
            </a:r>
            <a:endParaRPr lang="en-US" altLang="zh-TW" sz="7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0" name="テキスト ボックス 169">
            <a:extLst>
              <a:ext uri="{FF2B5EF4-FFF2-40B4-BE49-F238E27FC236}">
                <a16:creationId xmlns:a16="http://schemas.microsoft.com/office/drawing/2014/main" id="{0F1E3309-BD37-4C78-B1B1-3F4D0F719B5D}"/>
              </a:ext>
            </a:extLst>
          </p:cNvPr>
          <p:cNvSpPr txBox="1"/>
          <p:nvPr userDrawn="1"/>
        </p:nvSpPr>
        <p:spPr>
          <a:xfrm>
            <a:off x="1311816" y="10745002"/>
            <a:ext cx="85792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■：自治体が発表</a:t>
            </a:r>
            <a:endParaRPr lang="en-US" altLang="zh-TW" sz="7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1" name="正方形/長方形 170">
            <a:extLst>
              <a:ext uri="{FF2B5EF4-FFF2-40B4-BE49-F238E27FC236}">
                <a16:creationId xmlns:a16="http://schemas.microsoft.com/office/drawing/2014/main" id="{A52CF022-C8DE-4A35-BD3A-A41A829D51E2}"/>
              </a:ext>
            </a:extLst>
          </p:cNvPr>
          <p:cNvSpPr/>
          <p:nvPr userDrawn="1"/>
        </p:nvSpPr>
        <p:spPr>
          <a:xfrm>
            <a:off x="2160916" y="2397680"/>
            <a:ext cx="7284486" cy="20499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レベル２　注意体制確立</a:t>
            </a:r>
          </a:p>
        </p:txBody>
      </p:sp>
      <p:sp>
        <p:nvSpPr>
          <p:cNvPr id="183" name="正方形/長方形 182">
            <a:extLst>
              <a:ext uri="{FF2B5EF4-FFF2-40B4-BE49-F238E27FC236}">
                <a16:creationId xmlns:a16="http://schemas.microsoft.com/office/drawing/2014/main" id="{44357452-D2E1-4E14-8916-1B2334177384}"/>
              </a:ext>
            </a:extLst>
          </p:cNvPr>
          <p:cNvSpPr/>
          <p:nvPr userDrawn="1"/>
        </p:nvSpPr>
        <p:spPr>
          <a:xfrm>
            <a:off x="2187874" y="5674894"/>
            <a:ext cx="7277734" cy="18757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1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レベル３　警戒体制確立</a:t>
            </a:r>
          </a:p>
        </p:txBody>
      </p:sp>
      <p:sp>
        <p:nvSpPr>
          <p:cNvPr id="199" name="正方形/長方形 198">
            <a:extLst>
              <a:ext uri="{FF2B5EF4-FFF2-40B4-BE49-F238E27FC236}">
                <a16:creationId xmlns:a16="http://schemas.microsoft.com/office/drawing/2014/main" id="{359A6DA5-6A25-4D86-B3A4-8363570737F4}"/>
              </a:ext>
            </a:extLst>
          </p:cNvPr>
          <p:cNvSpPr/>
          <p:nvPr userDrawn="1"/>
        </p:nvSpPr>
        <p:spPr>
          <a:xfrm>
            <a:off x="2187873" y="8390150"/>
            <a:ext cx="7287259" cy="187576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レベル４　非常体制確立</a:t>
            </a:r>
          </a:p>
        </p:txBody>
      </p:sp>
      <p:sp>
        <p:nvSpPr>
          <p:cNvPr id="200" name="テキスト ボックス 199">
            <a:extLst>
              <a:ext uri="{FF2B5EF4-FFF2-40B4-BE49-F238E27FC236}">
                <a16:creationId xmlns:a16="http://schemas.microsoft.com/office/drawing/2014/main" id="{22C24F2F-1EA7-494B-ABC0-D3EBF7CBC5F8}"/>
              </a:ext>
            </a:extLst>
          </p:cNvPr>
          <p:cNvSpPr txBox="1"/>
          <p:nvPr userDrawn="1"/>
        </p:nvSpPr>
        <p:spPr>
          <a:xfrm>
            <a:off x="600810" y="10914029"/>
            <a:ext cx="710963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大雨注意報や避難準備・高齢者等避難開始等の発表時刻はイメージで記載しており、実際とは異なります。</a:t>
            </a: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警戒レベル・防災気象情報を参考にしながら、状況に応じて早めの判断を行い、避難行動をとるようにしてください。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記録的短時間大雨情報が発信された場合、状況に応じて、更なる配慮が必要です。</a:t>
            </a:r>
          </a:p>
        </p:txBody>
      </p:sp>
      <p:sp>
        <p:nvSpPr>
          <p:cNvPr id="211" name="テキスト ボックス 210">
            <a:extLst>
              <a:ext uri="{FF2B5EF4-FFF2-40B4-BE49-F238E27FC236}">
                <a16:creationId xmlns:a16="http://schemas.microsoft.com/office/drawing/2014/main" id="{71E7BDA6-F152-4F1D-9A15-F994EC2E93DB}"/>
              </a:ext>
            </a:extLst>
          </p:cNvPr>
          <p:cNvSpPr txBox="1"/>
          <p:nvPr userDrawn="1"/>
        </p:nvSpPr>
        <p:spPr>
          <a:xfrm>
            <a:off x="1494659" y="9695025"/>
            <a:ext cx="510076" cy="20005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7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レベル５</a:t>
            </a:r>
            <a:endParaRPr kumimoji="1" lang="ja-JP" altLang="en-US" sz="7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2" name="テキスト ボックス 43">
            <a:extLst>
              <a:ext uri="{FF2B5EF4-FFF2-40B4-BE49-F238E27FC236}">
                <a16:creationId xmlns:a16="http://schemas.microsoft.com/office/drawing/2014/main" id="{4C9A36D5-E4A0-4A43-8BEE-40D39AD2A8EB}"/>
              </a:ext>
            </a:extLst>
          </p:cNvPr>
          <p:cNvSpPr txBox="1"/>
          <p:nvPr userDrawn="1"/>
        </p:nvSpPr>
        <p:spPr>
          <a:xfrm>
            <a:off x="534988" y="6051844"/>
            <a:ext cx="920520" cy="52269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8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避難判断水位</a:t>
            </a:r>
            <a:endParaRPr kumimoji="1" lang="en-US" altLang="ja-JP" sz="8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>
              <a:spcBef>
                <a:spcPts val="600"/>
              </a:spcBef>
            </a:pPr>
            <a:r>
              <a:rPr kumimoji="1" lang="ja-JP" altLang="en-US" sz="9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kumimoji="1" lang="ja-JP" altLang="en-US" sz="900" b="1" u="sng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</a:t>
            </a:r>
            <a:r>
              <a:rPr kumimoji="1" lang="ja-JP" altLang="en-US" sz="9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ｍ）</a:t>
            </a:r>
          </a:p>
        </p:txBody>
      </p:sp>
      <p:sp>
        <p:nvSpPr>
          <p:cNvPr id="213" name="テキスト ボックス 43">
            <a:extLst>
              <a:ext uri="{FF2B5EF4-FFF2-40B4-BE49-F238E27FC236}">
                <a16:creationId xmlns:a16="http://schemas.microsoft.com/office/drawing/2014/main" id="{55CDA990-6433-4EF6-A73E-E4FD815D0949}"/>
              </a:ext>
            </a:extLst>
          </p:cNvPr>
          <p:cNvSpPr txBox="1"/>
          <p:nvPr userDrawn="1"/>
        </p:nvSpPr>
        <p:spPr>
          <a:xfrm>
            <a:off x="515673" y="8778563"/>
            <a:ext cx="920520" cy="52269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8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氾濫危険水位</a:t>
            </a:r>
            <a:endParaRPr kumimoji="1" lang="en-US" altLang="ja-JP" sz="8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>
              <a:spcBef>
                <a:spcPts val="600"/>
              </a:spcBef>
            </a:pPr>
            <a:r>
              <a:rPr kumimoji="1" lang="ja-JP" altLang="en-US" sz="9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kumimoji="1" lang="ja-JP" altLang="en-US" sz="900" b="1" u="sng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</a:t>
            </a:r>
            <a:r>
              <a:rPr kumimoji="1" lang="ja-JP" altLang="en-US" sz="9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ｍ）</a:t>
            </a:r>
          </a:p>
        </p:txBody>
      </p:sp>
      <p:sp>
        <p:nvSpPr>
          <p:cNvPr id="214" name="テキスト ボックス 43">
            <a:extLst>
              <a:ext uri="{FF2B5EF4-FFF2-40B4-BE49-F238E27FC236}">
                <a16:creationId xmlns:a16="http://schemas.microsoft.com/office/drawing/2014/main" id="{412C9F45-5E1A-4792-9102-06FF3F12BF14}"/>
              </a:ext>
            </a:extLst>
          </p:cNvPr>
          <p:cNvSpPr txBox="1"/>
          <p:nvPr userDrawn="1"/>
        </p:nvSpPr>
        <p:spPr>
          <a:xfrm>
            <a:off x="523408" y="2712237"/>
            <a:ext cx="920520" cy="37360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900" b="1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kumimoji="1" lang="ja-JP" altLang="en-US" sz="900" b="1" u="sng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</a:t>
            </a:r>
            <a:r>
              <a:rPr kumimoji="1" lang="ja-JP" altLang="en-US" sz="900" b="1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kumimoji="1" lang="en-US" altLang="ja-JP" sz="900" b="1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900" b="1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水位観測所</a:t>
            </a:r>
          </a:p>
        </p:txBody>
      </p:sp>
      <p:sp>
        <p:nvSpPr>
          <p:cNvPr id="215" name="テキスト ボックス 43">
            <a:extLst>
              <a:ext uri="{FF2B5EF4-FFF2-40B4-BE49-F238E27FC236}">
                <a16:creationId xmlns:a16="http://schemas.microsoft.com/office/drawing/2014/main" id="{B061038B-6DF9-4DF4-AB0C-68671C80E913}"/>
              </a:ext>
            </a:extLst>
          </p:cNvPr>
          <p:cNvSpPr txBox="1"/>
          <p:nvPr userDrawn="1"/>
        </p:nvSpPr>
        <p:spPr>
          <a:xfrm>
            <a:off x="523408" y="3137018"/>
            <a:ext cx="920520" cy="37360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8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氾濫注意水位</a:t>
            </a:r>
          </a:p>
          <a:p>
            <a:pPr algn="ctr"/>
            <a:r>
              <a:rPr kumimoji="1" lang="ja-JP" altLang="en-US" sz="9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　　　　　ｍ）</a:t>
            </a:r>
          </a:p>
          <a:p>
            <a:pPr algn="ctr"/>
            <a:endParaRPr kumimoji="1" lang="ja-JP" altLang="en-US" sz="8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6" name="テキスト ボックス 44">
            <a:extLst>
              <a:ext uri="{FF2B5EF4-FFF2-40B4-BE49-F238E27FC236}">
                <a16:creationId xmlns:a16="http://schemas.microsoft.com/office/drawing/2014/main" id="{1BACA8D3-42AC-42FA-8797-1FE952038B65}"/>
              </a:ext>
            </a:extLst>
          </p:cNvPr>
          <p:cNvSpPr txBox="1"/>
          <p:nvPr userDrawn="1"/>
        </p:nvSpPr>
        <p:spPr>
          <a:xfrm>
            <a:off x="1302360" y="8567882"/>
            <a:ext cx="9482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8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〇氾濫危険情報</a:t>
            </a:r>
            <a:endParaRPr lang="en-US" altLang="ja-JP" sz="8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lang="ja-JP" altLang="en-US" sz="8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〇高潮特別警報</a:t>
            </a:r>
            <a:endParaRPr lang="en-US" altLang="ja-JP" sz="8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lang="zh-TW" altLang="en-US" sz="8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</a:t>
            </a:r>
            <a:r>
              <a:rPr lang="ja-JP" altLang="en-US" sz="8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土砂災害</a:t>
            </a:r>
            <a:endParaRPr lang="en-US" altLang="ja-JP" sz="8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lang="ja-JP" altLang="en-US" sz="8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警戒情報</a:t>
            </a:r>
            <a:endParaRPr lang="en-US" altLang="ja-JP" sz="8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lang="ja-JP" altLang="en-US" sz="8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〇高潮警報</a:t>
            </a:r>
            <a:endParaRPr lang="en-US" altLang="ja-JP" sz="8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7" name="テキスト ボックス 48">
            <a:extLst>
              <a:ext uri="{FF2B5EF4-FFF2-40B4-BE49-F238E27FC236}">
                <a16:creationId xmlns:a16="http://schemas.microsoft.com/office/drawing/2014/main" id="{B50B6E3E-9483-4FA3-BDD1-DE9A75E78D5A}"/>
              </a:ext>
            </a:extLst>
          </p:cNvPr>
          <p:cNvSpPr txBox="1"/>
          <p:nvPr userDrawn="1"/>
        </p:nvSpPr>
        <p:spPr>
          <a:xfrm>
            <a:off x="1328903" y="8406077"/>
            <a:ext cx="928798" cy="263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10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■避難</a:t>
            </a:r>
            <a:r>
              <a:rPr lang="ja-JP" altLang="en-US" sz="10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指示</a:t>
            </a:r>
            <a:endParaRPr kumimoji="1" lang="ja-JP" altLang="en-US" sz="10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8" name="テキスト ボックス 52">
            <a:extLst>
              <a:ext uri="{FF2B5EF4-FFF2-40B4-BE49-F238E27FC236}">
                <a16:creationId xmlns:a16="http://schemas.microsoft.com/office/drawing/2014/main" id="{5F618822-7A75-4905-9B42-C74172F8FE15}"/>
              </a:ext>
            </a:extLst>
          </p:cNvPr>
          <p:cNvSpPr txBox="1"/>
          <p:nvPr userDrawn="1"/>
        </p:nvSpPr>
        <p:spPr>
          <a:xfrm>
            <a:off x="1305573" y="9880720"/>
            <a:ext cx="9155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</a:t>
            </a:r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緊急安全確保</a:t>
            </a:r>
            <a:endParaRPr kumimoji="1" lang="ja-JP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9" name="正方形/長方形 218">
            <a:extLst>
              <a:ext uri="{FF2B5EF4-FFF2-40B4-BE49-F238E27FC236}">
                <a16:creationId xmlns:a16="http://schemas.microsoft.com/office/drawing/2014/main" id="{00FAA80B-7EFF-4215-A274-05B646E802E1}"/>
              </a:ext>
            </a:extLst>
          </p:cNvPr>
          <p:cNvSpPr/>
          <p:nvPr userDrawn="1"/>
        </p:nvSpPr>
        <p:spPr>
          <a:xfrm>
            <a:off x="2188212" y="8109086"/>
            <a:ext cx="7277395" cy="26013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77000"/>
                </a:schemeClr>
              </a:gs>
              <a:gs pos="52000">
                <a:schemeClr val="accent1">
                  <a:lumMod val="45000"/>
                  <a:lumOff val="55000"/>
                </a:schemeClr>
              </a:gs>
              <a:gs pos="100000">
                <a:srgbClr val="FFFFFF">
                  <a:alpha val="80000"/>
                </a:srgbClr>
              </a:gs>
            </a:gsLst>
            <a:lin ang="5400000" scaled="1"/>
          </a:gra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b="1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避　難　完　了</a:t>
            </a: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9D6CD3E1-163A-0548-8BEF-497814B7D948}"/>
              </a:ext>
            </a:extLst>
          </p:cNvPr>
          <p:cNvSpPr/>
          <p:nvPr userDrawn="1"/>
        </p:nvSpPr>
        <p:spPr>
          <a:xfrm>
            <a:off x="501044" y="84525"/>
            <a:ext cx="5515555" cy="23820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/>
              <a:t>台風が近づいているとき、前線等によって大雨が長引くとき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589242C-0B2F-6C4D-764A-E00C5D0EF7D2}"/>
              </a:ext>
            </a:extLst>
          </p:cNvPr>
          <p:cNvSpPr/>
          <p:nvPr userDrawn="1"/>
        </p:nvSpPr>
        <p:spPr>
          <a:xfrm>
            <a:off x="75892" y="11432844"/>
            <a:ext cx="3963886" cy="13125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AE550DC-A27D-5AC7-1DCB-15B44EEC16B5}"/>
              </a:ext>
            </a:extLst>
          </p:cNvPr>
          <p:cNvSpPr/>
          <p:nvPr userDrawn="1"/>
        </p:nvSpPr>
        <p:spPr>
          <a:xfrm>
            <a:off x="76016" y="11439525"/>
            <a:ext cx="238991" cy="130585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Rtl" rtlCol="0" anchor="ctr"/>
          <a:lstStyle/>
          <a:p>
            <a:pPr algn="ctr"/>
            <a:r>
              <a:rPr lang="ja-JP" altLang="en-US" sz="1000" dirty="0"/>
              <a:t>防災情報</a:t>
            </a:r>
            <a:r>
              <a:rPr lang="en-US" altLang="ja-JP" sz="1000" dirty="0"/>
              <a:t>HP</a:t>
            </a:r>
            <a:endParaRPr kumimoji="1" lang="ja-JP" altLang="en-US" sz="1000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E9D7521-324C-5CDC-F319-F551CF3FAD14}"/>
              </a:ext>
            </a:extLst>
          </p:cNvPr>
          <p:cNvSpPr/>
          <p:nvPr userDrawn="1"/>
        </p:nvSpPr>
        <p:spPr>
          <a:xfrm>
            <a:off x="4124857" y="11430061"/>
            <a:ext cx="5340750" cy="1300804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00FE73B-D927-C7D2-C4E8-9FC3BB4DBF4B}"/>
              </a:ext>
            </a:extLst>
          </p:cNvPr>
          <p:cNvSpPr/>
          <p:nvPr userDrawn="1"/>
        </p:nvSpPr>
        <p:spPr>
          <a:xfrm>
            <a:off x="4132602" y="11432844"/>
            <a:ext cx="264668" cy="129802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Rtl" rtlCol="0" anchor="ctr"/>
          <a:lstStyle/>
          <a:p>
            <a:pPr algn="ctr"/>
            <a:r>
              <a:rPr lang="ja-JP" altLang="en-US" sz="1000" dirty="0"/>
              <a:t>避難訓練について</a:t>
            </a:r>
            <a:endParaRPr kumimoji="1" lang="ja-JP" altLang="en-US" sz="10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9324413-1460-B171-DA57-A7F7B39F53F9}"/>
              </a:ext>
            </a:extLst>
          </p:cNvPr>
          <p:cNvSpPr txBox="1"/>
          <p:nvPr userDrawn="1"/>
        </p:nvSpPr>
        <p:spPr>
          <a:xfrm>
            <a:off x="4372758" y="11519902"/>
            <a:ext cx="22300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◇日時：＿＿＿＿年＿＿月＿＿日</a:t>
            </a:r>
            <a:endParaRPr lang="en-US" altLang="zh-TW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0DC6FCF-6180-2C4E-DE39-12AD62CED993}"/>
              </a:ext>
            </a:extLst>
          </p:cNvPr>
          <p:cNvSpPr txBox="1"/>
          <p:nvPr userDrawn="1"/>
        </p:nvSpPr>
        <p:spPr>
          <a:xfrm>
            <a:off x="6602856" y="11517899"/>
            <a:ext cx="2742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◇場所：＿＿＿＿＿＿＿＿＿＿＿＿</a:t>
            </a:r>
            <a:endParaRPr lang="en-US" altLang="zh-TW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253C8F9-EBD1-EFC5-D7F4-4EFD4A26DAB2}"/>
              </a:ext>
            </a:extLst>
          </p:cNvPr>
          <p:cNvSpPr txBox="1"/>
          <p:nvPr userDrawn="1"/>
        </p:nvSpPr>
        <p:spPr>
          <a:xfrm>
            <a:off x="4405258" y="11830305"/>
            <a:ext cx="8194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◇参加者：</a:t>
            </a:r>
            <a:endParaRPr lang="en-US" altLang="zh-TW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F8C4D95-15AB-82EC-2DB0-EFF93910598F}"/>
              </a:ext>
            </a:extLst>
          </p:cNvPr>
          <p:cNvSpPr txBox="1"/>
          <p:nvPr userDrawn="1"/>
        </p:nvSpPr>
        <p:spPr>
          <a:xfrm>
            <a:off x="4537608" y="12096782"/>
            <a:ext cx="23711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進行：＿＿＿＿＿＿＿＿＿＿＿＿＿</a:t>
            </a:r>
            <a:endParaRPr lang="en-US" altLang="zh-TW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62326D9-D243-5EBF-6866-64C071FB0E6B}"/>
              </a:ext>
            </a:extLst>
          </p:cNvPr>
          <p:cNvSpPr txBox="1"/>
          <p:nvPr userDrawn="1"/>
        </p:nvSpPr>
        <p:spPr>
          <a:xfrm>
            <a:off x="7041121" y="12085998"/>
            <a:ext cx="23711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記録：＿＿＿＿＿＿＿＿＿＿＿＿＿</a:t>
            </a:r>
            <a:endParaRPr lang="en-US" altLang="zh-TW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2A7EE9F-0E79-2802-92FC-D87C2B1BCB29}"/>
              </a:ext>
            </a:extLst>
          </p:cNvPr>
          <p:cNvSpPr txBox="1"/>
          <p:nvPr userDrawn="1"/>
        </p:nvSpPr>
        <p:spPr>
          <a:xfrm>
            <a:off x="4360902" y="12428557"/>
            <a:ext cx="51924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各担当者：＿＿＿＿＿＿＿＿＿＿＿＿＿＿＿＿＿＿＿＿＿＿＿＿＿＿＿＿＿＿</a:t>
            </a:r>
            <a:endParaRPr lang="en-US" altLang="zh-TW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B13019C-1577-3ADA-5694-DEA7B23D4B65}"/>
              </a:ext>
            </a:extLst>
          </p:cNvPr>
          <p:cNvSpPr txBox="1"/>
          <p:nvPr userDrawn="1"/>
        </p:nvSpPr>
        <p:spPr>
          <a:xfrm>
            <a:off x="1298352" y="9197631"/>
            <a:ext cx="8895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-87313"/>
            <a:r>
              <a:rPr lang="ja-JP" altLang="en-US" sz="7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○記録的短時間大雨情報</a:t>
            </a:r>
            <a:endParaRPr lang="en-US" altLang="ja-JP" sz="7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8099D63-13CC-A6B3-587C-DB8B62F9E720}"/>
              </a:ext>
            </a:extLst>
          </p:cNvPr>
          <p:cNvSpPr/>
          <p:nvPr userDrawn="1"/>
        </p:nvSpPr>
        <p:spPr>
          <a:xfrm>
            <a:off x="1389334" y="9234255"/>
            <a:ext cx="715146" cy="245457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789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1E5BBCF-048E-9007-1966-2F1EB7612D89}"/>
              </a:ext>
            </a:extLst>
          </p:cNvPr>
          <p:cNvSpPr txBox="1"/>
          <p:nvPr/>
        </p:nvSpPr>
        <p:spPr>
          <a:xfrm>
            <a:off x="1298352" y="9197631"/>
            <a:ext cx="8895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-87313"/>
            <a:r>
              <a:rPr lang="ja-JP" altLang="en-US" sz="7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○記録的短時間大雨情報</a:t>
            </a:r>
            <a:endParaRPr lang="en-US" altLang="ja-JP" sz="7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47F01DB-77F2-AE3F-1B38-7BD8A3249D33}"/>
              </a:ext>
            </a:extLst>
          </p:cNvPr>
          <p:cNvSpPr/>
          <p:nvPr/>
        </p:nvSpPr>
        <p:spPr>
          <a:xfrm>
            <a:off x="1389334" y="9234255"/>
            <a:ext cx="715146" cy="271153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863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テキスト ボックス 125"/>
          <p:cNvSpPr txBox="1"/>
          <p:nvPr/>
        </p:nvSpPr>
        <p:spPr>
          <a:xfrm>
            <a:off x="6755107" y="1106319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情報班</a:t>
            </a:r>
            <a:endParaRPr kumimoji="1" lang="ja-JP" altLang="en-US" sz="1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8286318" y="1106319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避難誘導班</a:t>
            </a:r>
            <a:endParaRPr kumimoji="1" lang="ja-JP" altLang="en-US" sz="1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2357754" y="1675883"/>
            <a:ext cx="18774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施設タイムラインの確認</a:t>
            </a:r>
          </a:p>
        </p:txBody>
      </p:sp>
      <p:sp>
        <p:nvSpPr>
          <p:cNvPr id="130" name="テキスト ボックス 129"/>
          <p:cNvSpPr txBox="1"/>
          <p:nvPr/>
        </p:nvSpPr>
        <p:spPr>
          <a:xfrm>
            <a:off x="2129948" y="2969588"/>
            <a:ext cx="2370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気象情報、水位等の情報</a:t>
            </a:r>
            <a:endParaRPr lang="en-US" altLang="ja-JP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自治体の防災情報の収集を開始</a:t>
            </a:r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2175909" y="2644355"/>
            <a:ext cx="2355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各班の役割分担を確認</a:t>
            </a:r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2129948" y="3902479"/>
            <a:ext cx="2355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使用する資器材・備品等の準備</a:t>
            </a: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2147652" y="6787846"/>
            <a:ext cx="23554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solidFill>
                  <a:srgbClr val="C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施設利用者の家族等へ</a:t>
            </a:r>
            <a:endParaRPr lang="en-US" altLang="ja-JP" sz="1100" dirty="0">
              <a:solidFill>
                <a:srgbClr val="C0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100" dirty="0">
                <a:solidFill>
                  <a:srgbClr val="C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避難開始、避難先の連絡</a:t>
            </a:r>
          </a:p>
        </p:txBody>
      </p:sp>
      <p:sp>
        <p:nvSpPr>
          <p:cNvPr id="135" name="テキスト ボックス 134"/>
          <p:cNvSpPr txBox="1"/>
          <p:nvPr/>
        </p:nvSpPr>
        <p:spPr>
          <a:xfrm>
            <a:off x="2195043" y="7749695"/>
            <a:ext cx="2355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避難誘導開始</a:t>
            </a:r>
          </a:p>
        </p:txBody>
      </p:sp>
      <p:sp>
        <p:nvSpPr>
          <p:cNvPr id="139" name="テキスト ボックス 138"/>
          <p:cNvSpPr txBox="1"/>
          <p:nvPr/>
        </p:nvSpPr>
        <p:spPr>
          <a:xfrm>
            <a:off x="2118758" y="7365348"/>
            <a:ext cx="2355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使用する資器材・備品等の搬出</a:t>
            </a:r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4424726" y="1682612"/>
            <a:ext cx="17363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施設タイムラインの確認</a:t>
            </a:r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6114463" y="1682612"/>
            <a:ext cx="17363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施設タイムラインの確認</a:t>
            </a:r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7773914" y="1691272"/>
            <a:ext cx="17363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施設タイムラインの確認</a:t>
            </a:r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4172349" y="2644355"/>
            <a:ext cx="2355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各班の役割分担を確認</a:t>
            </a:r>
          </a:p>
        </p:txBody>
      </p:sp>
      <p:sp>
        <p:nvSpPr>
          <p:cNvPr id="147" name="テキスト ボックス 146"/>
          <p:cNvSpPr txBox="1"/>
          <p:nvPr/>
        </p:nvSpPr>
        <p:spPr>
          <a:xfrm>
            <a:off x="5795409" y="2644355"/>
            <a:ext cx="2355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各班の役割分担を確認</a:t>
            </a:r>
          </a:p>
        </p:txBody>
      </p:sp>
      <p:sp>
        <p:nvSpPr>
          <p:cNvPr id="148" name="テキスト ボックス 147"/>
          <p:cNvSpPr txBox="1"/>
          <p:nvPr/>
        </p:nvSpPr>
        <p:spPr>
          <a:xfrm>
            <a:off x="7466961" y="2653015"/>
            <a:ext cx="2355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各班の役割分担を確認</a:t>
            </a:r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6080036" y="2969588"/>
            <a:ext cx="180049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気象情報、水位等の情報</a:t>
            </a:r>
            <a:endParaRPr lang="en-US" altLang="ja-JP" sz="1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自治体の防災情報の</a:t>
            </a:r>
            <a:endParaRPr lang="en-US" altLang="ja-JP" sz="1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収集を開始</a:t>
            </a:r>
          </a:p>
        </p:txBody>
      </p:sp>
      <p:sp>
        <p:nvSpPr>
          <p:cNvPr id="150" name="テキスト ボックス 149"/>
          <p:cNvSpPr txBox="1"/>
          <p:nvPr/>
        </p:nvSpPr>
        <p:spPr>
          <a:xfrm>
            <a:off x="4356199" y="2969588"/>
            <a:ext cx="191998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気象情報、水位等の情報</a:t>
            </a:r>
            <a:endParaRPr lang="en-US" altLang="ja-JP" sz="1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自治体の防災情報の</a:t>
            </a:r>
            <a:endParaRPr lang="en-US" altLang="ja-JP" sz="1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収集を指示</a:t>
            </a:r>
          </a:p>
        </p:txBody>
      </p:sp>
      <p:sp>
        <p:nvSpPr>
          <p:cNvPr id="153" name="テキスト ボックス 152"/>
          <p:cNvSpPr txBox="1"/>
          <p:nvPr/>
        </p:nvSpPr>
        <p:spPr>
          <a:xfrm>
            <a:off x="4422835" y="3904591"/>
            <a:ext cx="17867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使用する資器材・備品等</a:t>
            </a:r>
            <a:endParaRPr lang="en-US" altLang="ja-JP" sz="1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の準備を指示</a:t>
            </a:r>
          </a:p>
        </p:txBody>
      </p:sp>
      <p:sp>
        <p:nvSpPr>
          <p:cNvPr id="154" name="テキスト ボックス 153"/>
          <p:cNvSpPr txBox="1"/>
          <p:nvPr/>
        </p:nvSpPr>
        <p:spPr>
          <a:xfrm>
            <a:off x="7783350" y="3875033"/>
            <a:ext cx="17297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使用する資器材・備品等の準備開始</a:t>
            </a:r>
          </a:p>
        </p:txBody>
      </p:sp>
      <p:sp>
        <p:nvSpPr>
          <p:cNvPr id="158" name="テキスト ボックス 157"/>
          <p:cNvSpPr txBox="1"/>
          <p:nvPr/>
        </p:nvSpPr>
        <p:spPr>
          <a:xfrm>
            <a:off x="6190081" y="6775507"/>
            <a:ext cx="173637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solidFill>
                  <a:srgbClr val="C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施設利用者の家族等へ</a:t>
            </a:r>
            <a:endParaRPr lang="en-US" altLang="ja-JP" sz="1100" dirty="0">
              <a:solidFill>
                <a:srgbClr val="C0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100" dirty="0">
                <a:solidFill>
                  <a:srgbClr val="C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避難開始、避難先の</a:t>
            </a:r>
            <a:endParaRPr lang="en-US" altLang="ja-JP" sz="1100" dirty="0">
              <a:solidFill>
                <a:srgbClr val="C0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100" dirty="0">
                <a:solidFill>
                  <a:srgbClr val="C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連絡を開始</a:t>
            </a:r>
          </a:p>
        </p:txBody>
      </p:sp>
      <p:sp>
        <p:nvSpPr>
          <p:cNvPr id="159" name="テキスト ボックス 158"/>
          <p:cNvSpPr txBox="1"/>
          <p:nvPr/>
        </p:nvSpPr>
        <p:spPr>
          <a:xfrm>
            <a:off x="4498402" y="6751130"/>
            <a:ext cx="173637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solidFill>
                  <a:srgbClr val="C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施設利用者の家族等へ</a:t>
            </a:r>
            <a:endParaRPr lang="en-US" altLang="ja-JP" sz="1100" dirty="0">
              <a:solidFill>
                <a:srgbClr val="C0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100" dirty="0">
                <a:solidFill>
                  <a:srgbClr val="C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避難開始、避難先の</a:t>
            </a:r>
            <a:endParaRPr lang="en-US" altLang="ja-JP" sz="1100" dirty="0">
              <a:solidFill>
                <a:srgbClr val="C0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100" dirty="0">
                <a:solidFill>
                  <a:srgbClr val="C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連絡を指示</a:t>
            </a:r>
          </a:p>
        </p:txBody>
      </p:sp>
      <p:sp>
        <p:nvSpPr>
          <p:cNvPr id="160" name="テキスト ボックス 159"/>
          <p:cNvSpPr txBox="1"/>
          <p:nvPr/>
        </p:nvSpPr>
        <p:spPr>
          <a:xfrm>
            <a:off x="4409363" y="7339242"/>
            <a:ext cx="17349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使用する資器材・備品等の搬出を指示</a:t>
            </a:r>
          </a:p>
        </p:txBody>
      </p:sp>
      <p:sp>
        <p:nvSpPr>
          <p:cNvPr id="161" name="テキスト ボックス 160"/>
          <p:cNvSpPr txBox="1"/>
          <p:nvPr/>
        </p:nvSpPr>
        <p:spPr>
          <a:xfrm>
            <a:off x="7819152" y="7242535"/>
            <a:ext cx="17349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使用する資器材・備品等の搬出を開始</a:t>
            </a:r>
          </a:p>
        </p:txBody>
      </p:sp>
      <p:sp>
        <p:nvSpPr>
          <p:cNvPr id="162" name="テキスト ボックス 161"/>
          <p:cNvSpPr txBox="1"/>
          <p:nvPr/>
        </p:nvSpPr>
        <p:spPr>
          <a:xfrm>
            <a:off x="4568747" y="7766126"/>
            <a:ext cx="16502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避難誘導</a:t>
            </a:r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</a:t>
            </a:r>
            <a:r>
              <a:rPr lang="zh-TW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開始</a:t>
            </a:r>
            <a:endParaRPr lang="en-US" altLang="zh-TW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63" name="テキスト ボックス 162"/>
          <p:cNvSpPr txBox="1"/>
          <p:nvPr/>
        </p:nvSpPr>
        <p:spPr>
          <a:xfrm>
            <a:off x="6123630" y="7748459"/>
            <a:ext cx="16502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避難誘導</a:t>
            </a:r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</a:t>
            </a:r>
            <a:r>
              <a:rPr lang="zh-TW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開始</a:t>
            </a:r>
            <a:endParaRPr lang="en-US" altLang="zh-TW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64" name="テキスト ボックス 163"/>
          <p:cNvSpPr txBox="1"/>
          <p:nvPr/>
        </p:nvSpPr>
        <p:spPr>
          <a:xfrm>
            <a:off x="7906236" y="7748459"/>
            <a:ext cx="16502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避難誘導</a:t>
            </a:r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</a:t>
            </a:r>
            <a:r>
              <a:rPr lang="zh-TW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開始</a:t>
            </a:r>
            <a:endParaRPr lang="en-US" altLang="zh-TW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73" name="テキスト ボックス 172"/>
          <p:cNvSpPr txBox="1"/>
          <p:nvPr/>
        </p:nvSpPr>
        <p:spPr>
          <a:xfrm>
            <a:off x="1551624" y="300978"/>
            <a:ext cx="4493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特別養護老人ホーム　</a:t>
            </a:r>
            <a:r>
              <a:rPr lang="ja-JP" altLang="en-US" sz="2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○○○○</a:t>
            </a:r>
            <a:endParaRPr kumimoji="1" lang="ja-JP" altLang="en-US" sz="2400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2156420" y="5904872"/>
            <a:ext cx="2203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気象情報、水位等の情報</a:t>
            </a:r>
            <a:endParaRPr lang="en-US" altLang="ja-JP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自治体の防災情報の収集</a:t>
            </a: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6096041" y="5902845"/>
            <a:ext cx="18818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気象情報、水位等の情報</a:t>
            </a:r>
          </a:p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自治体の防災情報の収集</a:t>
            </a: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144927" y="4867621"/>
            <a:ext cx="2355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避難先、避難経路、</a:t>
            </a:r>
            <a:endParaRPr lang="en-US" altLang="ja-JP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誘導手段の確認</a:t>
            </a: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466513" y="4870666"/>
            <a:ext cx="1751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避難先、避難経路、</a:t>
            </a:r>
            <a:endParaRPr lang="en-US" altLang="ja-JP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誘導手段の確認を指示</a:t>
            </a: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7796784" y="4867620"/>
            <a:ext cx="1751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避難先、避難経路、</a:t>
            </a:r>
            <a:endParaRPr lang="en-US" altLang="ja-JP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誘導手段の確認を開始</a:t>
            </a: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2118759" y="6328187"/>
            <a:ext cx="2355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施設利用者の</a:t>
            </a:r>
            <a:endParaRPr lang="en-US" altLang="ja-JP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避難誘導開始を判断</a:t>
            </a:r>
            <a:endParaRPr lang="zh-TW" altLang="en-US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511845" y="6309563"/>
            <a:ext cx="1834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施設利用者の</a:t>
            </a:r>
            <a:endParaRPr lang="en-US" altLang="ja-JP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避難誘導開始を判断</a:t>
            </a:r>
            <a:endParaRPr lang="zh-TW" altLang="en-US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189228" y="9714169"/>
            <a:ext cx="2355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solidFill>
                  <a:srgbClr val="C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施設利用者の家族等へ</a:t>
            </a:r>
            <a:endParaRPr lang="en-US" altLang="ja-JP" sz="1200" dirty="0">
              <a:solidFill>
                <a:srgbClr val="C0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200" dirty="0">
                <a:solidFill>
                  <a:srgbClr val="C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避難完了、引き渡しの連絡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065925" y="9773926"/>
            <a:ext cx="18148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solidFill>
                  <a:srgbClr val="C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施設利用者の家族等へ避難完了、引き渡し</a:t>
            </a:r>
            <a:endParaRPr lang="en-US" altLang="ja-JP" sz="1200" dirty="0">
              <a:solidFill>
                <a:srgbClr val="C0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200" dirty="0">
                <a:solidFill>
                  <a:srgbClr val="C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の連絡</a:t>
            </a: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095617" y="1112034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総括</a:t>
            </a:r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班</a:t>
            </a:r>
            <a:endParaRPr kumimoji="1" lang="ja-JP" altLang="en-US" sz="1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1291751" y="11468437"/>
            <a:ext cx="17604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②河川の水位情報</a:t>
            </a:r>
            <a:endParaRPr lang="en-US" altLang="ja-JP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川の防災情報　　　　　○○県土木部</a:t>
            </a:r>
            <a:endParaRPr lang="en-US" altLang="zh-TW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3259227" y="11466833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③○○町</a:t>
            </a:r>
            <a:endParaRPr lang="en-US" altLang="ja-JP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災害情報</a:t>
            </a:r>
            <a:endParaRPr lang="en-US" altLang="zh-TW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76" name="図 7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3084" y="11790021"/>
            <a:ext cx="911529" cy="911529"/>
          </a:xfrm>
          <a:prstGeom prst="rect">
            <a:avLst/>
          </a:prstGeom>
        </p:spPr>
      </p:pic>
      <p:sp>
        <p:nvSpPr>
          <p:cNvPr id="77" name="テキスト ボックス 76"/>
          <p:cNvSpPr txBox="1"/>
          <p:nvPr/>
        </p:nvSpPr>
        <p:spPr>
          <a:xfrm>
            <a:off x="4905672" y="11516391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令和○</a:t>
            </a:r>
            <a:endParaRPr kumimoji="1" lang="ja-JP" altLang="en-US" sz="1200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5618981" y="11516390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</a:t>
            </a:r>
            <a:endParaRPr kumimoji="1" lang="ja-JP" altLang="en-US" sz="1200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6049754" y="11516389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</a:t>
            </a:r>
            <a:endParaRPr kumimoji="1" lang="ja-JP" altLang="en-US" sz="1200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5680833" y="11865664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○○</a:t>
            </a:r>
            <a:endParaRPr kumimoji="1" lang="ja-JP" altLang="en-US" sz="1200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8213753" y="12065242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○○</a:t>
            </a:r>
            <a:endParaRPr kumimoji="1" lang="ja-JP" altLang="en-US" sz="1200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5175968" y="12079890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（総括）○○</a:t>
            </a:r>
            <a:endParaRPr kumimoji="1" lang="ja-JP" altLang="en-US" sz="1200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5170131" y="12400212"/>
            <a:ext cx="1771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（情報班）○○、 ○○</a:t>
            </a:r>
            <a:endParaRPr kumimoji="1" lang="ja-JP" altLang="en-US" sz="1200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6823144" y="12400211"/>
            <a:ext cx="2541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（避難誘導班）○○、 ○○、○○</a:t>
            </a:r>
            <a:endParaRPr kumimoji="1" lang="ja-JP" altLang="en-US" sz="1200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7822063" y="11499763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○○室</a:t>
            </a:r>
            <a:endParaRPr kumimoji="1" lang="ja-JP" altLang="en-US" sz="1200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3" name="テキスト ボックス 65">
            <a:extLst>
              <a:ext uri="{FF2B5EF4-FFF2-40B4-BE49-F238E27FC236}">
                <a16:creationId xmlns:a16="http://schemas.microsoft.com/office/drawing/2014/main" id="{CFD92057-5F64-CE9C-3078-532FD8D3B40C}"/>
              </a:ext>
            </a:extLst>
          </p:cNvPr>
          <p:cNvSpPr txBox="1"/>
          <p:nvPr/>
        </p:nvSpPr>
        <p:spPr>
          <a:xfrm>
            <a:off x="253876" y="11431035"/>
            <a:ext cx="1063502" cy="377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800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①気象情報</a:t>
            </a:r>
            <a:endParaRPr lang="en-US" altLang="ja-JP" sz="800" b="1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800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○○地方気象台</a:t>
            </a:r>
            <a:endParaRPr lang="en-US" altLang="zh-TW" sz="800" b="1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54" name="図 53">
            <a:extLst>
              <a:ext uri="{FF2B5EF4-FFF2-40B4-BE49-F238E27FC236}">
                <a16:creationId xmlns:a16="http://schemas.microsoft.com/office/drawing/2014/main" id="{D49C02C3-4A5A-3346-3825-105694220EA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182" y="11798255"/>
            <a:ext cx="914236" cy="8789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図 54">
            <a:extLst>
              <a:ext uri="{FF2B5EF4-FFF2-40B4-BE49-F238E27FC236}">
                <a16:creationId xmlns:a16="http://schemas.microsoft.com/office/drawing/2014/main" id="{571EBB8C-61B6-47F9-A1B5-1D1AEE5AC3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221" y="11778505"/>
            <a:ext cx="897045" cy="911201"/>
          </a:xfrm>
          <a:prstGeom prst="rect">
            <a:avLst/>
          </a:prstGeom>
        </p:spPr>
      </p:pic>
      <p:pic>
        <p:nvPicPr>
          <p:cNvPr id="2" name="グラフィックス 50">
            <a:extLst>
              <a:ext uri="{FF2B5EF4-FFF2-40B4-BE49-F238E27FC236}">
                <a16:creationId xmlns:a16="http://schemas.microsoft.com/office/drawing/2014/main" id="{57B17BB3-03EF-7A53-F841-91978A52BB83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30334" y="11813210"/>
            <a:ext cx="864000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195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1855</TotalTime>
  <Words>381</Words>
  <PresentationFormat>A3 297x420 mm</PresentationFormat>
  <Paragraphs>75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BIZ UDPゴシック</vt:lpstr>
      <vt:lpstr>HG丸ｺﾞｼｯｸM-PRO</vt:lpstr>
      <vt:lpstr>UD デジタル 教科書体 NP-B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2020-11-06T09:07:03Z</cp:lastPrinted>
  <dcterms:created xsi:type="dcterms:W3CDTF">2020-11-03T02:37:24Z</dcterms:created>
  <dcterms:modified xsi:type="dcterms:W3CDTF">2023-02-02T08:09:25Z</dcterms:modified>
</cp:coreProperties>
</file>