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60" r:id="rId5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17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89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24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43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82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89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50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24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44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9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67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B3CCC-AEDB-4500-B563-B53603DDB5A3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C9F7E-13F6-444D-8CE7-F05ABBA61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35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29729" y="897148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渡良瀬エコネット事例シートの提出について（依頼）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0279" y="1686866"/>
            <a:ext cx="8128220" cy="1011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・渡良瀬遊水地エリア エコロジカル・ネットワーク推進協議会では、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「（自然環境の）保全・再生」、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「（地域資源の）賢明な利用」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および「（人々の）交流・学習」に関連する取組みの情報共有のために、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次ページにある「事例シート」の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作成および提出（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事例あたり４シート以内とする）を依頼いたします。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0279" y="2963309"/>
            <a:ext cx="8178842" cy="1011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・提出いただいた資料については、今後、渡良瀬遊水地エリア検討部会において共有し、取り組みの連携を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図るとともに、利根川上流河川事務所</a:t>
            </a:r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HP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等で情報を発信していきます。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61782" y="5331125"/>
            <a:ext cx="443743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問い合わせ先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渡良瀬遊水地エリア エコロジカル・ネットワーク推進協議会事務局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（日本生態系協会　担当：朝見・遠藤）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TEL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048-649-3860</a:t>
            </a:r>
          </a:p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FAX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048-649-3859</a:t>
            </a: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メール：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k_asami@ecosys.or.jp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42011" y="649652"/>
            <a:ext cx="915635" cy="310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2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別添資料</a:t>
            </a:r>
            <a:endParaRPr lang="en-US" altLang="ja-JP" sz="142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4664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652CF73F-2AA5-4BF7-BD82-512217DA7AE4}"/>
              </a:ext>
            </a:extLst>
          </p:cNvPr>
          <p:cNvSpPr/>
          <p:nvPr/>
        </p:nvSpPr>
        <p:spPr>
          <a:xfrm>
            <a:off x="51756" y="2078551"/>
            <a:ext cx="9793087" cy="140651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870875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/>
            </a:pPr>
            <a:endParaRPr lang="en-US" altLang="ja-JP" sz="17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285750" lvl="0" indent="-360000" defTabSz="870875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（取組みの</a:t>
            </a:r>
            <a:r>
              <a:rPr lang="en-US" altLang="ja-JP" sz="1700" dirty="0">
                <a:solidFill>
                  <a:srgbClr val="4087C8"/>
                </a:solidFill>
                <a:latin typeface="Arial"/>
                <a:ea typeface="ＭＳ Ｐゴシック"/>
              </a:rPr>
              <a:t>PR</a:t>
            </a: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ポイントを自由にお書きください）</a:t>
            </a:r>
            <a:endParaRPr lang="en-US" altLang="ja-JP" sz="1700" dirty="0">
              <a:solidFill>
                <a:srgbClr val="4087C8"/>
              </a:solidFill>
              <a:latin typeface="Arial"/>
              <a:ea typeface="ＭＳ Ｐゴシック"/>
            </a:endParaRPr>
          </a:p>
          <a:p>
            <a:pPr marL="285750" lvl="0" indent="-285750" defTabSz="870875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　</a:t>
            </a:r>
            <a:endParaRPr lang="en-US" altLang="ja-JP" sz="1700" dirty="0">
              <a:solidFill>
                <a:srgbClr val="4087C8"/>
              </a:solidFill>
              <a:latin typeface="Arial"/>
              <a:ea typeface="ＭＳ Ｐゴシック"/>
            </a:endParaRPr>
          </a:p>
          <a:p>
            <a:pPr marL="285750" lvl="0" indent="-285750" defTabSz="870875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　</a:t>
            </a:r>
            <a:endParaRPr lang="en-US" altLang="ja-JP" sz="1700" dirty="0">
              <a:solidFill>
                <a:srgbClr val="4087C8"/>
              </a:solidFill>
              <a:latin typeface="Arial"/>
              <a:ea typeface="ＭＳ Ｐゴシック"/>
            </a:endParaRPr>
          </a:p>
          <a:p>
            <a:pPr lvl="0" defTabSz="870875" fontAlgn="base">
              <a:spcBef>
                <a:spcPts val="600"/>
              </a:spcBef>
              <a:spcAft>
                <a:spcPct val="0"/>
              </a:spcAft>
              <a:defRPr/>
            </a:pPr>
            <a:endParaRPr lang="en-US" altLang="ja-JP" sz="1700" dirty="0">
              <a:solidFill>
                <a:srgbClr val="4087C8"/>
              </a:solidFill>
              <a:latin typeface="Arial"/>
              <a:ea typeface="ＭＳ Ｐゴシック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53460" y="0"/>
            <a:ext cx="2252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渡良瀬エコネット事例シート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3517" y="369508"/>
            <a:ext cx="5486400" cy="92333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（プログラム・メニューを記載）（</a:t>
            </a:r>
            <a:r>
              <a:rPr kumimoji="1" lang="en-US" altLang="ja-JP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）①～⑤</a:t>
            </a:r>
            <a:endParaRPr kumimoji="1" lang="en-US" altLang="ja-JP" b="1" dirty="0">
              <a:solidFill>
                <a:srgbClr val="4087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（</a:t>
            </a:r>
            <a:r>
              <a:rPr lang="en-US" altLang="ja-JP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）①、②</a:t>
            </a:r>
            <a:endParaRPr lang="en-US" altLang="ja-JP" b="1" dirty="0">
              <a:solidFill>
                <a:srgbClr val="4087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（</a:t>
            </a:r>
            <a:r>
              <a:rPr kumimoji="1" lang="en-US" altLang="ja-JP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）①、②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12921" y="369508"/>
            <a:ext cx="4169434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実施主体：</a:t>
            </a:r>
            <a:endParaRPr kumimoji="1" lang="en-US" altLang="ja-JP" b="1" dirty="0">
              <a:solidFill>
                <a:srgbClr val="4087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調整・支援主体：</a:t>
            </a:r>
            <a:endParaRPr kumimoji="1" lang="ja-JP" altLang="en-US" b="1" dirty="0">
              <a:solidFill>
                <a:srgbClr val="4087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0640" y="1263780"/>
            <a:ext cx="9707593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取組み事例の名称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（具体的実践項目と同じでなくてもよいです。）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6391" y="3538278"/>
            <a:ext cx="9707593" cy="323165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（取組みの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ようすがわかる写真、図などをご提供ください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008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652CF73F-2AA5-4BF7-BD82-512217DA7AE4}"/>
              </a:ext>
            </a:extLst>
          </p:cNvPr>
          <p:cNvSpPr/>
          <p:nvPr/>
        </p:nvSpPr>
        <p:spPr>
          <a:xfrm>
            <a:off x="51756" y="1552341"/>
            <a:ext cx="9793087" cy="670598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870875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/>
            </a:pPr>
            <a:endParaRPr lang="en-US" altLang="ja-JP" sz="17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285750" lvl="0" indent="-360000" defTabSz="870875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栃木市では、ライオンズクラブからの寄贈を受け、令和</a:t>
            </a:r>
            <a:r>
              <a:rPr lang="en-US" altLang="ja-JP" sz="1700" dirty="0">
                <a:solidFill>
                  <a:srgbClr val="4087C8"/>
                </a:solidFill>
                <a:latin typeface="Arial"/>
                <a:ea typeface="ＭＳ Ｐゴシック"/>
              </a:rPr>
              <a:t>4</a:t>
            </a: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年</a:t>
            </a:r>
            <a:r>
              <a:rPr lang="en-US" altLang="ja-JP" sz="1700" dirty="0">
                <a:solidFill>
                  <a:srgbClr val="4087C8"/>
                </a:solidFill>
                <a:latin typeface="Arial"/>
                <a:ea typeface="ＭＳ Ｐゴシック"/>
              </a:rPr>
              <a:t>2</a:t>
            </a: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月に第１調節池および第３調節池内に人工巣棟を設置しました。数多くの方がコウノトリの営巣に期待を寄せています。　</a:t>
            </a:r>
            <a:endParaRPr lang="en-US" altLang="ja-JP" sz="1700" dirty="0">
              <a:solidFill>
                <a:srgbClr val="4087C8"/>
              </a:solidFill>
              <a:latin typeface="Arial"/>
              <a:ea typeface="ＭＳ Ｐゴシック"/>
            </a:endParaRPr>
          </a:p>
          <a:p>
            <a:pPr lvl="0" defTabSz="870875" fontAlgn="base">
              <a:spcBef>
                <a:spcPts val="600"/>
              </a:spcBef>
              <a:spcAft>
                <a:spcPct val="0"/>
              </a:spcAft>
              <a:defRPr/>
            </a:pPr>
            <a:endParaRPr lang="en-US" altLang="ja-JP" sz="1700" dirty="0">
              <a:solidFill>
                <a:srgbClr val="4087C8"/>
              </a:solidFill>
              <a:latin typeface="Arial"/>
              <a:ea typeface="ＭＳ Ｐゴシック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53460" y="0"/>
            <a:ext cx="2252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渡良瀬エコネット事例シート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2529" y="112143"/>
            <a:ext cx="87716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記入例</a:t>
            </a:r>
          </a:p>
        </p:txBody>
      </p:sp>
      <p:pic>
        <p:nvPicPr>
          <p:cNvPr id="13" name="図 12" descr="マップ&#10;&#10;自動的に生成された説明">
            <a:extLst>
              <a:ext uri="{FF2B5EF4-FFF2-40B4-BE49-F238E27FC236}">
                <a16:creationId xmlns:a16="http://schemas.microsoft.com/office/drawing/2014/main" id="{9B29150B-F20F-4852-9EF6-ED619B276D6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0158" y="2353461"/>
            <a:ext cx="3185014" cy="450453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D4090D0-6005-4EF8-BA5C-C41364B690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2093" y="2294587"/>
            <a:ext cx="3420117" cy="166255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C9F226D-4144-443F-9F1E-35C5540B092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5263" y="4568248"/>
            <a:ext cx="3405468" cy="1655436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2F5771A-11D3-4AF5-867D-BAC27A1C26E8}"/>
              </a:ext>
            </a:extLst>
          </p:cNvPr>
          <p:cNvSpPr/>
          <p:nvPr/>
        </p:nvSpPr>
        <p:spPr>
          <a:xfrm>
            <a:off x="2498238" y="3994563"/>
            <a:ext cx="21210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第１調節池内の人工巣塔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51E8FD5-4B1D-487D-B04E-DA37CFEF4FC0}"/>
              </a:ext>
            </a:extLst>
          </p:cNvPr>
          <p:cNvSpPr/>
          <p:nvPr/>
        </p:nvSpPr>
        <p:spPr>
          <a:xfrm>
            <a:off x="2659892" y="6272942"/>
            <a:ext cx="1581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多くの観察者の様子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3517" y="520429"/>
            <a:ext cx="54864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（１）⑤営巣環境づくり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12921" y="369508"/>
            <a:ext cx="4169434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実施主体：栃木市</a:t>
            </a:r>
            <a:endParaRPr kumimoji="1" lang="en-US" altLang="ja-JP" b="1" dirty="0">
              <a:solidFill>
                <a:srgbClr val="4087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調整・支援主体：ライオンズクラブ</a:t>
            </a:r>
            <a:endParaRPr kumimoji="1" lang="ja-JP" altLang="en-US" b="1" dirty="0">
              <a:solidFill>
                <a:srgbClr val="4087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0640" y="1108505"/>
            <a:ext cx="9707593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コウノトリ人工巣塔の設置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402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652CF73F-2AA5-4BF7-BD82-512217DA7AE4}"/>
              </a:ext>
            </a:extLst>
          </p:cNvPr>
          <p:cNvSpPr/>
          <p:nvPr/>
        </p:nvSpPr>
        <p:spPr>
          <a:xfrm>
            <a:off x="51756" y="1776628"/>
            <a:ext cx="9793087" cy="1553466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870875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/>
            </a:pPr>
            <a:endParaRPr lang="en-US" altLang="ja-JP" sz="17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285750" lvl="0" indent="-360000" defTabSz="870875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コウノトリの定着活動として、渡良瀬遊水地を含む国内３エリアにおける取組みの推進・ネットワークを目指すプロジェクト（事務局：（公財）日本生態系協会）が助成先に内定しました。今年度は、その活動の一つとして、小山市がコウノトリの観察カメラを設置することになりました。</a:t>
            </a:r>
            <a:endParaRPr lang="en-US" altLang="ja-JP" sz="1700" dirty="0">
              <a:solidFill>
                <a:srgbClr val="4087C8"/>
              </a:solidFill>
              <a:latin typeface="Arial"/>
              <a:ea typeface="ＭＳ Ｐゴシック"/>
            </a:endParaRPr>
          </a:p>
          <a:p>
            <a:pPr marL="285750" indent="-360000" defTabSz="870875" fontAlgn="base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/>
            </a:pP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更新はリアルタイムで、動画</a:t>
            </a:r>
            <a:r>
              <a:rPr lang="en-US" altLang="ja-JP" sz="1700" dirty="0">
                <a:solidFill>
                  <a:srgbClr val="4087C8"/>
                </a:solidFill>
                <a:latin typeface="Arial"/>
                <a:ea typeface="ＭＳ Ｐゴシック"/>
              </a:rPr>
              <a:t>(</a:t>
            </a: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生中継</a:t>
            </a:r>
            <a:r>
              <a:rPr lang="en-US" altLang="ja-JP" sz="1700" dirty="0">
                <a:solidFill>
                  <a:srgbClr val="4087C8"/>
                </a:solidFill>
                <a:latin typeface="Arial"/>
                <a:ea typeface="ＭＳ Ｐゴシック"/>
              </a:rPr>
              <a:t>)</a:t>
            </a:r>
            <a:r>
              <a:rPr lang="ja-JP" altLang="en-US" sz="1700" dirty="0">
                <a:solidFill>
                  <a:srgbClr val="4087C8"/>
                </a:solidFill>
                <a:latin typeface="Arial"/>
                <a:ea typeface="ＭＳ Ｐゴシック"/>
              </a:rPr>
              <a:t>のライブ映像の配信を検討中です。　</a:t>
            </a:r>
            <a:endParaRPr lang="en-US" altLang="ja-JP" sz="1700" dirty="0">
              <a:solidFill>
                <a:srgbClr val="4087C8"/>
              </a:solidFill>
              <a:latin typeface="Arial"/>
              <a:ea typeface="ＭＳ Ｐゴシック"/>
            </a:endParaRPr>
          </a:p>
          <a:p>
            <a:pPr lvl="0" defTabSz="870875" fontAlgn="base">
              <a:spcBef>
                <a:spcPts val="600"/>
              </a:spcBef>
              <a:spcAft>
                <a:spcPct val="0"/>
              </a:spcAft>
              <a:defRPr/>
            </a:pPr>
            <a:endParaRPr lang="en-US" altLang="ja-JP" sz="1700" dirty="0">
              <a:solidFill>
                <a:srgbClr val="4087C8"/>
              </a:solidFill>
              <a:latin typeface="Arial"/>
              <a:ea typeface="ＭＳ Ｐゴシック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53460" y="0"/>
            <a:ext cx="2252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渡良瀬エコネット事例シート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2529" y="112143"/>
            <a:ext cx="87716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記入例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EF76B134-0CC3-45FA-8183-C0D710E8608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5517" y="3407479"/>
            <a:ext cx="5234152" cy="2819899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251841E-C102-4025-8D06-4017616C5545}"/>
              </a:ext>
            </a:extLst>
          </p:cNvPr>
          <p:cNvSpPr/>
          <p:nvPr/>
        </p:nvSpPr>
        <p:spPr>
          <a:xfrm>
            <a:off x="5887738" y="6281493"/>
            <a:ext cx="20730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ライブカメラ撮影先のイメージ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3517" y="520429"/>
            <a:ext cx="54864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kumimoji="1" lang="en-US" altLang="ja-JP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）②プロジェクトの継続・発展に向けた仕掛けづくり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12921" y="369508"/>
            <a:ext cx="4169434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実施主体：小山市</a:t>
            </a:r>
            <a:endParaRPr kumimoji="1" lang="en-US" altLang="ja-JP" b="1" dirty="0">
              <a:solidFill>
                <a:srgbClr val="4087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調整・支援主体：わたらせ未来基金</a:t>
            </a:r>
            <a:endParaRPr kumimoji="1" lang="ja-JP" altLang="en-US" b="1" dirty="0">
              <a:solidFill>
                <a:srgbClr val="4087C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0640" y="1263780"/>
            <a:ext cx="9707593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4087C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コウノトリ観察カメラの設置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487" y="3424686"/>
            <a:ext cx="2951332" cy="2915727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251841E-C102-4025-8D06-4017616C5545}"/>
              </a:ext>
            </a:extLst>
          </p:cNvPr>
          <p:cNvSpPr/>
          <p:nvPr/>
        </p:nvSpPr>
        <p:spPr>
          <a:xfrm>
            <a:off x="1054070" y="6373507"/>
            <a:ext cx="2031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ライブカメラ設置予定位置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4016" y="4416725"/>
            <a:ext cx="15600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solidFill>
                  <a:srgbClr val="FFFF00"/>
                </a:solidFill>
                <a:ea typeface="ＤＨＰ特太ゴシック体" panose="02010601000101010101" pitchFamily="2" charset="-128"/>
              </a:rPr>
              <a:t>環境学習フィールド</a:t>
            </a:r>
            <a:r>
              <a:rPr kumimoji="1" lang="en-US" altLang="ja-JP" sz="1100" dirty="0">
                <a:solidFill>
                  <a:srgbClr val="FFFF00"/>
                </a:solidFill>
                <a:ea typeface="ＤＨＰ特太ゴシック体" panose="02010601000101010101" pitchFamily="2" charset="-128"/>
              </a:rPr>
              <a:t>(3)</a:t>
            </a:r>
            <a:endParaRPr kumimoji="1" lang="ja-JP" altLang="en-US" sz="1100" dirty="0">
              <a:solidFill>
                <a:srgbClr val="FFFF00"/>
              </a:solidFill>
              <a:ea typeface="ＤＨＰ特太ゴシック体" panose="02010601000101010101" pitchFamily="2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53729" y="5423140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solidFill>
                  <a:srgbClr val="FFFF00"/>
                </a:solidFill>
                <a:ea typeface="ＤＨＰ特太ゴシック体" panose="02010601000101010101" pitchFamily="2" charset="-128"/>
              </a:rPr>
              <a:t>人為攪乱型実験地</a:t>
            </a:r>
          </a:p>
        </p:txBody>
      </p:sp>
    </p:spTree>
    <p:extLst>
      <p:ext uri="{BB962C8B-B14F-4D97-AF65-F5344CB8AC3E}">
        <p14:creationId xmlns:p14="http://schemas.microsoft.com/office/powerpoint/2010/main" val="2893324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523</Words>
  <PresentationFormat>A4 210 x 297 mm</PresentationFormat>
  <Paragraphs>64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2022-02-09T07:17:34Z</dcterms:created>
  <dcterms:modified xsi:type="dcterms:W3CDTF">2022-02-18T01:57:22Z</dcterms:modified>
</cp:coreProperties>
</file>