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5"/>
  </p:notesMasterIdLst>
  <p:sldIdLst>
    <p:sldId id="272" r:id="rId2"/>
    <p:sldId id="270" r:id="rId3"/>
    <p:sldId id="271" r:id="rId4"/>
  </p:sldIdLst>
  <p:sldSz cx="10907713" cy="15335250"/>
  <p:notesSz cx="7099300" cy="10234613"/>
  <p:defaultTextStyle>
    <a:defPPr>
      <a:defRPr lang="ja-JP"/>
    </a:defPPr>
    <a:lvl1pPr marL="0" algn="l" defTabSz="1431297" rtl="0" eaLnBrk="1" latinLnBrk="0" hangingPunct="1">
      <a:defRPr kumimoji="1" sz="2818" kern="1200">
        <a:solidFill>
          <a:schemeClr val="tx1"/>
        </a:solidFill>
        <a:latin typeface="+mn-lt"/>
        <a:ea typeface="+mn-ea"/>
        <a:cs typeface="+mn-cs"/>
      </a:defRPr>
    </a:lvl1pPr>
    <a:lvl2pPr marL="715649" algn="l" defTabSz="1431297" rtl="0" eaLnBrk="1" latinLnBrk="0" hangingPunct="1">
      <a:defRPr kumimoji="1" sz="2818" kern="1200">
        <a:solidFill>
          <a:schemeClr val="tx1"/>
        </a:solidFill>
        <a:latin typeface="+mn-lt"/>
        <a:ea typeface="+mn-ea"/>
        <a:cs typeface="+mn-cs"/>
      </a:defRPr>
    </a:lvl2pPr>
    <a:lvl3pPr marL="1431297" algn="l" defTabSz="1431297" rtl="0" eaLnBrk="1" latinLnBrk="0" hangingPunct="1">
      <a:defRPr kumimoji="1" sz="2818" kern="1200">
        <a:solidFill>
          <a:schemeClr val="tx1"/>
        </a:solidFill>
        <a:latin typeface="+mn-lt"/>
        <a:ea typeface="+mn-ea"/>
        <a:cs typeface="+mn-cs"/>
      </a:defRPr>
    </a:lvl3pPr>
    <a:lvl4pPr marL="2146947" algn="l" defTabSz="1431297" rtl="0" eaLnBrk="1" latinLnBrk="0" hangingPunct="1">
      <a:defRPr kumimoji="1" sz="2818" kern="1200">
        <a:solidFill>
          <a:schemeClr val="tx1"/>
        </a:solidFill>
        <a:latin typeface="+mn-lt"/>
        <a:ea typeface="+mn-ea"/>
        <a:cs typeface="+mn-cs"/>
      </a:defRPr>
    </a:lvl4pPr>
    <a:lvl5pPr marL="2862596" algn="l" defTabSz="1431297" rtl="0" eaLnBrk="1" latinLnBrk="0" hangingPunct="1">
      <a:defRPr kumimoji="1" sz="2818" kern="1200">
        <a:solidFill>
          <a:schemeClr val="tx1"/>
        </a:solidFill>
        <a:latin typeface="+mn-lt"/>
        <a:ea typeface="+mn-ea"/>
        <a:cs typeface="+mn-cs"/>
      </a:defRPr>
    </a:lvl5pPr>
    <a:lvl6pPr marL="3578244" algn="l" defTabSz="1431297" rtl="0" eaLnBrk="1" latinLnBrk="0" hangingPunct="1">
      <a:defRPr kumimoji="1" sz="2818" kern="1200">
        <a:solidFill>
          <a:schemeClr val="tx1"/>
        </a:solidFill>
        <a:latin typeface="+mn-lt"/>
        <a:ea typeface="+mn-ea"/>
        <a:cs typeface="+mn-cs"/>
      </a:defRPr>
    </a:lvl6pPr>
    <a:lvl7pPr marL="4293893" algn="l" defTabSz="1431297" rtl="0" eaLnBrk="1" latinLnBrk="0" hangingPunct="1">
      <a:defRPr kumimoji="1" sz="2818" kern="1200">
        <a:solidFill>
          <a:schemeClr val="tx1"/>
        </a:solidFill>
        <a:latin typeface="+mn-lt"/>
        <a:ea typeface="+mn-ea"/>
        <a:cs typeface="+mn-cs"/>
      </a:defRPr>
    </a:lvl7pPr>
    <a:lvl8pPr marL="5009542" algn="l" defTabSz="1431297" rtl="0" eaLnBrk="1" latinLnBrk="0" hangingPunct="1">
      <a:defRPr kumimoji="1" sz="2818" kern="1200">
        <a:solidFill>
          <a:schemeClr val="tx1"/>
        </a:solidFill>
        <a:latin typeface="+mn-lt"/>
        <a:ea typeface="+mn-ea"/>
        <a:cs typeface="+mn-cs"/>
      </a:defRPr>
    </a:lvl8pPr>
    <a:lvl9pPr marL="5725190" algn="l" defTabSz="1431297" rtl="0" eaLnBrk="1" latinLnBrk="0" hangingPunct="1">
      <a:defRPr kumimoji="1" sz="281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29" userDrawn="1">
          <p15:clr>
            <a:srgbClr val="A4A3A4"/>
          </p15:clr>
        </p15:guide>
        <p15:guide id="2" pos="53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太田 由美" initials="太田" lastIdx="1" clrIdx="0">
    <p:extLst>
      <p:ext uri="{19B8F6BF-5375-455C-9EA6-DF929625EA0E}">
        <p15:presenceInfo xmlns:p15="http://schemas.microsoft.com/office/powerpoint/2012/main" userId="ab2e1bf3ec2c2a2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EFFF"/>
    <a:srgbClr val="FFE7FF"/>
    <a:srgbClr val="F0F9FF"/>
    <a:srgbClr val="FF99FF"/>
    <a:srgbClr val="FFCCFF"/>
    <a:srgbClr val="FF00FF"/>
    <a:srgbClr val="EBEBFF"/>
    <a:srgbClr val="0099CC"/>
    <a:srgbClr val="CC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3" d="100"/>
          <a:sy n="33" d="100"/>
        </p:scale>
        <p:origin x="3720" y="990"/>
      </p:cViewPr>
      <p:guideLst>
        <p:guide orient="horz" pos="4829"/>
        <p:guide pos="5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6362" cy="513508"/>
          </a:xfrm>
          <a:prstGeom prst="rect">
            <a:avLst/>
          </a:prstGeom>
        </p:spPr>
        <p:txBody>
          <a:bodyPr vert="horz" lIns="94769" tIns="47383" rIns="94769" bIns="47383" rtlCol="0"/>
          <a:lstStyle>
            <a:lvl1pPr algn="l">
              <a:defRPr sz="1100"/>
            </a:lvl1pPr>
          </a:lstStyle>
          <a:p>
            <a:endParaRPr kumimoji="1" lang="ja-JP" altLang="en-US"/>
          </a:p>
        </p:txBody>
      </p:sp>
      <p:sp>
        <p:nvSpPr>
          <p:cNvPr id="3" name="日付プレースホルダー 2"/>
          <p:cNvSpPr>
            <a:spLocks noGrp="1"/>
          </p:cNvSpPr>
          <p:nvPr>
            <p:ph type="dt" idx="1"/>
          </p:nvPr>
        </p:nvSpPr>
        <p:spPr>
          <a:xfrm>
            <a:off x="4021297" y="1"/>
            <a:ext cx="3076362" cy="513508"/>
          </a:xfrm>
          <a:prstGeom prst="rect">
            <a:avLst/>
          </a:prstGeom>
        </p:spPr>
        <p:txBody>
          <a:bodyPr vert="horz" lIns="94769" tIns="47383" rIns="94769" bIns="47383" rtlCol="0"/>
          <a:lstStyle>
            <a:lvl1pPr algn="r">
              <a:defRPr sz="1100"/>
            </a:lvl1pPr>
          </a:lstStyle>
          <a:p>
            <a:fld id="{70F99883-74AE-4A2C-81B7-5B86A08198C0}" type="datetimeFigureOut">
              <a:rPr kumimoji="1" lang="ja-JP" altLang="en-US" smtClean="0"/>
              <a:t>2020/6/11</a:t>
            </a:fld>
            <a:endParaRPr kumimoji="1" lang="ja-JP" altLang="en-US"/>
          </a:p>
        </p:txBody>
      </p:sp>
      <p:sp>
        <p:nvSpPr>
          <p:cNvPr id="4" name="スライド イメージ プレースホルダー 3"/>
          <p:cNvSpPr>
            <a:spLocks noGrp="1" noRot="1" noChangeAspect="1"/>
          </p:cNvSpPr>
          <p:nvPr>
            <p:ph type="sldImg" idx="2"/>
          </p:nvPr>
        </p:nvSpPr>
        <p:spPr>
          <a:xfrm>
            <a:off x="2320925" y="1277938"/>
            <a:ext cx="2457450" cy="3455987"/>
          </a:xfrm>
          <a:prstGeom prst="rect">
            <a:avLst/>
          </a:prstGeom>
          <a:noFill/>
          <a:ln w="12700">
            <a:solidFill>
              <a:prstClr val="black"/>
            </a:solidFill>
          </a:ln>
        </p:spPr>
        <p:txBody>
          <a:bodyPr vert="horz" lIns="94769" tIns="47383" rIns="94769" bIns="47383" rtlCol="0" anchor="ctr"/>
          <a:lstStyle/>
          <a:p>
            <a:endParaRPr lang="ja-JP" altLang="en-US"/>
          </a:p>
        </p:txBody>
      </p:sp>
      <p:sp>
        <p:nvSpPr>
          <p:cNvPr id="5" name="ノート プレースホルダー 4"/>
          <p:cNvSpPr>
            <a:spLocks noGrp="1"/>
          </p:cNvSpPr>
          <p:nvPr>
            <p:ph type="body" sz="quarter" idx="3"/>
          </p:nvPr>
        </p:nvSpPr>
        <p:spPr>
          <a:xfrm>
            <a:off x="709930" y="4925409"/>
            <a:ext cx="5679440" cy="4029879"/>
          </a:xfrm>
          <a:prstGeom prst="rect">
            <a:avLst/>
          </a:prstGeom>
        </p:spPr>
        <p:txBody>
          <a:bodyPr vert="horz" lIns="94769" tIns="47383" rIns="94769" bIns="4738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721110"/>
            <a:ext cx="3076362" cy="513507"/>
          </a:xfrm>
          <a:prstGeom prst="rect">
            <a:avLst/>
          </a:prstGeom>
        </p:spPr>
        <p:txBody>
          <a:bodyPr vert="horz" lIns="94769" tIns="47383" rIns="94769" bIns="47383"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4021297" y="9721110"/>
            <a:ext cx="3076362" cy="513507"/>
          </a:xfrm>
          <a:prstGeom prst="rect">
            <a:avLst/>
          </a:prstGeom>
        </p:spPr>
        <p:txBody>
          <a:bodyPr vert="horz" lIns="94769" tIns="47383" rIns="94769" bIns="47383"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431297" rtl="0" eaLnBrk="1" latinLnBrk="0" hangingPunct="1">
      <a:defRPr kumimoji="1" sz="1878" kern="1200">
        <a:solidFill>
          <a:schemeClr val="tx1"/>
        </a:solidFill>
        <a:latin typeface="+mn-lt"/>
        <a:ea typeface="+mn-ea"/>
        <a:cs typeface="+mn-cs"/>
      </a:defRPr>
    </a:lvl1pPr>
    <a:lvl2pPr marL="715649" algn="l" defTabSz="1431297" rtl="0" eaLnBrk="1" latinLnBrk="0" hangingPunct="1">
      <a:defRPr kumimoji="1" sz="1878" kern="1200">
        <a:solidFill>
          <a:schemeClr val="tx1"/>
        </a:solidFill>
        <a:latin typeface="+mn-lt"/>
        <a:ea typeface="+mn-ea"/>
        <a:cs typeface="+mn-cs"/>
      </a:defRPr>
    </a:lvl2pPr>
    <a:lvl3pPr marL="1431297" algn="l" defTabSz="1431297" rtl="0" eaLnBrk="1" latinLnBrk="0" hangingPunct="1">
      <a:defRPr kumimoji="1" sz="1878" kern="1200">
        <a:solidFill>
          <a:schemeClr val="tx1"/>
        </a:solidFill>
        <a:latin typeface="+mn-lt"/>
        <a:ea typeface="+mn-ea"/>
        <a:cs typeface="+mn-cs"/>
      </a:defRPr>
    </a:lvl3pPr>
    <a:lvl4pPr marL="2146947" algn="l" defTabSz="1431297" rtl="0" eaLnBrk="1" latinLnBrk="0" hangingPunct="1">
      <a:defRPr kumimoji="1" sz="1878" kern="1200">
        <a:solidFill>
          <a:schemeClr val="tx1"/>
        </a:solidFill>
        <a:latin typeface="+mn-lt"/>
        <a:ea typeface="+mn-ea"/>
        <a:cs typeface="+mn-cs"/>
      </a:defRPr>
    </a:lvl4pPr>
    <a:lvl5pPr marL="2862596" algn="l" defTabSz="1431297" rtl="0" eaLnBrk="1" latinLnBrk="0" hangingPunct="1">
      <a:defRPr kumimoji="1" sz="1878" kern="1200">
        <a:solidFill>
          <a:schemeClr val="tx1"/>
        </a:solidFill>
        <a:latin typeface="+mn-lt"/>
        <a:ea typeface="+mn-ea"/>
        <a:cs typeface="+mn-cs"/>
      </a:defRPr>
    </a:lvl5pPr>
    <a:lvl6pPr marL="3578244" algn="l" defTabSz="1431297" rtl="0" eaLnBrk="1" latinLnBrk="0" hangingPunct="1">
      <a:defRPr kumimoji="1" sz="1878" kern="1200">
        <a:solidFill>
          <a:schemeClr val="tx1"/>
        </a:solidFill>
        <a:latin typeface="+mn-lt"/>
        <a:ea typeface="+mn-ea"/>
        <a:cs typeface="+mn-cs"/>
      </a:defRPr>
    </a:lvl6pPr>
    <a:lvl7pPr marL="4293893" algn="l" defTabSz="1431297" rtl="0" eaLnBrk="1" latinLnBrk="0" hangingPunct="1">
      <a:defRPr kumimoji="1" sz="1878" kern="1200">
        <a:solidFill>
          <a:schemeClr val="tx1"/>
        </a:solidFill>
        <a:latin typeface="+mn-lt"/>
        <a:ea typeface="+mn-ea"/>
        <a:cs typeface="+mn-cs"/>
      </a:defRPr>
    </a:lvl7pPr>
    <a:lvl8pPr marL="5009542" algn="l" defTabSz="1431297" rtl="0" eaLnBrk="1" latinLnBrk="0" hangingPunct="1">
      <a:defRPr kumimoji="1" sz="1878" kern="1200">
        <a:solidFill>
          <a:schemeClr val="tx1"/>
        </a:solidFill>
        <a:latin typeface="+mn-lt"/>
        <a:ea typeface="+mn-ea"/>
        <a:cs typeface="+mn-cs"/>
      </a:defRPr>
    </a:lvl8pPr>
    <a:lvl9pPr marL="5725190" algn="l" defTabSz="1431297" rtl="0" eaLnBrk="1" latinLnBrk="0" hangingPunct="1">
      <a:defRPr kumimoji="1" sz="187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18079" y="2509729"/>
            <a:ext cx="9271556" cy="5338939"/>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1363465" y="8054558"/>
            <a:ext cx="8180784" cy="3702468"/>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750491" y="816868"/>
            <a:ext cx="9406733" cy="2963937"/>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50491" y="4082110"/>
            <a:ext cx="9406733" cy="973099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5832" y="816461"/>
            <a:ext cx="2351975" cy="12995916"/>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49906" y="816461"/>
            <a:ext cx="6919580" cy="12995916"/>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0491" y="816868"/>
            <a:ext cx="9406733" cy="2963937"/>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750491" y="4082110"/>
            <a:ext cx="9406733" cy="973099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44226" y="3823169"/>
            <a:ext cx="9407902" cy="6379037"/>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44226" y="10262553"/>
            <a:ext cx="9407902" cy="3354584"/>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5"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0491" y="816868"/>
            <a:ext cx="9406733" cy="2963937"/>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49907" y="4082299"/>
            <a:ext cx="4635777" cy="973007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522031" y="4082299"/>
            <a:ext cx="4635777" cy="9730076"/>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6"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51327" y="816463"/>
            <a:ext cx="9407902" cy="2964106"/>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51327" y="3759267"/>
            <a:ext cx="4614473" cy="1842359"/>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751327" y="5601626"/>
            <a:ext cx="4614473" cy="8239149"/>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522030" y="3759267"/>
            <a:ext cx="4637199" cy="1842359"/>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5522030" y="5601626"/>
            <a:ext cx="4637199" cy="8239149"/>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8"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750491" y="816868"/>
            <a:ext cx="9406733" cy="2963937"/>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4"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3"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51327" y="1022351"/>
            <a:ext cx="3518021" cy="3578225"/>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4637199" y="2207995"/>
            <a:ext cx="5522030" cy="10897967"/>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51327" y="4600575"/>
            <a:ext cx="3518021" cy="8523134"/>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6"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51327" y="1022351"/>
            <a:ext cx="3518021" cy="3578225"/>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637199" y="2207995"/>
            <a:ext cx="5522030" cy="10897967"/>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751327" y="4600575"/>
            <a:ext cx="3518021" cy="8523134"/>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750491" y="14212614"/>
            <a:ext cx="2454124" cy="816868"/>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6/11/2020</a:t>
            </a:fld>
            <a:endParaRPr lang="en-US" dirty="0">
              <a:solidFill>
                <a:prstClr val="black">
                  <a:tint val="75000"/>
                </a:prstClr>
              </a:solidFill>
            </a:endParaRPr>
          </a:p>
        </p:txBody>
      </p:sp>
      <p:sp>
        <p:nvSpPr>
          <p:cNvPr id="6" name="Footer Placeholder 4"/>
          <p:cNvSpPr>
            <a:spLocks noGrp="1"/>
          </p:cNvSpPr>
          <p:nvPr>
            <p:ph type="ftr" sz="quarter" idx="11"/>
          </p:nvPr>
        </p:nvSpPr>
        <p:spPr>
          <a:xfrm>
            <a:off x="3612151" y="14212614"/>
            <a:ext cx="3683413" cy="816868"/>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7703101" y="14212614"/>
            <a:ext cx="2454124" cy="816868"/>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mp"/><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mp"/><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tmp"/><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正方形/長方形 209">
            <a:extLst>
              <a:ext uri="{FF2B5EF4-FFF2-40B4-BE49-F238E27FC236}">
                <a16:creationId xmlns:a16="http://schemas.microsoft.com/office/drawing/2014/main" id="{9F473071-6D17-4F54-BCE5-AF06E8758766}"/>
              </a:ext>
            </a:extLst>
          </p:cNvPr>
          <p:cNvSpPr/>
          <p:nvPr/>
        </p:nvSpPr>
        <p:spPr>
          <a:xfrm>
            <a:off x="2407624" y="2470023"/>
            <a:ext cx="1731239" cy="11630011"/>
          </a:xfrm>
          <a:prstGeom prst="rect">
            <a:avLst/>
          </a:prstGeom>
          <a:solidFill>
            <a:srgbClr val="F0F9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41" name="図 40"/>
          <p:cNvPicPr>
            <a:picLocks noChangeAspect="1"/>
          </p:cNvPicPr>
          <p:nvPr/>
        </p:nvPicPr>
        <p:blipFill rotWithShape="1">
          <a:blip r:embed="rId2" cstate="print">
            <a:extLst>
              <a:ext uri="{28A0092B-C50C-407E-A947-70E740481C1C}">
                <a14:useLocalDpi xmlns:a14="http://schemas.microsoft.com/office/drawing/2010/main" val="0"/>
              </a:ext>
            </a:extLst>
          </a:blip>
          <a:srcRect r="20185"/>
          <a:stretch/>
        </p:blipFill>
        <p:spPr>
          <a:xfrm>
            <a:off x="3074936" y="13203762"/>
            <a:ext cx="1011081" cy="712563"/>
          </a:xfrm>
          <a:prstGeom prst="rect">
            <a:avLst/>
          </a:prstGeom>
          <a:ln>
            <a:solidFill>
              <a:schemeClr val="tx1"/>
            </a:solidFill>
          </a:ln>
        </p:spPr>
      </p:pic>
      <p:pic>
        <p:nvPicPr>
          <p:cNvPr id="1026" name="Picture 2" descr="久慈川水系カメラ 豊岡第一排水樋管 平常時カメラ画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5586" y="6887675"/>
            <a:ext cx="1125225" cy="79277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40" name="図 3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77303" y="8903560"/>
            <a:ext cx="1020364" cy="765272"/>
          </a:xfrm>
          <a:prstGeom prst="rect">
            <a:avLst/>
          </a:prstGeom>
          <a:ln>
            <a:solidFill>
              <a:schemeClr val="tx1"/>
            </a:solidFill>
          </a:ln>
        </p:spPr>
      </p:pic>
      <p:pic>
        <p:nvPicPr>
          <p:cNvPr id="243" name="図 24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326" y="10493367"/>
            <a:ext cx="901514" cy="676135"/>
          </a:xfrm>
          <a:prstGeom prst="rect">
            <a:avLst/>
          </a:prstGeom>
          <a:ln>
            <a:solidFill>
              <a:schemeClr val="tx1"/>
            </a:solidFill>
          </a:ln>
        </p:spPr>
      </p:pic>
      <p:sp>
        <p:nvSpPr>
          <p:cNvPr id="213" name="正方形/長方形 212">
            <a:extLst>
              <a:ext uri="{FF2B5EF4-FFF2-40B4-BE49-F238E27FC236}">
                <a16:creationId xmlns:a16="http://schemas.microsoft.com/office/drawing/2014/main" id="{DBAB457A-B25B-49EF-B230-C98D86788C16}"/>
              </a:ext>
            </a:extLst>
          </p:cNvPr>
          <p:cNvSpPr/>
          <p:nvPr/>
        </p:nvSpPr>
        <p:spPr>
          <a:xfrm>
            <a:off x="201691" y="522402"/>
            <a:ext cx="10504327" cy="490166"/>
          </a:xfrm>
          <a:prstGeom prst="rect">
            <a:avLst/>
          </a:prstGeom>
          <a:solidFill>
            <a:srgbClr val="0099CC"/>
          </a:solidFill>
          <a:ln w="254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anchor="ctr"/>
          <a:lstStyle/>
          <a:p>
            <a:pPr algn="ctr">
              <a:defRPr/>
            </a:pPr>
            <a:r>
              <a:rPr lang="ja-JP" altLang="en-US" sz="2400" b="1" dirty="0">
                <a:solidFill>
                  <a:prstClr val="white"/>
                </a:solidFill>
                <a:latin typeface="HG丸ｺﾞｼｯｸM-PRO" panose="020F0600000000000000" pitchFamily="50" charset="-128"/>
                <a:ea typeface="HG丸ｺﾞｼｯｸM-PRO" panose="020F0600000000000000" pitchFamily="50" charset="-128"/>
              </a:rPr>
              <a:t>簡易マイ・タイムラインシート（案）</a:t>
            </a:r>
          </a:p>
        </p:txBody>
      </p:sp>
      <p:grpSp>
        <p:nvGrpSpPr>
          <p:cNvPr id="37" name="グループ化 36">
            <a:extLst>
              <a:ext uri="{FF2B5EF4-FFF2-40B4-BE49-F238E27FC236}">
                <a16:creationId xmlns:a16="http://schemas.microsoft.com/office/drawing/2014/main" id="{CADEDA4E-C908-4FAE-98DD-02B468D5C486}"/>
              </a:ext>
            </a:extLst>
          </p:cNvPr>
          <p:cNvGrpSpPr/>
          <p:nvPr/>
        </p:nvGrpSpPr>
        <p:grpSpPr>
          <a:xfrm>
            <a:off x="201691" y="1217326"/>
            <a:ext cx="5827434" cy="397767"/>
            <a:chOff x="201691" y="1217326"/>
            <a:chExt cx="5827434" cy="397767"/>
          </a:xfrm>
        </p:grpSpPr>
        <p:sp>
          <p:nvSpPr>
            <p:cNvPr id="216" name="正方形/長方形 215">
              <a:extLst>
                <a:ext uri="{FF2B5EF4-FFF2-40B4-BE49-F238E27FC236}">
                  <a16:creationId xmlns:a16="http://schemas.microsoft.com/office/drawing/2014/main" id="{39C04FDC-D29A-4705-AD66-98FADABF136D}"/>
                </a:ext>
              </a:extLst>
            </p:cNvPr>
            <p:cNvSpPr/>
            <p:nvPr/>
          </p:nvSpPr>
          <p:spPr>
            <a:xfrm>
              <a:off x="201691" y="1217326"/>
              <a:ext cx="5727025" cy="397767"/>
            </a:xfrm>
            <a:prstGeom prst="rect">
              <a:avLst/>
            </a:prstGeom>
            <a:solidFill>
              <a:srgbClr val="00B050"/>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000" tIns="46800" rIns="36000" anchor="ctr"/>
            <a:lstStyle/>
            <a:p>
              <a:pPr>
                <a:lnSpc>
                  <a:spcPts val="2300"/>
                </a:lnSpc>
                <a:defRPr/>
              </a:pPr>
              <a:r>
                <a:rPr lang="ja-JP" altLang="en-US" sz="1000" b="1" dirty="0">
                  <a:solidFill>
                    <a:schemeClr val="bg1"/>
                  </a:solidFill>
                  <a:latin typeface="HG丸ｺﾞｼｯｸM-PRO" panose="020F0600000000000000" pitchFamily="50" charset="-128"/>
                  <a:ea typeface="HG丸ｺﾞｼｯｸM-PRO" panose="020F0600000000000000" pitchFamily="50" charset="-128"/>
                </a:rPr>
                <a:t>「台風が発生」してから「川の水が氾濫」するまでの備えをいつから行動するか書いてみよう！</a:t>
              </a:r>
            </a:p>
          </p:txBody>
        </p:sp>
        <p:sp>
          <p:nvSpPr>
            <p:cNvPr id="20" name="テキスト ボックス 19">
              <a:extLst>
                <a:ext uri="{FF2B5EF4-FFF2-40B4-BE49-F238E27FC236}">
                  <a16:creationId xmlns:a16="http://schemas.microsoft.com/office/drawing/2014/main" id="{040241C8-876F-499C-A3BC-809F75A2C81B}"/>
                </a:ext>
              </a:extLst>
            </p:cNvPr>
            <p:cNvSpPr txBox="1"/>
            <p:nvPr/>
          </p:nvSpPr>
          <p:spPr>
            <a:xfrm>
              <a:off x="244385" y="1235216"/>
              <a:ext cx="5784740" cy="184666"/>
            </a:xfrm>
            <a:prstGeom prst="rect">
              <a:avLst/>
            </a:prstGeom>
            <a:noFill/>
          </p:spPr>
          <p:txBody>
            <a:bodyPr wrap="square" rtlCol="0">
              <a:spAutoFit/>
            </a:bodyPr>
            <a:lstStyle/>
            <a:p>
              <a:r>
                <a:rPr lang="ja-JP" altLang="en-US" sz="600" dirty="0">
                  <a:solidFill>
                    <a:schemeClr val="bg1"/>
                  </a:solidFill>
                  <a:latin typeface="HG丸ｺﾞｼｯｸM-PRO" panose="020F0600000000000000" pitchFamily="50" charset="-128"/>
                  <a:ea typeface="HG丸ｺﾞｼｯｸM-PRO" panose="020F0600000000000000" pitchFamily="50" charset="-128"/>
                </a:rPr>
                <a:t>たいふう  はっせい　　　　　 　　　　 かわ　 みず　 はんらん　　　 　　　　　　そな　　 　　　　　　　 こうどう　　　  　 か</a:t>
              </a:r>
            </a:p>
          </p:txBody>
        </p:sp>
      </p:grpSp>
      <p:pic>
        <p:nvPicPr>
          <p:cNvPr id="148" name="図 147">
            <a:extLst>
              <a:ext uri="{FF2B5EF4-FFF2-40B4-BE49-F238E27FC236}">
                <a16:creationId xmlns:a16="http://schemas.microsoft.com/office/drawing/2014/main" id="{00000000-0008-0000-0000-000006000000}"/>
              </a:ext>
            </a:extLst>
          </p:cNvPr>
          <p:cNvPicPr>
            <a:picLocks noChangeAspect="1"/>
          </p:cNvPicPr>
          <p:nvPr/>
        </p:nvPicPr>
        <p:blipFill>
          <a:blip r:embed="rId6"/>
          <a:stretch>
            <a:fillRect/>
          </a:stretch>
        </p:blipFill>
        <p:spPr>
          <a:xfrm>
            <a:off x="10020313" y="1080806"/>
            <a:ext cx="585291" cy="713642"/>
          </a:xfrm>
          <a:prstGeom prst="rect">
            <a:avLst/>
          </a:prstGeom>
        </p:spPr>
      </p:pic>
      <p:grpSp>
        <p:nvGrpSpPr>
          <p:cNvPr id="8" name="グループ化 7">
            <a:extLst>
              <a:ext uri="{FF2B5EF4-FFF2-40B4-BE49-F238E27FC236}">
                <a16:creationId xmlns:a16="http://schemas.microsoft.com/office/drawing/2014/main" id="{D92DADB7-ABA7-4768-B8FF-794A1BEF9BF9}"/>
              </a:ext>
            </a:extLst>
          </p:cNvPr>
          <p:cNvGrpSpPr/>
          <p:nvPr/>
        </p:nvGrpSpPr>
        <p:grpSpPr>
          <a:xfrm>
            <a:off x="6335131" y="1089683"/>
            <a:ext cx="3447694" cy="642433"/>
            <a:chOff x="6335131" y="1089683"/>
            <a:chExt cx="3447694" cy="642433"/>
          </a:xfrm>
        </p:grpSpPr>
        <p:sp>
          <p:nvSpPr>
            <p:cNvPr id="17" name="吹き出し: 角を丸めた四角形 16">
              <a:extLst>
                <a:ext uri="{FF2B5EF4-FFF2-40B4-BE49-F238E27FC236}">
                  <a16:creationId xmlns:a16="http://schemas.microsoft.com/office/drawing/2014/main" id="{2982D584-C623-41F2-B65A-D81AF87C4FBC}"/>
                </a:ext>
              </a:extLst>
            </p:cNvPr>
            <p:cNvSpPr/>
            <p:nvPr/>
          </p:nvSpPr>
          <p:spPr>
            <a:xfrm>
              <a:off x="6335131" y="1114537"/>
              <a:ext cx="3437965" cy="617579"/>
            </a:xfrm>
            <a:prstGeom prst="wedgeRoundRectCallout">
              <a:avLst>
                <a:gd name="adj1" fmla="val 58806"/>
                <a:gd name="adj2" fmla="val 16572"/>
                <a:gd name="adj3" fmla="val 16667"/>
              </a:avLst>
            </a:prstGeom>
            <a:solidFill>
              <a:schemeClr val="bg1"/>
            </a:solidFill>
            <a:ln>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rtlCol="0" anchor="ctr"/>
            <a:lstStyle/>
            <a:p>
              <a:pPr>
                <a:lnSpc>
                  <a:spcPts val="1800"/>
                </a:lnSpc>
              </a:pPr>
              <a:r>
                <a:rPr lang="ja-JP" altLang="en-US" sz="1000" dirty="0">
                  <a:solidFill>
                    <a:schemeClr val="tx1"/>
                  </a:solidFill>
                  <a:latin typeface="HG丸ｺﾞｼｯｸM-PRO" panose="020F0600000000000000" pitchFamily="50" charset="-128"/>
                  <a:ea typeface="HG丸ｺﾞｼｯｸM-PRO" panose="020F0600000000000000" pitchFamily="50" charset="-128"/>
                </a:rPr>
                <a:t>みんなが考えた「台風が発生」してから「川の水が氾濫」するまでの備えが</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マイ・タイムライン</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だよ！</a:t>
              </a:r>
              <a:endParaRPr kumimoji="1" lang="ja-JP" altLang="en-US" sz="1000" dirty="0"/>
            </a:p>
          </p:txBody>
        </p:sp>
        <p:sp>
          <p:nvSpPr>
            <p:cNvPr id="139" name="正方形/長方形 138">
              <a:extLst>
                <a:ext uri="{FF2B5EF4-FFF2-40B4-BE49-F238E27FC236}">
                  <a16:creationId xmlns:a16="http://schemas.microsoft.com/office/drawing/2014/main" id="{4442A7EE-A8E1-4E0C-A047-14A957603F8E}"/>
                </a:ext>
              </a:extLst>
            </p:cNvPr>
            <p:cNvSpPr/>
            <p:nvPr/>
          </p:nvSpPr>
          <p:spPr>
            <a:xfrm>
              <a:off x="6772061" y="1089683"/>
              <a:ext cx="3010764"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かんが　　　  たいふう　はっせい　　　　　　　　　  かわ　 みず　 はんらん</a:t>
              </a:r>
            </a:p>
          </p:txBody>
        </p:sp>
        <p:sp>
          <p:nvSpPr>
            <p:cNvPr id="141" name="正方形/長方形 140">
              <a:extLst>
                <a:ext uri="{FF2B5EF4-FFF2-40B4-BE49-F238E27FC236}">
                  <a16:creationId xmlns:a16="http://schemas.microsoft.com/office/drawing/2014/main" id="{45086ADB-1A60-4F6D-B64A-DE0700B4DE53}"/>
                </a:ext>
              </a:extLst>
            </p:cNvPr>
            <p:cNvSpPr/>
            <p:nvPr/>
          </p:nvSpPr>
          <p:spPr>
            <a:xfrm>
              <a:off x="6907528" y="1320509"/>
              <a:ext cx="843706"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 そな</a:t>
              </a:r>
            </a:p>
          </p:txBody>
        </p:sp>
      </p:grpSp>
      <p:grpSp>
        <p:nvGrpSpPr>
          <p:cNvPr id="9" name="グループ化 8">
            <a:extLst>
              <a:ext uri="{FF2B5EF4-FFF2-40B4-BE49-F238E27FC236}">
                <a16:creationId xmlns:a16="http://schemas.microsoft.com/office/drawing/2014/main" id="{B4636C35-8A74-493E-97DD-97EF3F32A133}"/>
              </a:ext>
            </a:extLst>
          </p:cNvPr>
          <p:cNvGrpSpPr/>
          <p:nvPr/>
        </p:nvGrpSpPr>
        <p:grpSpPr>
          <a:xfrm>
            <a:off x="203470" y="1792315"/>
            <a:ext cx="10502547" cy="514752"/>
            <a:chOff x="203470" y="1792315"/>
            <a:chExt cx="10502547" cy="514752"/>
          </a:xfrm>
        </p:grpSpPr>
        <p:grpSp>
          <p:nvGrpSpPr>
            <p:cNvPr id="32" name="グループ化 31">
              <a:extLst>
                <a:ext uri="{FF2B5EF4-FFF2-40B4-BE49-F238E27FC236}">
                  <a16:creationId xmlns:a16="http://schemas.microsoft.com/office/drawing/2014/main" id="{FC6744CC-663C-4A30-BD07-5FE136F4B410}"/>
                </a:ext>
              </a:extLst>
            </p:cNvPr>
            <p:cNvGrpSpPr/>
            <p:nvPr/>
          </p:nvGrpSpPr>
          <p:grpSpPr>
            <a:xfrm>
              <a:off x="203470" y="1792315"/>
              <a:ext cx="10502547" cy="514752"/>
              <a:chOff x="532704" y="2037858"/>
              <a:chExt cx="10502547" cy="514752"/>
            </a:xfrm>
          </p:grpSpPr>
          <p:sp>
            <p:nvSpPr>
              <p:cNvPr id="217" name="正方形/長方形 216">
                <a:extLst>
                  <a:ext uri="{FF2B5EF4-FFF2-40B4-BE49-F238E27FC236}">
                    <a16:creationId xmlns:a16="http://schemas.microsoft.com/office/drawing/2014/main" id="{A1CF3216-999B-4659-BD3B-7214834D4153}"/>
                  </a:ext>
                </a:extLst>
              </p:cNvPr>
              <p:cNvSpPr/>
              <p:nvPr/>
            </p:nvSpPr>
            <p:spPr>
              <a:xfrm>
                <a:off x="532704" y="2062444"/>
                <a:ext cx="10502547" cy="490166"/>
              </a:xfrm>
              <a:prstGeom prst="rect">
                <a:avLst/>
              </a:prstGeom>
              <a:solidFill>
                <a:schemeClr val="bg1"/>
              </a:solidFill>
              <a:ln w="381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　　　　市・町・村　　　　　地 区　　　　　家　　　</a:t>
                </a:r>
              </a:p>
            </p:txBody>
          </p:sp>
          <p:sp>
            <p:nvSpPr>
              <p:cNvPr id="218" name="正方形/長方形 217">
                <a:extLst>
                  <a:ext uri="{FF2B5EF4-FFF2-40B4-BE49-F238E27FC236}">
                    <a16:creationId xmlns:a16="http://schemas.microsoft.com/office/drawing/2014/main" id="{7A0D7ACF-F6BE-48FA-ABD7-45277F18FEF5}"/>
                  </a:ext>
                </a:extLst>
              </p:cNvPr>
              <p:cNvSpPr/>
              <p:nvPr/>
            </p:nvSpPr>
            <p:spPr>
              <a:xfrm>
                <a:off x="5969336" y="2037858"/>
                <a:ext cx="2154759"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マイ・タイムライン</a:t>
                </a:r>
              </a:p>
            </p:txBody>
          </p:sp>
          <p:sp>
            <p:nvSpPr>
              <p:cNvPr id="219" name="正方形/長方形 218">
                <a:extLst>
                  <a:ext uri="{FF2B5EF4-FFF2-40B4-BE49-F238E27FC236}">
                    <a16:creationId xmlns:a16="http://schemas.microsoft.com/office/drawing/2014/main" id="{E6B9051D-884C-4067-B9E7-A9DD29FCB912}"/>
                  </a:ext>
                </a:extLst>
              </p:cNvPr>
              <p:cNvSpPr/>
              <p:nvPr/>
            </p:nvSpPr>
            <p:spPr>
              <a:xfrm>
                <a:off x="8703899" y="2037858"/>
                <a:ext cx="2299742"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000" b="1" dirty="0">
                    <a:solidFill>
                      <a:schemeClr val="tx1"/>
                    </a:solidFill>
                    <a:latin typeface="HG丸ｺﾞｼｯｸM-PRO" panose="020F0600000000000000" pitchFamily="50" charset="-128"/>
                    <a:ea typeface="HG丸ｺﾞｼｯｸM-PRO" panose="020F0600000000000000" pitchFamily="50" charset="-128"/>
                  </a:rPr>
                  <a:t>作成年月日　　　年　 　月　 　日</a:t>
                </a:r>
              </a:p>
            </p:txBody>
          </p:sp>
          <p:cxnSp>
            <p:nvCxnSpPr>
              <p:cNvPr id="25" name="直線コネクタ 24">
                <a:extLst>
                  <a:ext uri="{FF2B5EF4-FFF2-40B4-BE49-F238E27FC236}">
                    <a16:creationId xmlns:a16="http://schemas.microsoft.com/office/drawing/2014/main" id="{34FABABF-69B4-446F-A0CF-B8837898510A}"/>
                  </a:ext>
                </a:extLst>
              </p:cNvPr>
              <p:cNvCxnSpPr>
                <a:cxnSpLocks/>
              </p:cNvCxnSpPr>
              <p:nvPr/>
            </p:nvCxnSpPr>
            <p:spPr>
              <a:xfrm>
                <a:off x="8768441" y="2423160"/>
                <a:ext cx="2052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0" name="テキスト ボックス 219">
                <a:extLst>
                  <a:ext uri="{FF2B5EF4-FFF2-40B4-BE49-F238E27FC236}">
                    <a16:creationId xmlns:a16="http://schemas.microsoft.com/office/drawing/2014/main" id="{B8AD674A-9CE4-402B-9417-68ABFF5E9D15}"/>
                  </a:ext>
                </a:extLst>
              </p:cNvPr>
              <p:cNvSpPr txBox="1"/>
              <p:nvPr/>
            </p:nvSpPr>
            <p:spPr>
              <a:xfrm>
                <a:off x="1408053" y="2090955"/>
                <a:ext cx="5784740" cy="184666"/>
              </a:xfrm>
              <a:prstGeom prst="rect">
                <a:avLst/>
              </a:prstGeom>
              <a:noFill/>
            </p:spPr>
            <p:txBody>
              <a:bodyPr wrap="square" rtlCol="0">
                <a:spAutoFit/>
              </a:bodyPr>
              <a:lstStyle/>
              <a:p>
                <a:r>
                  <a:rPr lang="ja-JP" altLang="en-US" sz="600" dirty="0">
                    <a:solidFill>
                      <a:srgbClr val="0099CC"/>
                    </a:solidFill>
                    <a:latin typeface="HG丸ｺﾞｼｯｸM-PRO" panose="020F0600000000000000" pitchFamily="50" charset="-128"/>
                    <a:ea typeface="HG丸ｺﾞｼｯｸM-PRO" panose="020F0600000000000000" pitchFamily="50" charset="-128"/>
                  </a:rPr>
                  <a:t>し　　      まち　　 　むら　　　　　　　　　　　　　　  ち        く　　　　　　　　　　</a:t>
                </a:r>
                <a:r>
                  <a:rPr lang="ja-JP" altLang="en-US" sz="500" dirty="0">
                    <a:solidFill>
                      <a:srgbClr val="0099CC"/>
                    </a:solidFill>
                    <a:latin typeface="HG丸ｺﾞｼｯｸM-PRO" panose="020F0600000000000000" pitchFamily="50" charset="-128"/>
                    <a:ea typeface="HG丸ｺﾞｼｯｸM-PRO" panose="020F0600000000000000" pitchFamily="50" charset="-128"/>
                  </a:rPr>
                  <a:t>　</a:t>
                </a:r>
                <a:r>
                  <a:rPr lang="ja-JP" altLang="en-US" sz="600" dirty="0">
                    <a:solidFill>
                      <a:srgbClr val="0099CC"/>
                    </a:solidFill>
                    <a:latin typeface="HG丸ｺﾞｼｯｸM-PRO" panose="020F0600000000000000" pitchFamily="50" charset="-128"/>
                    <a:ea typeface="HG丸ｺﾞｼｯｸM-PRO" panose="020F0600000000000000" pitchFamily="50" charset="-128"/>
                  </a:rPr>
                  <a:t>   　     いえ　</a:t>
                </a:r>
              </a:p>
            </p:txBody>
          </p:sp>
        </p:grpSp>
        <p:sp>
          <p:nvSpPr>
            <p:cNvPr id="157" name="正方形/長方形 156">
              <a:extLst>
                <a:ext uri="{FF2B5EF4-FFF2-40B4-BE49-F238E27FC236}">
                  <a16:creationId xmlns:a16="http://schemas.microsoft.com/office/drawing/2014/main" id="{21E0EF32-ED5B-44E9-AC35-DB50E31555F5}"/>
                </a:ext>
              </a:extLst>
            </p:cNvPr>
            <p:cNvSpPr/>
            <p:nvPr/>
          </p:nvSpPr>
          <p:spPr>
            <a:xfrm>
              <a:off x="8343054" y="1845412"/>
              <a:ext cx="2262549"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さくせいねんがっぴ　　　　  ねん　　　 がつ　  　　にち</a:t>
              </a:r>
            </a:p>
          </p:txBody>
        </p:sp>
      </p:grpSp>
      <p:grpSp>
        <p:nvGrpSpPr>
          <p:cNvPr id="31" name="グループ化 30">
            <a:extLst>
              <a:ext uri="{FF2B5EF4-FFF2-40B4-BE49-F238E27FC236}">
                <a16:creationId xmlns:a16="http://schemas.microsoft.com/office/drawing/2014/main" id="{AB44D1D0-8AA6-4726-93E9-2ED5D1D2F15F}"/>
              </a:ext>
            </a:extLst>
          </p:cNvPr>
          <p:cNvGrpSpPr/>
          <p:nvPr/>
        </p:nvGrpSpPr>
        <p:grpSpPr>
          <a:xfrm>
            <a:off x="1014987" y="2374703"/>
            <a:ext cx="1947020" cy="11725331"/>
            <a:chOff x="1014987" y="2374703"/>
            <a:chExt cx="1947020" cy="11725331"/>
          </a:xfrm>
        </p:grpSpPr>
        <p:sp>
          <p:nvSpPr>
            <p:cNvPr id="211" name="正方形/長方形 210">
              <a:extLst>
                <a:ext uri="{FF2B5EF4-FFF2-40B4-BE49-F238E27FC236}">
                  <a16:creationId xmlns:a16="http://schemas.microsoft.com/office/drawing/2014/main" id="{3EDE994C-5468-411D-AC2A-F203920F624B}"/>
                </a:ext>
              </a:extLst>
            </p:cNvPr>
            <p:cNvSpPr/>
            <p:nvPr/>
          </p:nvSpPr>
          <p:spPr>
            <a:xfrm>
              <a:off x="1093398" y="2470023"/>
              <a:ext cx="1257026" cy="116300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78" name="テキスト ボックス 277">
              <a:extLst>
                <a:ext uri="{FF2B5EF4-FFF2-40B4-BE49-F238E27FC236}">
                  <a16:creationId xmlns:a16="http://schemas.microsoft.com/office/drawing/2014/main" id="{037ED442-A650-4DBA-BB2F-970072A92C31}"/>
                </a:ext>
              </a:extLst>
            </p:cNvPr>
            <p:cNvSpPr txBox="1"/>
            <p:nvPr/>
          </p:nvSpPr>
          <p:spPr>
            <a:xfrm>
              <a:off x="1110801" y="4776295"/>
              <a:ext cx="1256370" cy="1107996"/>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◇大雨注意報・洪水注意報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〇台風に関する今後の見通し</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◇大雨警報・洪水警報</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上流域での大雨特別警報</a:t>
              </a:r>
              <a:endParaRPr lang="en-US" altLang="ja-JP" sz="600" b="1" dirty="0">
                <a:latin typeface="HG丸ｺﾞｼｯｸM-PRO" panose="020F0600000000000000" pitchFamily="50" charset="-128"/>
                <a:ea typeface="HG丸ｺﾞｼｯｸM-PRO" panose="020F0600000000000000" pitchFamily="50" charset="-128"/>
              </a:endParaRPr>
            </a:p>
            <a:p>
              <a:endParaRPr kumimoji="1" lang="ja-JP" altLang="en-US" sz="600" b="1" dirty="0">
                <a:latin typeface="HG丸ｺﾞｼｯｸM-PRO" panose="020F0600000000000000" pitchFamily="50" charset="-128"/>
                <a:ea typeface="HG丸ｺﾞｼｯｸM-PRO" panose="020F0600000000000000" pitchFamily="50" charset="-128"/>
              </a:endParaRPr>
            </a:p>
          </p:txBody>
        </p:sp>
        <p:sp>
          <p:nvSpPr>
            <p:cNvPr id="280" name="テキスト ボックス 279">
              <a:extLst>
                <a:ext uri="{FF2B5EF4-FFF2-40B4-BE49-F238E27FC236}">
                  <a16:creationId xmlns:a16="http://schemas.microsoft.com/office/drawing/2014/main" id="{CABCFA9B-4641-41B8-8972-0FC9D1680814}"/>
                </a:ext>
              </a:extLst>
            </p:cNvPr>
            <p:cNvSpPr txBox="1"/>
            <p:nvPr/>
          </p:nvSpPr>
          <p:spPr>
            <a:xfrm>
              <a:off x="1110801" y="610910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氾濫注意水位到達</a:t>
              </a:r>
            </a:p>
          </p:txBody>
        </p:sp>
        <p:sp>
          <p:nvSpPr>
            <p:cNvPr id="281" name="テキスト ボックス 280">
              <a:extLst>
                <a:ext uri="{FF2B5EF4-FFF2-40B4-BE49-F238E27FC236}">
                  <a16:creationId xmlns:a16="http://schemas.microsoft.com/office/drawing/2014/main" id="{F20A31FE-02E0-4A2E-8A79-FEC1E51EB143}"/>
                </a:ext>
              </a:extLst>
            </p:cNvPr>
            <p:cNvSpPr txBox="1"/>
            <p:nvPr/>
          </p:nvSpPr>
          <p:spPr>
            <a:xfrm>
              <a:off x="1223006" y="643767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氾濫注意情報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grpSp>
          <p:nvGrpSpPr>
            <p:cNvPr id="5" name="グループ化 4">
              <a:extLst>
                <a:ext uri="{FF2B5EF4-FFF2-40B4-BE49-F238E27FC236}">
                  <a16:creationId xmlns:a16="http://schemas.microsoft.com/office/drawing/2014/main" id="{23E2C09E-376E-40A3-B8D2-0C07E457D30F}"/>
                </a:ext>
              </a:extLst>
            </p:cNvPr>
            <p:cNvGrpSpPr/>
            <p:nvPr/>
          </p:nvGrpSpPr>
          <p:grpSpPr>
            <a:xfrm>
              <a:off x="1110801" y="5761108"/>
              <a:ext cx="845737" cy="219545"/>
              <a:chOff x="1070643" y="5761108"/>
              <a:chExt cx="845737" cy="219545"/>
            </a:xfrm>
          </p:grpSpPr>
          <p:sp>
            <p:nvSpPr>
              <p:cNvPr id="279" name="テキスト ボックス 278">
                <a:extLst>
                  <a:ext uri="{FF2B5EF4-FFF2-40B4-BE49-F238E27FC236}">
                    <a16:creationId xmlns:a16="http://schemas.microsoft.com/office/drawing/2014/main" id="{4E086197-9BA1-482A-8D4E-BD8F9F174593}"/>
                  </a:ext>
                </a:extLst>
              </p:cNvPr>
              <p:cNvSpPr txBox="1"/>
              <p:nvPr/>
            </p:nvSpPr>
            <p:spPr>
              <a:xfrm>
                <a:off x="1070643" y="579744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水防団待機水位到達</a:t>
                </a:r>
              </a:p>
            </p:txBody>
          </p:sp>
          <p:sp>
            <p:nvSpPr>
              <p:cNvPr id="282" name="テキスト ボックス 281">
                <a:extLst>
                  <a:ext uri="{FF2B5EF4-FFF2-40B4-BE49-F238E27FC236}">
                    <a16:creationId xmlns:a16="http://schemas.microsoft.com/office/drawing/2014/main" id="{B531C62D-868B-4F98-901A-0292FDFA4273}"/>
                  </a:ext>
                </a:extLst>
              </p:cNvPr>
              <p:cNvSpPr txBox="1"/>
              <p:nvPr/>
            </p:nvSpPr>
            <p:spPr>
              <a:xfrm>
                <a:off x="1102218" y="5761108"/>
                <a:ext cx="814162" cy="137045"/>
              </a:xfrm>
              <a:prstGeom prst="rect">
                <a:avLst/>
              </a:prstGeom>
              <a:noFill/>
              <a:ln>
                <a:noFill/>
              </a:ln>
            </p:spPr>
            <p:txBody>
              <a:bodyPr wrap="square" lIns="36000" tIns="54000" rIns="36000" bIns="36000" rtlCol="0">
                <a:spAutoFit/>
              </a:bodyPr>
              <a:lstStyle/>
              <a:p>
                <a:r>
                  <a:rPr kumimoji="1" lang="ja-JP" altLang="en-US" sz="300" dirty="0">
                    <a:latin typeface="HG丸ｺﾞｼｯｸM-PRO" panose="020F0600000000000000" pitchFamily="50" charset="-128"/>
                    <a:ea typeface="HG丸ｺﾞｼｯｸM-PRO" panose="020F0600000000000000" pitchFamily="50" charset="-128"/>
                  </a:rPr>
                  <a:t>すいぼうだん たいき   すいい とうたつ</a:t>
                </a:r>
              </a:p>
            </p:txBody>
          </p:sp>
        </p:grpSp>
        <p:sp>
          <p:nvSpPr>
            <p:cNvPr id="21" name="フリーフォーム: 図形 20">
              <a:extLst>
                <a:ext uri="{FF2B5EF4-FFF2-40B4-BE49-F238E27FC236}">
                  <a16:creationId xmlns:a16="http://schemas.microsoft.com/office/drawing/2014/main" id="{472405DB-D575-41CD-89E6-66B26D6FF925}"/>
                </a:ext>
              </a:extLst>
            </p:cNvPr>
            <p:cNvSpPr/>
            <p:nvPr/>
          </p:nvSpPr>
          <p:spPr>
            <a:xfrm>
              <a:off x="1138707" y="629285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テキスト ボックス 282">
              <a:extLst>
                <a:ext uri="{FF2B5EF4-FFF2-40B4-BE49-F238E27FC236}">
                  <a16:creationId xmlns:a16="http://schemas.microsoft.com/office/drawing/2014/main" id="{9AC980D7-0DF1-4C45-B704-66690F442105}"/>
                </a:ext>
              </a:extLst>
            </p:cNvPr>
            <p:cNvSpPr txBox="1"/>
            <p:nvPr/>
          </p:nvSpPr>
          <p:spPr>
            <a:xfrm>
              <a:off x="1110801" y="7031334"/>
              <a:ext cx="1256370" cy="313099"/>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〇要配慮者利用施設に洪水予報</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（氾濫注意情報）を伝達</a:t>
              </a:r>
            </a:p>
          </p:txBody>
        </p:sp>
        <p:sp>
          <p:nvSpPr>
            <p:cNvPr id="284" name="テキスト ボックス 283">
              <a:extLst>
                <a:ext uri="{FF2B5EF4-FFF2-40B4-BE49-F238E27FC236}">
                  <a16:creationId xmlns:a16="http://schemas.microsoft.com/office/drawing/2014/main" id="{5D2419D1-A8CE-4853-B20B-6C339F8001FD}"/>
                </a:ext>
              </a:extLst>
            </p:cNvPr>
            <p:cNvSpPr txBox="1"/>
            <p:nvPr/>
          </p:nvSpPr>
          <p:spPr>
            <a:xfrm>
              <a:off x="1110801" y="7602697"/>
              <a:ext cx="1256370" cy="184666"/>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〇避難所の開設準備</a:t>
              </a:r>
            </a:p>
          </p:txBody>
        </p:sp>
        <p:sp>
          <p:nvSpPr>
            <p:cNvPr id="290" name="テキスト ボックス 289">
              <a:extLst>
                <a:ext uri="{FF2B5EF4-FFF2-40B4-BE49-F238E27FC236}">
                  <a16:creationId xmlns:a16="http://schemas.microsoft.com/office/drawing/2014/main" id="{60C408CF-0A17-427A-ACD2-2C530687D23E}"/>
                </a:ext>
              </a:extLst>
            </p:cNvPr>
            <p:cNvSpPr txBox="1"/>
            <p:nvPr/>
          </p:nvSpPr>
          <p:spPr>
            <a:xfrm>
              <a:off x="1110801" y="9289981"/>
              <a:ext cx="1256370" cy="369332"/>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◇上流域に大雨特別警報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◇暴風警報</a:t>
              </a:r>
            </a:p>
          </p:txBody>
        </p:sp>
        <p:grpSp>
          <p:nvGrpSpPr>
            <p:cNvPr id="10" name="グループ化 9">
              <a:extLst>
                <a:ext uri="{FF2B5EF4-FFF2-40B4-BE49-F238E27FC236}">
                  <a16:creationId xmlns:a16="http://schemas.microsoft.com/office/drawing/2014/main" id="{9C1CA1E4-5A00-4F9D-85FD-0DCC988D965B}"/>
                </a:ext>
              </a:extLst>
            </p:cNvPr>
            <p:cNvGrpSpPr/>
            <p:nvPr/>
          </p:nvGrpSpPr>
          <p:grpSpPr>
            <a:xfrm>
              <a:off x="1110801" y="9902920"/>
              <a:ext cx="1193554" cy="923787"/>
              <a:chOff x="1070643" y="9902920"/>
              <a:chExt cx="1193554" cy="923787"/>
            </a:xfrm>
          </p:grpSpPr>
          <p:sp>
            <p:nvSpPr>
              <p:cNvPr id="308" name="テキスト ボックス 307">
                <a:extLst>
                  <a:ext uri="{FF2B5EF4-FFF2-40B4-BE49-F238E27FC236}">
                    <a16:creationId xmlns:a16="http://schemas.microsoft.com/office/drawing/2014/main" id="{F17D5AB1-75CF-4855-AF35-20B4287BD4DB}"/>
                  </a:ext>
                </a:extLst>
              </p:cNvPr>
              <p:cNvSpPr txBox="1"/>
              <p:nvPr/>
            </p:nvSpPr>
            <p:spPr>
              <a:xfrm>
                <a:off x="1070643" y="990292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避難判断水位到達</a:t>
                </a:r>
              </a:p>
            </p:txBody>
          </p:sp>
          <p:sp>
            <p:nvSpPr>
              <p:cNvPr id="309" name="テキスト ボックス 308">
                <a:extLst>
                  <a:ext uri="{FF2B5EF4-FFF2-40B4-BE49-F238E27FC236}">
                    <a16:creationId xmlns:a16="http://schemas.microsoft.com/office/drawing/2014/main" id="{C623DC21-B660-4F08-801F-7FB33919ACB1}"/>
                  </a:ext>
                </a:extLst>
              </p:cNvPr>
              <p:cNvSpPr txBox="1"/>
              <p:nvPr/>
            </p:nvSpPr>
            <p:spPr>
              <a:xfrm>
                <a:off x="1182848" y="1023149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氾濫警戒情報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11" name="フリーフォーム: 図形 310">
                <a:extLst>
                  <a:ext uri="{FF2B5EF4-FFF2-40B4-BE49-F238E27FC236}">
                    <a16:creationId xmlns:a16="http://schemas.microsoft.com/office/drawing/2014/main" id="{4821E969-68ED-4CA5-9B7D-EAD1D307AF9C}"/>
                  </a:ext>
                </a:extLst>
              </p:cNvPr>
              <p:cNvSpPr/>
              <p:nvPr/>
            </p:nvSpPr>
            <p:spPr>
              <a:xfrm>
                <a:off x="1098549" y="1008667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テキスト ボックス 314">
                <a:extLst>
                  <a:ext uri="{FF2B5EF4-FFF2-40B4-BE49-F238E27FC236}">
                    <a16:creationId xmlns:a16="http://schemas.microsoft.com/office/drawing/2014/main" id="{9A59BD86-DD5F-4195-B9CA-74219A4DC6C4}"/>
                  </a:ext>
                </a:extLst>
              </p:cNvPr>
              <p:cNvSpPr txBox="1"/>
              <p:nvPr/>
            </p:nvSpPr>
            <p:spPr>
              <a:xfrm>
                <a:off x="1182848" y="10515062"/>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避難準備・高齢者避難開始を</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発令</a:t>
                </a:r>
              </a:p>
            </p:txBody>
          </p:sp>
          <p:sp>
            <p:nvSpPr>
              <p:cNvPr id="316" name="フリーフォーム: 図形 315">
                <a:extLst>
                  <a:ext uri="{FF2B5EF4-FFF2-40B4-BE49-F238E27FC236}">
                    <a16:creationId xmlns:a16="http://schemas.microsoft.com/office/drawing/2014/main" id="{BA9704D6-8D57-4AD1-AB7B-7F4D2D763CDF}"/>
                  </a:ext>
                </a:extLst>
              </p:cNvPr>
              <p:cNvSpPr/>
              <p:nvPr/>
            </p:nvSpPr>
            <p:spPr>
              <a:xfrm>
                <a:off x="1098549" y="10323213"/>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728864BB-4BC3-4F5C-A3C1-C3B3FBBB1DB2}"/>
                </a:ext>
              </a:extLst>
            </p:cNvPr>
            <p:cNvGrpSpPr/>
            <p:nvPr/>
          </p:nvGrpSpPr>
          <p:grpSpPr>
            <a:xfrm>
              <a:off x="1110801" y="12788626"/>
              <a:ext cx="1193554" cy="863434"/>
              <a:chOff x="1070643" y="11349801"/>
              <a:chExt cx="1193554" cy="863434"/>
            </a:xfrm>
          </p:grpSpPr>
          <p:sp>
            <p:nvSpPr>
              <p:cNvPr id="321" name="テキスト ボックス 320">
                <a:extLst>
                  <a:ext uri="{FF2B5EF4-FFF2-40B4-BE49-F238E27FC236}">
                    <a16:creationId xmlns:a16="http://schemas.microsoft.com/office/drawing/2014/main" id="{04B07998-F857-4A00-AB05-5BDE14670062}"/>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氾濫が発生</a:t>
                </a:r>
              </a:p>
            </p:txBody>
          </p:sp>
          <p:sp>
            <p:nvSpPr>
              <p:cNvPr id="322" name="テキスト ボックス 321">
                <a:extLst>
                  <a:ext uri="{FF2B5EF4-FFF2-40B4-BE49-F238E27FC236}">
                    <a16:creationId xmlns:a16="http://schemas.microsoft.com/office/drawing/2014/main" id="{A4CDEE01-74C6-4C63-93AE-6BBD9D269E08}"/>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（氾濫発生情報）</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23" name="フリーフォーム: 図形 322">
                <a:extLst>
                  <a:ext uri="{FF2B5EF4-FFF2-40B4-BE49-F238E27FC236}">
                    <a16:creationId xmlns:a16="http://schemas.microsoft.com/office/drawing/2014/main" id="{A443D0CD-9F4D-4CB5-80FB-E575DD3A3F81}"/>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テキスト ボックス 323">
                <a:extLst>
                  <a:ext uri="{FF2B5EF4-FFF2-40B4-BE49-F238E27FC236}">
                    <a16:creationId xmlns:a16="http://schemas.microsoft.com/office/drawing/2014/main" id="{6F001CFB-B21A-4310-B086-8A78D86826F4}"/>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（氾濫が発生した情報）</a:t>
                </a:r>
              </a:p>
            </p:txBody>
          </p:sp>
          <p:sp>
            <p:nvSpPr>
              <p:cNvPr id="325" name="フリーフォーム: 図形 324">
                <a:extLst>
                  <a:ext uri="{FF2B5EF4-FFF2-40B4-BE49-F238E27FC236}">
                    <a16:creationId xmlns:a16="http://schemas.microsoft.com/office/drawing/2014/main" id="{5FDACDBB-18B1-4965-9017-971AB2143874}"/>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1" name="グループ化 330">
              <a:extLst>
                <a:ext uri="{FF2B5EF4-FFF2-40B4-BE49-F238E27FC236}">
                  <a16:creationId xmlns:a16="http://schemas.microsoft.com/office/drawing/2014/main" id="{16C91473-8CA3-4353-AA5A-566C84D9FEB9}"/>
                </a:ext>
              </a:extLst>
            </p:cNvPr>
            <p:cNvGrpSpPr/>
            <p:nvPr/>
          </p:nvGrpSpPr>
          <p:grpSpPr>
            <a:xfrm>
              <a:off x="1110801" y="11349364"/>
              <a:ext cx="1193554" cy="1215122"/>
              <a:chOff x="1070643" y="11349801"/>
              <a:chExt cx="1193554" cy="1215122"/>
            </a:xfrm>
          </p:grpSpPr>
          <p:sp>
            <p:nvSpPr>
              <p:cNvPr id="332" name="テキスト ボックス 331">
                <a:extLst>
                  <a:ext uri="{FF2B5EF4-FFF2-40B4-BE49-F238E27FC236}">
                    <a16:creationId xmlns:a16="http://schemas.microsoft.com/office/drawing/2014/main" id="{F868E9C4-D728-45F5-B2DB-2B4A2F1C02EC}"/>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氾濫危険水位到達</a:t>
                </a:r>
              </a:p>
            </p:txBody>
          </p:sp>
          <p:sp>
            <p:nvSpPr>
              <p:cNvPr id="333" name="テキスト ボックス 332">
                <a:extLst>
                  <a:ext uri="{FF2B5EF4-FFF2-40B4-BE49-F238E27FC236}">
                    <a16:creationId xmlns:a16="http://schemas.microsoft.com/office/drawing/2014/main" id="{1D2E9F2A-FD56-4818-976A-8BD6A9956E5E}"/>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氾濫危険情報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4" name="フリーフォーム: 図形 333">
                <a:extLst>
                  <a:ext uri="{FF2B5EF4-FFF2-40B4-BE49-F238E27FC236}">
                    <a16:creationId xmlns:a16="http://schemas.microsoft.com/office/drawing/2014/main" id="{25302DC9-C0C5-4588-ACD3-9CF56508B4DA}"/>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5" name="テキスト ボックス 334">
                <a:extLst>
                  <a:ext uri="{FF2B5EF4-FFF2-40B4-BE49-F238E27FC236}">
                    <a16:creationId xmlns:a16="http://schemas.microsoft.com/office/drawing/2014/main" id="{05A08BD4-A101-4E4C-AFBB-B36603EC27D6}"/>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河川氾濫のおそれがある情報 </a:t>
                </a: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endParaRPr kumimoji="1" lang="ja-JP" altLang="en-US" sz="55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6" name="フリーフォーム: 図形 335">
                <a:extLst>
                  <a:ext uri="{FF2B5EF4-FFF2-40B4-BE49-F238E27FC236}">
                    <a16:creationId xmlns:a16="http://schemas.microsoft.com/office/drawing/2014/main" id="{9D475887-ACD1-476C-B8B7-DEF6E25DDDA9}"/>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7" name="テキスト ボックス 336">
                <a:extLst>
                  <a:ext uri="{FF2B5EF4-FFF2-40B4-BE49-F238E27FC236}">
                    <a16:creationId xmlns:a16="http://schemas.microsoft.com/office/drawing/2014/main" id="{19A757F1-D202-4F8C-91CA-0489AF6CDEB3}"/>
                  </a:ext>
                </a:extLst>
              </p:cNvPr>
              <p:cNvSpPr txBox="1"/>
              <p:nvPr/>
            </p:nvSpPr>
            <p:spPr>
              <a:xfrm>
                <a:off x="1182848" y="12253278"/>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〇避難勧告又は</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　避難指示（緊急）を発令</a:t>
                </a:r>
              </a:p>
            </p:txBody>
          </p:sp>
          <p:sp>
            <p:nvSpPr>
              <p:cNvPr id="338" name="フリーフォーム: 図形 337">
                <a:extLst>
                  <a:ext uri="{FF2B5EF4-FFF2-40B4-BE49-F238E27FC236}">
                    <a16:creationId xmlns:a16="http://schemas.microsoft.com/office/drawing/2014/main" id="{71C14571-B202-4FC7-BB31-1CB831CF609B}"/>
                  </a:ext>
                </a:extLst>
              </p:cNvPr>
              <p:cNvSpPr/>
              <p:nvPr/>
            </p:nvSpPr>
            <p:spPr>
              <a:xfrm>
                <a:off x="1098549" y="12061429"/>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8BD2F6A4-B291-4A82-BC9F-9E89BB82B941}"/>
                </a:ext>
              </a:extLst>
            </p:cNvPr>
            <p:cNvGrpSpPr/>
            <p:nvPr/>
          </p:nvGrpSpPr>
          <p:grpSpPr>
            <a:xfrm>
              <a:off x="1035168" y="2374703"/>
              <a:ext cx="1399712" cy="581807"/>
              <a:chOff x="1035168" y="2374703"/>
              <a:chExt cx="1399712" cy="581807"/>
            </a:xfrm>
          </p:grpSpPr>
          <p:sp>
            <p:nvSpPr>
              <p:cNvPr id="195" name="正方形/長方形 194">
                <a:extLst>
                  <a:ext uri="{FF2B5EF4-FFF2-40B4-BE49-F238E27FC236}">
                    <a16:creationId xmlns:a16="http://schemas.microsoft.com/office/drawing/2014/main" id="{62097F98-53BB-4B0D-B49F-5E039746176B}"/>
                  </a:ext>
                </a:extLst>
              </p:cNvPr>
              <p:cNvSpPr/>
              <p:nvPr/>
            </p:nvSpPr>
            <p:spPr>
              <a:xfrm>
                <a:off x="1092302" y="2394145"/>
                <a:ext cx="1256370" cy="562365"/>
              </a:xfrm>
              <a:prstGeom prst="rect">
                <a:avLst/>
              </a:prstGeom>
              <a:solidFill>
                <a:schemeClr val="bg1"/>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anchor="ctr"/>
              <a:lstStyle/>
              <a:p>
                <a:pPr algn="ctr">
                  <a:lnSpc>
                    <a:spcPts val="12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行政から発信される情報</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chemeClr val="tx1"/>
                    </a:solidFill>
                    <a:latin typeface="HG丸ｺﾞｼｯｸM-PRO" panose="020F0600000000000000" pitchFamily="50" charset="-128"/>
                    <a:ea typeface="HG丸ｺﾞｼｯｸM-PRO" panose="020F0600000000000000" pitchFamily="50" charset="-128"/>
                  </a:rPr>
                  <a:t>  黒：気象 ・ 水象情報 　　　　　　　　　</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rgbClr val="0099CC"/>
                    </a:solidFill>
                    <a:latin typeface="HG丸ｺﾞｼｯｸM-PRO" panose="020F0600000000000000" pitchFamily="50" charset="-128"/>
                    <a:ea typeface="HG丸ｺﾞｼｯｸM-PRO" panose="020F0600000000000000" pitchFamily="50" charset="-128"/>
                  </a:rPr>
                  <a:t>  青：常陸河川国道事務所</a:t>
                </a:r>
                <a:r>
                  <a:rPr lang="ja-JP" altLang="en-US" sz="500" b="1" dirty="0">
                    <a:solidFill>
                      <a:schemeClr val="tx1"/>
                    </a:solidFill>
                    <a:latin typeface="HG丸ｺﾞｼｯｸM-PRO" panose="020F0600000000000000" pitchFamily="50" charset="-128"/>
                    <a:ea typeface="HG丸ｺﾞｼｯｸM-PRO" panose="020F0600000000000000" pitchFamily="50" charset="-128"/>
                  </a:rPr>
                  <a:t>  </a:t>
                </a:r>
                <a:r>
                  <a:rPr lang="ja-JP" altLang="en-US" sz="500" b="1" dirty="0">
                    <a:solidFill>
                      <a:srgbClr val="00B050"/>
                    </a:solidFill>
                    <a:latin typeface="HG丸ｺﾞｼｯｸM-PRO" panose="020F0600000000000000" pitchFamily="50" charset="-128"/>
                    <a:ea typeface="HG丸ｺﾞｼｯｸM-PRO" panose="020F0600000000000000" pitchFamily="50" charset="-128"/>
                  </a:rPr>
                  <a:t>緑：市・町・村</a:t>
                </a:r>
              </a:p>
            </p:txBody>
          </p:sp>
          <p:sp>
            <p:nvSpPr>
              <p:cNvPr id="158" name="正方形/長方形 157">
                <a:extLst>
                  <a:ext uri="{FF2B5EF4-FFF2-40B4-BE49-F238E27FC236}">
                    <a16:creationId xmlns:a16="http://schemas.microsoft.com/office/drawing/2014/main" id="{612F016E-899B-499B-A766-6F9720FFD8CC}"/>
                  </a:ext>
                </a:extLst>
              </p:cNvPr>
              <p:cNvSpPr/>
              <p:nvPr/>
            </p:nvSpPr>
            <p:spPr>
              <a:xfrm>
                <a:off x="1124666" y="2374703"/>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ぎょうせい　　　 はっしん　　　　　 じょうほう</a:t>
                </a:r>
              </a:p>
            </p:txBody>
          </p:sp>
          <p:sp>
            <p:nvSpPr>
              <p:cNvPr id="159" name="正方形/長方形 158">
                <a:extLst>
                  <a:ext uri="{FF2B5EF4-FFF2-40B4-BE49-F238E27FC236}">
                    <a16:creationId xmlns:a16="http://schemas.microsoft.com/office/drawing/2014/main" id="{31539C32-9B2F-4DB9-B6A9-3225C546BC38}"/>
                  </a:ext>
                </a:extLst>
              </p:cNvPr>
              <p:cNvSpPr/>
              <p:nvPr/>
            </p:nvSpPr>
            <p:spPr>
              <a:xfrm>
                <a:off x="1035168" y="2558540"/>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くろ　きしょう   すいしょうじょうほう</a:t>
                </a:r>
              </a:p>
            </p:txBody>
          </p:sp>
          <p:sp>
            <p:nvSpPr>
              <p:cNvPr id="160" name="正方形/長方形 159">
                <a:extLst>
                  <a:ext uri="{FF2B5EF4-FFF2-40B4-BE49-F238E27FC236}">
                    <a16:creationId xmlns:a16="http://schemas.microsoft.com/office/drawing/2014/main" id="{118F37B9-6FC4-4241-AE6A-A978C1BF5118}"/>
                  </a:ext>
                </a:extLst>
              </p:cNvPr>
              <p:cNvSpPr/>
              <p:nvPr/>
            </p:nvSpPr>
            <p:spPr>
              <a:xfrm>
                <a:off x="1043108" y="2717288"/>
                <a:ext cx="139177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あお　  ひたちかせん  こくどうじむしょ みどり　 し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  まち　 むら</a:t>
                </a:r>
              </a:p>
            </p:txBody>
          </p:sp>
        </p:grpSp>
        <p:grpSp>
          <p:nvGrpSpPr>
            <p:cNvPr id="11" name="グループ化 10">
              <a:extLst>
                <a:ext uri="{FF2B5EF4-FFF2-40B4-BE49-F238E27FC236}">
                  <a16:creationId xmlns:a16="http://schemas.microsoft.com/office/drawing/2014/main" id="{563AB100-3B2A-4CFA-87AC-061566CF6EA9}"/>
                </a:ext>
              </a:extLst>
            </p:cNvPr>
            <p:cNvGrpSpPr/>
            <p:nvPr/>
          </p:nvGrpSpPr>
          <p:grpSpPr>
            <a:xfrm>
              <a:off x="1095312" y="2940191"/>
              <a:ext cx="1263783" cy="501599"/>
              <a:chOff x="1095312" y="2940191"/>
              <a:chExt cx="1263783" cy="501599"/>
            </a:xfrm>
          </p:grpSpPr>
          <p:sp>
            <p:nvSpPr>
              <p:cNvPr id="16" name="テキスト ボックス 15">
                <a:extLst>
                  <a:ext uri="{FF2B5EF4-FFF2-40B4-BE49-F238E27FC236}">
                    <a16:creationId xmlns:a16="http://schemas.microsoft.com/office/drawing/2014/main" id="{9E1A0C4F-9753-447F-9D30-51BC10282275}"/>
                  </a:ext>
                </a:extLst>
              </p:cNvPr>
              <p:cNvSpPr txBox="1"/>
              <p:nvPr/>
            </p:nvSpPr>
            <p:spPr>
              <a:xfrm>
                <a:off x="1110801" y="2980125"/>
                <a:ext cx="1248294" cy="461665"/>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〇台風予報</a:t>
                </a:r>
                <a:endParaRPr kumimoji="1"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　</a:t>
                </a:r>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a:t>
                </a:r>
                <a:r>
                  <a:rPr lang="ja-JP" altLang="en-US" sz="600" b="1" dirty="0">
                    <a:latin typeface="HG丸ｺﾞｼｯｸM-PRO" panose="020F0600000000000000" pitchFamily="50" charset="-128"/>
                    <a:ea typeface="HG丸ｺﾞｼｯｸM-PRO" panose="020F0600000000000000" pitchFamily="50" charset="-128"/>
                  </a:rPr>
                  <a:t>県気象情報（随時）</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p:txBody>
          </p:sp>
          <p:sp>
            <p:nvSpPr>
              <p:cNvPr id="163" name="正方形/長方形 162">
                <a:extLst>
                  <a:ext uri="{FF2B5EF4-FFF2-40B4-BE49-F238E27FC236}">
                    <a16:creationId xmlns:a16="http://schemas.microsoft.com/office/drawing/2014/main" id="{2479D932-D365-4919-B8CD-593EA8DEF47C}"/>
                  </a:ext>
                </a:extLst>
              </p:cNvPr>
              <p:cNvSpPr/>
              <p:nvPr/>
            </p:nvSpPr>
            <p:spPr>
              <a:xfrm>
                <a:off x="1095312" y="2940191"/>
                <a:ext cx="54977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よほう</a:t>
                </a:r>
              </a:p>
            </p:txBody>
          </p:sp>
          <p:sp>
            <p:nvSpPr>
              <p:cNvPr id="164" name="正方形/長方形 163">
                <a:extLst>
                  <a:ext uri="{FF2B5EF4-FFF2-40B4-BE49-F238E27FC236}">
                    <a16:creationId xmlns:a16="http://schemas.microsoft.com/office/drawing/2014/main" id="{2653C293-DC77-4D3E-AF50-E0EDF1B86045}"/>
                  </a:ext>
                </a:extLst>
              </p:cNvPr>
              <p:cNvSpPr/>
              <p:nvPr/>
            </p:nvSpPr>
            <p:spPr>
              <a:xfrm>
                <a:off x="1095312" y="3119143"/>
                <a:ext cx="124567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a:t>
                </a: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かん　　　 </a:t>
                </a:r>
                <a:r>
                  <a:rPr lang="ja-JP" altLang="en-US" sz="300" dirty="0" err="1">
                    <a:solidFill>
                      <a:schemeClr val="tx1"/>
                    </a:solidFill>
                    <a:latin typeface="HG丸ｺﾞｼｯｸM-PRO" panose="020F0600000000000000" pitchFamily="50" charset="-128"/>
                    <a:ea typeface="HG丸ｺﾞｼｯｸM-PRO" panose="020F0600000000000000" pitchFamily="50" charset="-128"/>
                  </a:rPr>
                  <a:t>けん</a:t>
                </a:r>
                <a:r>
                  <a:rPr lang="ja-JP" altLang="en-US" sz="300" dirty="0">
                    <a:solidFill>
                      <a:schemeClr val="tx1"/>
                    </a:solidFill>
                    <a:latin typeface="HG丸ｺﾞｼｯｸM-PRO" panose="020F0600000000000000" pitchFamily="50" charset="-128"/>
                    <a:ea typeface="HG丸ｺﾞｼｯｸM-PRO" panose="020F0600000000000000" pitchFamily="50" charset="-128"/>
                  </a:rPr>
                  <a:t>きしょうじょうほう      ずいじ</a:t>
                </a:r>
              </a:p>
              <a:p>
                <a:pPr>
                  <a:defRPr/>
                </a:pPr>
                <a:endParaRPr lang="ja-JP" altLang="en-US" sz="300" dirty="0">
                  <a:solidFill>
                    <a:schemeClr val="tx1"/>
                  </a:solidFill>
                  <a:latin typeface="HG丸ｺﾞｼｯｸM-PRO" panose="020F0600000000000000" pitchFamily="50" charset="-128"/>
                  <a:ea typeface="HG丸ｺﾞｼｯｸM-PRO" panose="020F0600000000000000" pitchFamily="50" charset="-128"/>
                </a:endParaRPr>
              </a:p>
            </p:txBody>
          </p:sp>
        </p:grpSp>
        <p:sp>
          <p:nvSpPr>
            <p:cNvPr id="169" name="正方形/長方形 168">
              <a:extLst>
                <a:ext uri="{FF2B5EF4-FFF2-40B4-BE49-F238E27FC236}">
                  <a16:creationId xmlns:a16="http://schemas.microsoft.com/office/drawing/2014/main" id="{0F8132F1-A0BF-49B1-AD15-BD484724EB80}"/>
                </a:ext>
              </a:extLst>
            </p:cNvPr>
            <p:cNvSpPr/>
            <p:nvPr/>
          </p:nvSpPr>
          <p:spPr>
            <a:xfrm>
              <a:off x="1084727" y="4727984"/>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 おおあめちゅういほう　　こうずいちゅういほう</a:t>
              </a:r>
            </a:p>
          </p:txBody>
        </p:sp>
        <p:sp>
          <p:nvSpPr>
            <p:cNvPr id="170" name="正方形/長方形 169">
              <a:extLst>
                <a:ext uri="{FF2B5EF4-FFF2-40B4-BE49-F238E27FC236}">
                  <a16:creationId xmlns:a16="http://schemas.microsoft.com/office/drawing/2014/main" id="{FB6F6277-75E0-4598-BC92-B561FEA18571}"/>
                </a:ext>
              </a:extLst>
            </p:cNvPr>
            <p:cNvSpPr/>
            <p:nvPr/>
          </p:nvSpPr>
          <p:spPr>
            <a:xfrm>
              <a:off x="1095312" y="509168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かん　　　　 こんご　　   みとお</a:t>
              </a:r>
            </a:p>
          </p:txBody>
        </p:sp>
        <p:sp>
          <p:nvSpPr>
            <p:cNvPr id="171" name="正方形/長方形 170">
              <a:extLst>
                <a:ext uri="{FF2B5EF4-FFF2-40B4-BE49-F238E27FC236}">
                  <a16:creationId xmlns:a16="http://schemas.microsoft.com/office/drawing/2014/main" id="{98E66535-DB15-4558-9275-4BE8D2EBD036}"/>
                </a:ext>
              </a:extLst>
            </p:cNvPr>
            <p:cNvSpPr/>
            <p:nvPr/>
          </p:nvSpPr>
          <p:spPr>
            <a:xfrm>
              <a:off x="1095312" y="527713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おおあめけいほう　　こうずいけいほう</a:t>
              </a:r>
            </a:p>
          </p:txBody>
        </p:sp>
        <p:sp>
          <p:nvSpPr>
            <p:cNvPr id="172" name="正方形/長方形 171">
              <a:extLst>
                <a:ext uri="{FF2B5EF4-FFF2-40B4-BE49-F238E27FC236}">
                  <a16:creationId xmlns:a16="http://schemas.microsoft.com/office/drawing/2014/main" id="{2B52C2C2-5AF0-492C-80E6-5D16996F4EB2}"/>
                </a:ext>
              </a:extLst>
            </p:cNvPr>
            <p:cNvSpPr/>
            <p:nvPr/>
          </p:nvSpPr>
          <p:spPr>
            <a:xfrm>
              <a:off x="1014987" y="5552689"/>
              <a:ext cx="143452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じょうりゅういき 　　おおあめとくべつけいほう</a:t>
              </a:r>
            </a:p>
          </p:txBody>
        </p:sp>
        <p:sp>
          <p:nvSpPr>
            <p:cNvPr id="173" name="テキスト ボックス 172">
              <a:extLst>
                <a:ext uri="{FF2B5EF4-FFF2-40B4-BE49-F238E27FC236}">
                  <a16:creationId xmlns:a16="http://schemas.microsoft.com/office/drawing/2014/main" id="{FDF906F7-1161-4476-A357-691C0DF4F15E}"/>
                </a:ext>
              </a:extLst>
            </p:cNvPr>
            <p:cNvSpPr txBox="1"/>
            <p:nvPr/>
          </p:nvSpPr>
          <p:spPr>
            <a:xfrm>
              <a:off x="1183382" y="6066325"/>
              <a:ext cx="74014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はんらんちゅうい すいい とうたつ</a:t>
              </a:r>
            </a:p>
          </p:txBody>
        </p:sp>
        <p:sp>
          <p:nvSpPr>
            <p:cNvPr id="179" name="テキスト ボックス 178">
              <a:extLst>
                <a:ext uri="{FF2B5EF4-FFF2-40B4-BE49-F238E27FC236}">
                  <a16:creationId xmlns:a16="http://schemas.microsoft.com/office/drawing/2014/main" id="{98063C23-C29B-47E7-A1C5-E81BF95E3091}"/>
                </a:ext>
              </a:extLst>
            </p:cNvPr>
            <p:cNvSpPr txBox="1"/>
            <p:nvPr/>
          </p:nvSpPr>
          <p:spPr>
            <a:xfrm>
              <a:off x="1241144" y="6396667"/>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はんらんちゅういじょうほう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はっぴょう</a:t>
              </a:r>
            </a:p>
          </p:txBody>
        </p:sp>
        <p:sp>
          <p:nvSpPr>
            <p:cNvPr id="180" name="テキスト ボックス 179">
              <a:extLst>
                <a:ext uri="{FF2B5EF4-FFF2-40B4-BE49-F238E27FC236}">
                  <a16:creationId xmlns:a16="http://schemas.microsoft.com/office/drawing/2014/main" id="{58055B95-9C0A-47F5-89CF-85C7D94E61A4}"/>
                </a:ext>
              </a:extLst>
            </p:cNvPr>
            <p:cNvSpPr txBox="1"/>
            <p:nvPr/>
          </p:nvSpPr>
          <p:spPr>
            <a:xfrm>
              <a:off x="1150437" y="6978758"/>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ようはいりょしゃ  りよう  しせつ　  　こうずい よほう</a:t>
              </a:r>
            </a:p>
          </p:txBody>
        </p:sp>
        <p:sp>
          <p:nvSpPr>
            <p:cNvPr id="181" name="テキスト ボックス 180">
              <a:extLst>
                <a:ext uri="{FF2B5EF4-FFF2-40B4-BE49-F238E27FC236}">
                  <a16:creationId xmlns:a16="http://schemas.microsoft.com/office/drawing/2014/main" id="{441E8A82-CEA2-4A20-B758-6FACDC574479}"/>
                </a:ext>
              </a:extLst>
            </p:cNvPr>
            <p:cNvSpPr txBox="1"/>
            <p:nvPr/>
          </p:nvSpPr>
          <p:spPr>
            <a:xfrm>
              <a:off x="1076651" y="7109403"/>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はんらんちゅういじょうほう　　　  でんたつ</a:t>
              </a:r>
            </a:p>
          </p:txBody>
        </p:sp>
        <p:sp>
          <p:nvSpPr>
            <p:cNvPr id="182" name="テキスト ボックス 181">
              <a:extLst>
                <a:ext uri="{FF2B5EF4-FFF2-40B4-BE49-F238E27FC236}">
                  <a16:creationId xmlns:a16="http://schemas.microsoft.com/office/drawing/2014/main" id="{4314E8C7-A156-49F1-8367-83A3C34244ED}"/>
                </a:ext>
              </a:extLst>
            </p:cNvPr>
            <p:cNvSpPr txBox="1"/>
            <p:nvPr/>
          </p:nvSpPr>
          <p:spPr>
            <a:xfrm>
              <a:off x="1076651" y="7553751"/>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ひなんじょ　 　かいせつじゅんび</a:t>
              </a:r>
            </a:p>
          </p:txBody>
        </p:sp>
        <p:sp>
          <p:nvSpPr>
            <p:cNvPr id="183" name="テキスト ボックス 182">
              <a:extLst>
                <a:ext uri="{FF2B5EF4-FFF2-40B4-BE49-F238E27FC236}">
                  <a16:creationId xmlns:a16="http://schemas.microsoft.com/office/drawing/2014/main" id="{E55F768D-5682-4AB1-BAA1-1841AFE487EC}"/>
                </a:ext>
              </a:extLst>
            </p:cNvPr>
            <p:cNvSpPr txBox="1"/>
            <p:nvPr/>
          </p:nvSpPr>
          <p:spPr>
            <a:xfrm>
              <a:off x="1076651" y="9237055"/>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じょうりゅういき　おおあめとくべつけいほう</a:t>
              </a:r>
            </a:p>
          </p:txBody>
        </p:sp>
        <p:sp>
          <p:nvSpPr>
            <p:cNvPr id="184" name="テキスト ボックス 183">
              <a:extLst>
                <a:ext uri="{FF2B5EF4-FFF2-40B4-BE49-F238E27FC236}">
                  <a16:creationId xmlns:a16="http://schemas.microsoft.com/office/drawing/2014/main" id="{B65A4039-5AEB-42DD-892A-28C4DA7F6BCA}"/>
                </a:ext>
              </a:extLst>
            </p:cNvPr>
            <p:cNvSpPr txBox="1"/>
            <p:nvPr/>
          </p:nvSpPr>
          <p:spPr>
            <a:xfrm>
              <a:off x="1076652" y="9425906"/>
              <a:ext cx="48121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ぼうふうけいほう</a:t>
              </a:r>
            </a:p>
          </p:txBody>
        </p:sp>
        <p:sp>
          <p:nvSpPr>
            <p:cNvPr id="185" name="テキスト ボックス 184">
              <a:extLst>
                <a:ext uri="{FF2B5EF4-FFF2-40B4-BE49-F238E27FC236}">
                  <a16:creationId xmlns:a16="http://schemas.microsoft.com/office/drawing/2014/main" id="{7696C9BF-7004-47A6-A1E1-CA3AD43DEA76}"/>
                </a:ext>
              </a:extLst>
            </p:cNvPr>
            <p:cNvSpPr txBox="1"/>
            <p:nvPr/>
          </p:nvSpPr>
          <p:spPr>
            <a:xfrm>
              <a:off x="1076652" y="9864039"/>
              <a:ext cx="84687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ひなんはんだんすいいとうたつ</a:t>
              </a:r>
            </a:p>
          </p:txBody>
        </p:sp>
        <p:sp>
          <p:nvSpPr>
            <p:cNvPr id="186" name="テキスト ボックス 185">
              <a:extLst>
                <a:ext uri="{FF2B5EF4-FFF2-40B4-BE49-F238E27FC236}">
                  <a16:creationId xmlns:a16="http://schemas.microsoft.com/office/drawing/2014/main" id="{1CF981C5-469D-4D22-B8A8-FE561A412F22}"/>
                </a:ext>
              </a:extLst>
            </p:cNvPr>
            <p:cNvSpPr txBox="1"/>
            <p:nvPr/>
          </p:nvSpPr>
          <p:spPr>
            <a:xfrm>
              <a:off x="1076651" y="10190210"/>
              <a:ext cx="127080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こうずい よほう  はんらんけいかいじょうほう はっぴょう</a:t>
              </a:r>
            </a:p>
          </p:txBody>
        </p:sp>
        <p:sp>
          <p:nvSpPr>
            <p:cNvPr id="187" name="テキスト ボックス 186">
              <a:extLst>
                <a:ext uri="{FF2B5EF4-FFF2-40B4-BE49-F238E27FC236}">
                  <a16:creationId xmlns:a16="http://schemas.microsoft.com/office/drawing/2014/main" id="{2BCD523F-42F2-4AB5-8601-85BD45C432D7}"/>
                </a:ext>
              </a:extLst>
            </p:cNvPr>
            <p:cNvSpPr txBox="1"/>
            <p:nvPr/>
          </p:nvSpPr>
          <p:spPr>
            <a:xfrm>
              <a:off x="1217024" y="10469571"/>
              <a:ext cx="113043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 じゅんび　　 こうれいしゃ ひなん   かいし</a:t>
              </a:r>
            </a:p>
          </p:txBody>
        </p:sp>
        <p:sp>
          <p:nvSpPr>
            <p:cNvPr id="188" name="テキスト ボックス 187">
              <a:extLst>
                <a:ext uri="{FF2B5EF4-FFF2-40B4-BE49-F238E27FC236}">
                  <a16:creationId xmlns:a16="http://schemas.microsoft.com/office/drawing/2014/main" id="{C8D06DC5-F1EC-48EC-8BA6-71503CCB30B3}"/>
                </a:ext>
              </a:extLst>
            </p:cNvPr>
            <p:cNvSpPr txBox="1"/>
            <p:nvPr/>
          </p:nvSpPr>
          <p:spPr>
            <a:xfrm>
              <a:off x="1217024" y="10603067"/>
              <a:ext cx="57956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はつれい</a:t>
              </a:r>
            </a:p>
          </p:txBody>
        </p:sp>
        <p:sp>
          <p:nvSpPr>
            <p:cNvPr id="189" name="テキスト ボックス 188">
              <a:extLst>
                <a:ext uri="{FF2B5EF4-FFF2-40B4-BE49-F238E27FC236}">
                  <a16:creationId xmlns:a16="http://schemas.microsoft.com/office/drawing/2014/main" id="{9FD05C9C-AA5B-441C-9178-2C80DA3A7298}"/>
                </a:ext>
              </a:extLst>
            </p:cNvPr>
            <p:cNvSpPr txBox="1"/>
            <p:nvPr/>
          </p:nvSpPr>
          <p:spPr>
            <a:xfrm>
              <a:off x="1183382" y="11307027"/>
              <a:ext cx="78148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 きけん  すいい </a:t>
              </a:r>
              <a:r>
                <a:rPr kumimoji="1" lang="ja-JP" altLang="en-US" sz="2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とうたつ</a:t>
              </a:r>
            </a:p>
          </p:txBody>
        </p:sp>
        <p:sp>
          <p:nvSpPr>
            <p:cNvPr id="190" name="テキスト ボックス 189">
              <a:extLst>
                <a:ext uri="{FF2B5EF4-FFF2-40B4-BE49-F238E27FC236}">
                  <a16:creationId xmlns:a16="http://schemas.microsoft.com/office/drawing/2014/main" id="{FBA0EA74-2FF2-4207-A901-4A0AE743C582}"/>
                </a:ext>
              </a:extLst>
            </p:cNvPr>
            <p:cNvSpPr txBox="1"/>
            <p:nvPr/>
          </p:nvSpPr>
          <p:spPr>
            <a:xfrm>
              <a:off x="1252494" y="11645338"/>
              <a:ext cx="1080461" cy="137045"/>
            </a:xfrm>
            <a:prstGeom prst="rect">
              <a:avLst/>
            </a:prstGeom>
            <a:noFill/>
            <a:ln>
              <a:noFill/>
            </a:ln>
          </p:spPr>
          <p:txBody>
            <a:bodyPr wrap="square" lIns="36000" tIns="54000" rIns="36000" bIns="36000" rtlCol="0">
              <a:noAutofit/>
            </a:bodyPr>
            <a:lstStyle/>
            <a:p>
              <a:r>
                <a:rPr kumimoji="1" lang="ja-JP" altLang="en-US" sz="100" dirty="0">
                  <a:latin typeface="HG丸ｺﾞｼｯｸM-PRO" panose="020F0600000000000000" pitchFamily="50" charset="-128"/>
                  <a:ea typeface="HG丸ｺﾞｼｯｸM-PRO" panose="020F0600000000000000" pitchFamily="50" charset="-128"/>
                </a:rPr>
                <a:t> </a:t>
              </a:r>
              <a:r>
                <a:rPr kumimoji="1" lang="ja-JP" altLang="en-US" sz="250" dirty="0">
                  <a:latin typeface="HG丸ｺﾞｼｯｸM-PRO" panose="020F0600000000000000" pitchFamily="50" charset="-128"/>
                  <a:ea typeface="HG丸ｺﾞｼｯｸM-PRO" panose="020F0600000000000000" pitchFamily="50" charset="-128"/>
                </a:rPr>
                <a:t>こうずい    よほう      はんらん    きけん  じょうほう  はっぴょう</a:t>
              </a:r>
            </a:p>
          </p:txBody>
        </p:sp>
        <p:sp>
          <p:nvSpPr>
            <p:cNvPr id="191" name="テキスト ボックス 190">
              <a:extLst>
                <a:ext uri="{FF2B5EF4-FFF2-40B4-BE49-F238E27FC236}">
                  <a16:creationId xmlns:a16="http://schemas.microsoft.com/office/drawing/2014/main" id="{97B82E2D-D9CE-4C1D-89D8-09C5626B0977}"/>
                </a:ext>
              </a:extLst>
            </p:cNvPr>
            <p:cNvSpPr txBox="1"/>
            <p:nvPr/>
          </p:nvSpPr>
          <p:spPr>
            <a:xfrm>
              <a:off x="1216217" y="11862201"/>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192" name="テキスト ボックス 191">
              <a:extLst>
                <a:ext uri="{FF2B5EF4-FFF2-40B4-BE49-F238E27FC236}">
                  <a16:creationId xmlns:a16="http://schemas.microsoft.com/office/drawing/2014/main" id="{526C671C-CD59-4B32-9A97-D5E058C37E08}"/>
                </a:ext>
              </a:extLst>
            </p:cNvPr>
            <p:cNvSpPr txBox="1"/>
            <p:nvPr/>
          </p:nvSpPr>
          <p:spPr>
            <a:xfrm>
              <a:off x="1274224" y="11996745"/>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かせんはんらん　　　　　　　　　　　　 じょうほう</a:t>
              </a:r>
            </a:p>
          </p:txBody>
        </p:sp>
        <p:sp>
          <p:nvSpPr>
            <p:cNvPr id="193" name="テキスト ボックス 192">
              <a:extLst>
                <a:ext uri="{FF2B5EF4-FFF2-40B4-BE49-F238E27FC236}">
                  <a16:creationId xmlns:a16="http://schemas.microsoft.com/office/drawing/2014/main" id="{5410DF62-EF8D-46D6-A3E5-A41B0436A6E0}"/>
                </a:ext>
              </a:extLst>
            </p:cNvPr>
            <p:cNvSpPr txBox="1"/>
            <p:nvPr/>
          </p:nvSpPr>
          <p:spPr>
            <a:xfrm>
              <a:off x="1308096" y="12214839"/>
              <a:ext cx="62230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ひなんかんこく  また</a:t>
              </a:r>
            </a:p>
          </p:txBody>
        </p:sp>
        <p:sp>
          <p:nvSpPr>
            <p:cNvPr id="196" name="テキスト ボックス 195">
              <a:extLst>
                <a:ext uri="{FF2B5EF4-FFF2-40B4-BE49-F238E27FC236}">
                  <a16:creationId xmlns:a16="http://schemas.microsoft.com/office/drawing/2014/main" id="{B1F2ED1C-E569-42AC-B419-0EF334D3DFCD}"/>
                </a:ext>
              </a:extLst>
            </p:cNvPr>
            <p:cNvSpPr txBox="1"/>
            <p:nvPr/>
          </p:nvSpPr>
          <p:spPr>
            <a:xfrm>
              <a:off x="1308096" y="12348152"/>
              <a:ext cx="9962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     しじ　　  きんきゅう　　　はつれい</a:t>
              </a:r>
            </a:p>
          </p:txBody>
        </p:sp>
        <p:sp>
          <p:nvSpPr>
            <p:cNvPr id="197" name="テキスト ボックス 196">
              <a:extLst>
                <a:ext uri="{FF2B5EF4-FFF2-40B4-BE49-F238E27FC236}">
                  <a16:creationId xmlns:a16="http://schemas.microsoft.com/office/drawing/2014/main" id="{BFF15500-7001-44EB-B8F8-1480D61800C5}"/>
                </a:ext>
              </a:extLst>
            </p:cNvPr>
            <p:cNvSpPr txBox="1"/>
            <p:nvPr/>
          </p:nvSpPr>
          <p:spPr>
            <a:xfrm>
              <a:off x="1308097" y="12743187"/>
              <a:ext cx="725352"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a:t>
              </a:r>
            </a:p>
          </p:txBody>
        </p:sp>
        <p:sp>
          <p:nvSpPr>
            <p:cNvPr id="198" name="テキスト ボックス 197">
              <a:extLst>
                <a:ext uri="{FF2B5EF4-FFF2-40B4-BE49-F238E27FC236}">
                  <a16:creationId xmlns:a16="http://schemas.microsoft.com/office/drawing/2014/main" id="{60877484-7E01-48F0-B59D-FAD613649E51}"/>
                </a:ext>
              </a:extLst>
            </p:cNvPr>
            <p:cNvSpPr txBox="1"/>
            <p:nvPr/>
          </p:nvSpPr>
          <p:spPr>
            <a:xfrm>
              <a:off x="1217415" y="13077169"/>
              <a:ext cx="102920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　　 はんらんはっせいじょうほう</a:t>
              </a:r>
            </a:p>
          </p:txBody>
        </p:sp>
        <p:sp>
          <p:nvSpPr>
            <p:cNvPr id="199" name="テキスト ボックス 198">
              <a:extLst>
                <a:ext uri="{FF2B5EF4-FFF2-40B4-BE49-F238E27FC236}">
                  <a16:creationId xmlns:a16="http://schemas.microsoft.com/office/drawing/2014/main" id="{5A61AE4B-8BEC-4E43-B94E-23EDC6FC13B6}"/>
                </a:ext>
              </a:extLst>
            </p:cNvPr>
            <p:cNvSpPr txBox="1"/>
            <p:nvPr/>
          </p:nvSpPr>
          <p:spPr>
            <a:xfrm>
              <a:off x="1211064" y="13304376"/>
              <a:ext cx="61866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200" name="テキスト ボックス 199">
              <a:extLst>
                <a:ext uri="{FF2B5EF4-FFF2-40B4-BE49-F238E27FC236}">
                  <a16:creationId xmlns:a16="http://schemas.microsoft.com/office/drawing/2014/main" id="{9CD4731F-472A-4FA6-8802-7FAD9B682806}"/>
                </a:ext>
              </a:extLst>
            </p:cNvPr>
            <p:cNvSpPr txBox="1"/>
            <p:nvPr/>
          </p:nvSpPr>
          <p:spPr>
            <a:xfrm>
              <a:off x="1360785" y="13437809"/>
              <a:ext cx="81568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　   　じょうほう</a:t>
              </a:r>
            </a:p>
          </p:txBody>
        </p:sp>
        <p:sp>
          <p:nvSpPr>
            <p:cNvPr id="204" name="テキスト ボックス 203">
              <a:extLst>
                <a:ext uri="{FF2B5EF4-FFF2-40B4-BE49-F238E27FC236}">
                  <a16:creationId xmlns:a16="http://schemas.microsoft.com/office/drawing/2014/main" id="{5D5A69C6-C1F9-479D-BAD6-15A11779220A}"/>
                </a:ext>
              </a:extLst>
            </p:cNvPr>
            <p:cNvSpPr txBox="1"/>
            <p:nvPr/>
          </p:nvSpPr>
          <p:spPr>
            <a:xfrm>
              <a:off x="2383788" y="5207023"/>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205" name="テキスト ボックス 204">
              <a:extLst>
                <a:ext uri="{FF2B5EF4-FFF2-40B4-BE49-F238E27FC236}">
                  <a16:creationId xmlns:a16="http://schemas.microsoft.com/office/drawing/2014/main" id="{3BE35F27-2F86-437C-BE09-76D5D93FD6F9}"/>
                </a:ext>
              </a:extLst>
            </p:cNvPr>
            <p:cNvSpPr txBox="1"/>
            <p:nvPr/>
          </p:nvSpPr>
          <p:spPr>
            <a:xfrm>
              <a:off x="2383788" y="5334238"/>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206" name="テキスト ボックス 205">
              <a:extLst>
                <a:ext uri="{FF2B5EF4-FFF2-40B4-BE49-F238E27FC236}">
                  <a16:creationId xmlns:a16="http://schemas.microsoft.com/office/drawing/2014/main" id="{79DA34FC-3E78-48F6-9B24-A23385D20B7B}"/>
                </a:ext>
              </a:extLst>
            </p:cNvPr>
            <p:cNvSpPr txBox="1"/>
            <p:nvPr/>
          </p:nvSpPr>
          <p:spPr>
            <a:xfrm>
              <a:off x="2383788" y="5445812"/>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sp>
          <p:nvSpPr>
            <p:cNvPr id="209" name="テキスト ボックス 208">
              <a:extLst>
                <a:ext uri="{FF2B5EF4-FFF2-40B4-BE49-F238E27FC236}">
                  <a16:creationId xmlns:a16="http://schemas.microsoft.com/office/drawing/2014/main" id="{12BF4DA3-4845-4E90-8D11-B5E165F25918}"/>
                </a:ext>
              </a:extLst>
            </p:cNvPr>
            <p:cNvSpPr txBox="1"/>
            <p:nvPr/>
          </p:nvSpPr>
          <p:spPr>
            <a:xfrm>
              <a:off x="2383788" y="6350541"/>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grpSp>
      <p:grpSp>
        <p:nvGrpSpPr>
          <p:cNvPr id="36" name="グループ化 35">
            <a:extLst>
              <a:ext uri="{FF2B5EF4-FFF2-40B4-BE49-F238E27FC236}">
                <a16:creationId xmlns:a16="http://schemas.microsoft.com/office/drawing/2014/main" id="{91551846-863B-413D-99F1-13F2BA1073D3}"/>
              </a:ext>
            </a:extLst>
          </p:cNvPr>
          <p:cNvGrpSpPr/>
          <p:nvPr/>
        </p:nvGrpSpPr>
        <p:grpSpPr>
          <a:xfrm>
            <a:off x="3833461" y="2368113"/>
            <a:ext cx="2975822" cy="11731917"/>
            <a:chOff x="3833461" y="2368113"/>
            <a:chExt cx="2975822" cy="11731917"/>
          </a:xfrm>
        </p:grpSpPr>
        <p:sp>
          <p:nvSpPr>
            <p:cNvPr id="194" name="正方形/長方形 193">
              <a:extLst>
                <a:ext uri="{FF2B5EF4-FFF2-40B4-BE49-F238E27FC236}">
                  <a16:creationId xmlns:a16="http://schemas.microsoft.com/office/drawing/2014/main" id="{8ED37524-B8B1-47C2-AEC0-354978B3F6F1}"/>
                </a:ext>
              </a:extLst>
            </p:cNvPr>
            <p:cNvSpPr/>
            <p:nvPr/>
          </p:nvSpPr>
          <p:spPr>
            <a:xfrm>
              <a:off x="4196674" y="2497262"/>
              <a:ext cx="2612609" cy="11602768"/>
            </a:xfrm>
            <a:prstGeom prst="rect">
              <a:avLst/>
            </a:prstGeom>
            <a:solidFill>
              <a:srgbClr val="FFF3FF"/>
            </a:solidFill>
            <a:ln w="254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68" name="吹き出し: 角を丸めた四角形 167">
              <a:extLst>
                <a:ext uri="{FF2B5EF4-FFF2-40B4-BE49-F238E27FC236}">
                  <a16:creationId xmlns:a16="http://schemas.microsoft.com/office/drawing/2014/main" id="{6555C70B-BF79-4834-A9EE-B4B04EF08C1D}"/>
                </a:ext>
              </a:extLst>
            </p:cNvPr>
            <p:cNvSpPr/>
            <p:nvPr/>
          </p:nvSpPr>
          <p:spPr>
            <a:xfrm>
              <a:off x="4645525" y="2765467"/>
              <a:ext cx="2118117" cy="513485"/>
            </a:xfrm>
            <a:prstGeom prst="wedgeRoundRectCallout">
              <a:avLst>
                <a:gd name="adj1" fmla="val -55696"/>
                <a:gd name="adj2" fmla="val -2182"/>
                <a:gd name="adj3" fmla="val 16667"/>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いつ、どんな備えをしたら良いか考えてみよう！</a:t>
              </a:r>
              <a:endParaRPr kumimoji="1" lang="ja-JP" altLang="en-US" sz="900" dirty="0"/>
            </a:p>
          </p:txBody>
        </p:sp>
        <p:sp>
          <p:nvSpPr>
            <p:cNvPr id="4" name="四角形: 角を丸くする 3">
              <a:extLst>
                <a:ext uri="{FF2B5EF4-FFF2-40B4-BE49-F238E27FC236}">
                  <a16:creationId xmlns:a16="http://schemas.microsoft.com/office/drawing/2014/main" id="{80B124A3-3CF3-411C-A291-2765E697D59B}"/>
                </a:ext>
              </a:extLst>
            </p:cNvPr>
            <p:cNvSpPr/>
            <p:nvPr/>
          </p:nvSpPr>
          <p:spPr>
            <a:xfrm>
              <a:off x="5113517" y="2389632"/>
              <a:ext cx="986628" cy="229686"/>
            </a:xfrm>
            <a:prstGeom prst="roundRect">
              <a:avLst/>
            </a:prstGeom>
            <a:solidFill>
              <a:schemeClr val="bg1"/>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主な備え</a:t>
              </a:r>
            </a:p>
          </p:txBody>
        </p:sp>
        <p:sp>
          <p:nvSpPr>
            <p:cNvPr id="342" name="テキスト ボックス 341">
              <a:extLst>
                <a:ext uri="{FF2B5EF4-FFF2-40B4-BE49-F238E27FC236}">
                  <a16:creationId xmlns:a16="http://schemas.microsoft.com/office/drawing/2014/main" id="{24EE0697-EB33-4B3B-9130-13FE79E4ECDA}"/>
                </a:ext>
              </a:extLst>
            </p:cNvPr>
            <p:cNvSpPr txBox="1"/>
            <p:nvPr/>
          </p:nvSpPr>
          <p:spPr>
            <a:xfrm>
              <a:off x="3833461" y="4304295"/>
              <a:ext cx="967280" cy="169277"/>
            </a:xfrm>
            <a:prstGeom prst="rect">
              <a:avLst/>
            </a:prstGeom>
            <a:noFill/>
          </p:spPr>
          <p:txBody>
            <a:bodyPr wrap="square" rtlCol="0">
              <a:spAutoFit/>
            </a:bodyPr>
            <a:lstStyle/>
            <a:p>
              <a:endParaRPr lang="ja-JP" altLang="en-US" sz="500" dirty="0">
                <a:latin typeface="HG丸ｺﾞｼｯｸM-PRO" panose="020F0600000000000000" pitchFamily="50" charset="-128"/>
                <a:ea typeface="HG丸ｺﾞｼｯｸM-PRO" panose="020F0600000000000000" pitchFamily="50" charset="-128"/>
              </a:endParaRPr>
            </a:p>
          </p:txBody>
        </p:sp>
        <p:pic>
          <p:nvPicPr>
            <p:cNvPr id="131" name="図 130">
              <a:extLst>
                <a:ext uri="{FF2B5EF4-FFF2-40B4-BE49-F238E27FC236}">
                  <a16:creationId xmlns:a16="http://schemas.microsoft.com/office/drawing/2014/main" id="{00000000-0008-0000-0000-000092000000}"/>
                </a:ext>
              </a:extLst>
            </p:cNvPr>
            <p:cNvPicPr>
              <a:picLocks noChangeAspect="1"/>
            </p:cNvPicPr>
            <p:nvPr/>
          </p:nvPicPr>
          <p:blipFill>
            <a:blip r:embed="rId7"/>
            <a:stretch>
              <a:fillRect/>
            </a:stretch>
          </p:blipFill>
          <p:spPr>
            <a:xfrm flipH="1">
              <a:off x="4222239" y="2764081"/>
              <a:ext cx="365476" cy="998504"/>
            </a:xfrm>
            <a:prstGeom prst="rect">
              <a:avLst/>
            </a:prstGeom>
          </p:spPr>
        </p:pic>
        <p:sp>
          <p:nvSpPr>
            <p:cNvPr id="242" name="テキスト ボックス 241">
              <a:extLst>
                <a:ext uri="{FF2B5EF4-FFF2-40B4-BE49-F238E27FC236}">
                  <a16:creationId xmlns:a16="http://schemas.microsoft.com/office/drawing/2014/main" id="{D3B3F96C-6C2D-44DA-A772-C21C98C592DE}"/>
                </a:ext>
              </a:extLst>
            </p:cNvPr>
            <p:cNvSpPr txBox="1"/>
            <p:nvPr/>
          </p:nvSpPr>
          <p:spPr>
            <a:xfrm>
              <a:off x="5231473" y="2755878"/>
              <a:ext cx="1456603"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そな　　　　　　　　　　　　よ　　　　　かんが</a:t>
              </a:r>
            </a:p>
          </p:txBody>
        </p:sp>
        <p:sp>
          <p:nvSpPr>
            <p:cNvPr id="244" name="正方形/長方形 243">
              <a:extLst>
                <a:ext uri="{FF2B5EF4-FFF2-40B4-BE49-F238E27FC236}">
                  <a16:creationId xmlns:a16="http://schemas.microsoft.com/office/drawing/2014/main" id="{A6DF98F4-CD95-4445-918C-8DA6B8C3B6A1}"/>
                </a:ext>
              </a:extLst>
            </p:cNvPr>
            <p:cNvSpPr/>
            <p:nvPr/>
          </p:nvSpPr>
          <p:spPr>
            <a:xfrm>
              <a:off x="5274958"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おも　　  そな</a:t>
              </a:r>
            </a:p>
          </p:txBody>
        </p:sp>
      </p:grpSp>
      <p:grpSp>
        <p:nvGrpSpPr>
          <p:cNvPr id="35" name="グループ化 34">
            <a:extLst>
              <a:ext uri="{FF2B5EF4-FFF2-40B4-BE49-F238E27FC236}">
                <a16:creationId xmlns:a16="http://schemas.microsoft.com/office/drawing/2014/main" id="{FDDC1BA8-FC21-4A9B-A892-A84575DCF642}"/>
              </a:ext>
            </a:extLst>
          </p:cNvPr>
          <p:cNvGrpSpPr/>
          <p:nvPr/>
        </p:nvGrpSpPr>
        <p:grpSpPr>
          <a:xfrm>
            <a:off x="6207109" y="2368113"/>
            <a:ext cx="3630305" cy="12012200"/>
            <a:chOff x="6207109" y="2368113"/>
            <a:chExt cx="3630305" cy="12012200"/>
          </a:xfrm>
        </p:grpSpPr>
        <p:sp>
          <p:nvSpPr>
            <p:cNvPr id="344" name="テキスト ボックス 343">
              <a:extLst>
                <a:ext uri="{FF2B5EF4-FFF2-40B4-BE49-F238E27FC236}">
                  <a16:creationId xmlns:a16="http://schemas.microsoft.com/office/drawing/2014/main" id="{6BA4787B-C9D7-42A2-AAA4-7F915F0CEA0B}"/>
                </a:ext>
              </a:extLst>
            </p:cNvPr>
            <p:cNvSpPr txBox="1"/>
            <p:nvPr/>
          </p:nvSpPr>
          <p:spPr>
            <a:xfrm>
              <a:off x="6962229" y="2946261"/>
              <a:ext cx="2191568" cy="185794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〇テレビの天気予報を注意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〇今後の台風を調べ始める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〇家族全員の今後の予定を確認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〇マイ・タイムラインを確認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〇一週間分の薬を病院に受け取りに行く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〇避難するときに持って行く物を準備する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〇家の周りに風で飛ばされるようなものはないか</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確認</a:t>
              </a:r>
            </a:p>
          </p:txBody>
        </p:sp>
        <p:sp>
          <p:nvSpPr>
            <p:cNvPr id="345" name="テキスト ボックス 344">
              <a:extLst>
                <a:ext uri="{FF2B5EF4-FFF2-40B4-BE49-F238E27FC236}">
                  <a16:creationId xmlns:a16="http://schemas.microsoft.com/office/drawing/2014/main" id="{3BE8B192-BB71-46D3-BD0B-6F3970A0BB93}"/>
                </a:ext>
              </a:extLst>
            </p:cNvPr>
            <p:cNvSpPr txBox="1"/>
            <p:nvPr/>
          </p:nvSpPr>
          <p:spPr>
            <a:xfrm>
              <a:off x="6962229" y="5005420"/>
              <a:ext cx="2088734" cy="59503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〇テレビ、インターネット、携帯メール等で雨や川</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a:t>
              </a:r>
              <a:r>
                <a:rPr kumimoji="1" lang="ja-JP" altLang="en-US" sz="700" dirty="0">
                  <a:latin typeface="HG丸ｺﾞｼｯｸM-PRO" panose="020F0600000000000000" pitchFamily="50" charset="-128"/>
                  <a:ea typeface="HG丸ｺﾞｼｯｸM-PRO" panose="020F0600000000000000" pitchFamily="50" charset="-128"/>
                </a:rPr>
                <a:t>の様子に注意</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〇家族全員の今後の予定を再確認</a:t>
              </a:r>
              <a:endParaRPr kumimoji="1" lang="en-US" altLang="ja-JP" sz="700" dirty="0">
                <a:latin typeface="HG丸ｺﾞｼｯｸM-PRO" panose="020F0600000000000000" pitchFamily="50" charset="-128"/>
                <a:ea typeface="HG丸ｺﾞｼｯｸM-PRO" panose="020F0600000000000000" pitchFamily="50" charset="-128"/>
              </a:endParaRPr>
            </a:p>
          </p:txBody>
        </p:sp>
        <p:cxnSp>
          <p:nvCxnSpPr>
            <p:cNvPr id="348" name="直線コネクタ 347">
              <a:extLst>
                <a:ext uri="{FF2B5EF4-FFF2-40B4-BE49-F238E27FC236}">
                  <a16:creationId xmlns:a16="http://schemas.microsoft.com/office/drawing/2014/main" id="{D7245236-C964-43F6-9C27-872D03F66A88}"/>
                </a:ext>
              </a:extLst>
            </p:cNvPr>
            <p:cNvCxnSpPr>
              <a:cxnSpLocks/>
            </p:cNvCxnSpPr>
            <p:nvPr/>
          </p:nvCxnSpPr>
          <p:spPr>
            <a:xfrm>
              <a:off x="6875920" y="5761108"/>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0" name="直線コネクタ 349">
              <a:extLst>
                <a:ext uri="{FF2B5EF4-FFF2-40B4-BE49-F238E27FC236}">
                  <a16:creationId xmlns:a16="http://schemas.microsoft.com/office/drawing/2014/main" id="{38FB52C7-CCFA-49DC-B7AE-5C1B19F30A32}"/>
                </a:ext>
              </a:extLst>
            </p:cNvPr>
            <p:cNvCxnSpPr>
              <a:cxnSpLocks/>
            </p:cNvCxnSpPr>
            <p:nvPr/>
          </p:nvCxnSpPr>
          <p:spPr>
            <a:xfrm>
              <a:off x="6875920" y="986975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2" name="直線コネクタ 351">
              <a:extLst>
                <a:ext uri="{FF2B5EF4-FFF2-40B4-BE49-F238E27FC236}">
                  <a16:creationId xmlns:a16="http://schemas.microsoft.com/office/drawing/2014/main" id="{89D5D6FD-5827-4A87-BF5B-BF92C297C292}"/>
                </a:ext>
              </a:extLst>
            </p:cNvPr>
            <p:cNvCxnSpPr>
              <a:cxnSpLocks/>
            </p:cNvCxnSpPr>
            <p:nvPr/>
          </p:nvCxnSpPr>
          <p:spPr>
            <a:xfrm>
              <a:off x="6875920" y="11311244"/>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4" name="直線コネクタ 353">
              <a:extLst>
                <a:ext uri="{FF2B5EF4-FFF2-40B4-BE49-F238E27FC236}">
                  <a16:creationId xmlns:a16="http://schemas.microsoft.com/office/drawing/2014/main" id="{47646962-7E9F-4152-A0AE-EC6138196A07}"/>
                </a:ext>
              </a:extLst>
            </p:cNvPr>
            <p:cNvCxnSpPr>
              <a:cxnSpLocks/>
            </p:cNvCxnSpPr>
            <p:nvPr/>
          </p:nvCxnSpPr>
          <p:spPr>
            <a:xfrm>
              <a:off x="6875920" y="1273148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23" name="正方形/長方形 222">
              <a:extLst>
                <a:ext uri="{FF2B5EF4-FFF2-40B4-BE49-F238E27FC236}">
                  <a16:creationId xmlns:a16="http://schemas.microsoft.com/office/drawing/2014/main" id="{6BEAAD25-AF1D-40A4-95B8-3DE367134825}"/>
                </a:ext>
              </a:extLst>
            </p:cNvPr>
            <p:cNvSpPr/>
            <p:nvPr/>
          </p:nvSpPr>
          <p:spPr>
            <a:xfrm>
              <a:off x="6875920" y="2497262"/>
              <a:ext cx="2235209" cy="11602768"/>
            </a:xfrm>
            <a:prstGeom prst="rect">
              <a:avLst/>
            </a:prstGeom>
            <a:noFill/>
            <a:ln w="254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5" name="テキスト ボックス 354">
              <a:extLst>
                <a:ext uri="{FF2B5EF4-FFF2-40B4-BE49-F238E27FC236}">
                  <a16:creationId xmlns:a16="http://schemas.microsoft.com/office/drawing/2014/main" id="{14BA4B2F-1B82-484C-872E-D1DEBCDB574A}"/>
                </a:ext>
              </a:extLst>
            </p:cNvPr>
            <p:cNvSpPr txBox="1"/>
            <p:nvPr/>
          </p:nvSpPr>
          <p:spPr>
            <a:xfrm>
              <a:off x="6962229" y="5769877"/>
              <a:ext cx="2088734" cy="1995418"/>
            </a:xfrm>
            <a:prstGeom prst="rect">
              <a:avLst/>
            </a:prstGeom>
            <a:noFill/>
          </p:spPr>
          <p:txBody>
            <a:bodyPr wrap="square" lIns="0" rIns="0" rtlCol="0">
              <a:spAutoFit/>
            </a:bodyPr>
            <a:lstStyle/>
            <a:p>
              <a:r>
                <a:rPr kumimoji="1" lang="ja-JP" altLang="en-US" sz="700" dirty="0">
                  <a:solidFill>
                    <a:srgbClr val="FF0000"/>
                  </a:solidFill>
                  <a:latin typeface="HG丸ｺﾞｼｯｸM-PRO" panose="020F0600000000000000" pitchFamily="50" charset="-128"/>
                  <a:ea typeface="HG丸ｺﾞｼｯｸM-PRO" panose="020F0600000000000000" pitchFamily="50" charset="-128"/>
                </a:rPr>
                <a:t>〇住んでいる所と上流の雨量を調べ始める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〇ハザードマップで避難場所、避難手段を確認</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〇隣町の親戚の家に家族みんなで避難することを</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電話</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〇川の水位を調べ始める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〇携帯電話の充電</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〇通行止め</a:t>
              </a:r>
              <a:r>
                <a:rPr lang="ja-JP" altLang="en-US" sz="700" dirty="0">
                  <a:latin typeface="HG丸ｺﾞｼｯｸM-PRO" panose="020F0600000000000000" pitchFamily="50" charset="-128"/>
                  <a:ea typeface="HG丸ｺﾞｼｯｸM-PRO" panose="020F0600000000000000" pitchFamily="50" charset="-128"/>
                </a:rPr>
                <a:t>情報がないかインターネットで確認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p:txBody>
        </p:sp>
        <p:sp>
          <p:nvSpPr>
            <p:cNvPr id="357" name="テキスト ボックス 356">
              <a:extLst>
                <a:ext uri="{FF2B5EF4-FFF2-40B4-BE49-F238E27FC236}">
                  <a16:creationId xmlns:a16="http://schemas.microsoft.com/office/drawing/2014/main" id="{BCA04E88-9018-436E-9B03-4F14E0FF9247}"/>
                </a:ext>
              </a:extLst>
            </p:cNvPr>
            <p:cNvSpPr txBox="1"/>
            <p:nvPr/>
          </p:nvSpPr>
          <p:spPr>
            <a:xfrm>
              <a:off x="6962229" y="8445055"/>
              <a:ext cx="2088734" cy="138499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〇隣町への避難の開始を判断</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〇避難しやすい服装に着替える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〇市内の高台への避難の開始を判断</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58" name="テキスト ボックス 357">
              <a:extLst>
                <a:ext uri="{FF2B5EF4-FFF2-40B4-BE49-F238E27FC236}">
                  <a16:creationId xmlns:a16="http://schemas.microsoft.com/office/drawing/2014/main" id="{E640C1B5-D5B3-4B00-82D8-EE27C33B32A3}"/>
                </a:ext>
              </a:extLst>
            </p:cNvPr>
            <p:cNvSpPr txBox="1"/>
            <p:nvPr/>
          </p:nvSpPr>
          <p:spPr>
            <a:xfrm>
              <a:off x="6962229" y="9871586"/>
              <a:ext cx="2088734" cy="124136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〇市内の指定避難場所への避難を判断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〇携帯メール等で避難準備情報の受信</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〇移動に時間のかかる人は、市内の指定避難所への</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避難の開始を判断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〇安全な所へ移動を始める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59" name="テキスト ボックス 358">
              <a:extLst>
                <a:ext uri="{FF2B5EF4-FFF2-40B4-BE49-F238E27FC236}">
                  <a16:creationId xmlns:a16="http://schemas.microsoft.com/office/drawing/2014/main" id="{F2143D23-E3AB-4664-80E6-8F376AE74481}"/>
                </a:ext>
              </a:extLst>
            </p:cNvPr>
            <p:cNvSpPr txBox="1"/>
            <p:nvPr/>
          </p:nvSpPr>
          <p:spPr>
            <a:xfrm>
              <a:off x="6962229" y="11334005"/>
              <a:ext cx="2088734" cy="1427057"/>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〇市内の指定避難所への避難を完了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〇携帯メールで避難勧告、避難指示を受信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〇自宅内の浸水が想定されない場所で、身の安全を　</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確保</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60" name="テキスト ボックス 359">
              <a:extLst>
                <a:ext uri="{FF2B5EF4-FFF2-40B4-BE49-F238E27FC236}">
                  <a16:creationId xmlns:a16="http://schemas.microsoft.com/office/drawing/2014/main" id="{C21619C0-5650-4236-8787-F1362EED1108}"/>
                </a:ext>
              </a:extLst>
            </p:cNvPr>
            <p:cNvSpPr txBox="1"/>
            <p:nvPr/>
          </p:nvSpPr>
          <p:spPr>
            <a:xfrm>
              <a:off x="6962229" y="12766219"/>
              <a:ext cx="2088734" cy="415498"/>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〇テレビで洪水予報の確認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43" name="四角形: 角を丸くする 342">
              <a:extLst>
                <a:ext uri="{FF2B5EF4-FFF2-40B4-BE49-F238E27FC236}">
                  <a16:creationId xmlns:a16="http://schemas.microsoft.com/office/drawing/2014/main" id="{294A02E5-D471-42B4-9E16-420B2A69FCBA}"/>
                </a:ext>
              </a:extLst>
            </p:cNvPr>
            <p:cNvSpPr/>
            <p:nvPr/>
          </p:nvSpPr>
          <p:spPr>
            <a:xfrm>
              <a:off x="7099368" y="2389632"/>
              <a:ext cx="1745516" cy="229686"/>
            </a:xfrm>
            <a:prstGeom prst="roundRect">
              <a:avLst/>
            </a:prstGeom>
            <a:solidFill>
              <a:schemeClr val="bg1"/>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備えの（例）</a:t>
              </a:r>
            </a:p>
          </p:txBody>
        </p:sp>
        <p:sp>
          <p:nvSpPr>
            <p:cNvPr id="237" name="テキスト ボックス 236">
              <a:extLst>
                <a:ext uri="{FF2B5EF4-FFF2-40B4-BE49-F238E27FC236}">
                  <a16:creationId xmlns:a16="http://schemas.microsoft.com/office/drawing/2014/main" id="{43C56476-FF17-4D03-BDD3-657176483119}"/>
                </a:ext>
              </a:extLst>
            </p:cNvPr>
            <p:cNvSpPr txBox="1"/>
            <p:nvPr/>
          </p:nvSpPr>
          <p:spPr>
            <a:xfrm>
              <a:off x="6207109" y="142432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sp>
          <p:nvSpPr>
            <p:cNvPr id="245" name="正方形/長方形 244">
              <a:extLst>
                <a:ext uri="{FF2B5EF4-FFF2-40B4-BE49-F238E27FC236}">
                  <a16:creationId xmlns:a16="http://schemas.microsoft.com/office/drawing/2014/main" id="{67461921-EDF4-4343-B999-78E5A62B2FEB}"/>
                </a:ext>
              </a:extLst>
            </p:cNvPr>
            <p:cNvSpPr/>
            <p:nvPr/>
          </p:nvSpPr>
          <p:spPr>
            <a:xfrm>
              <a:off x="7537787"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そな　　　　    　　れい</a:t>
              </a:r>
            </a:p>
          </p:txBody>
        </p:sp>
        <p:sp>
          <p:nvSpPr>
            <p:cNvPr id="246" name="正方形/長方形 245">
              <a:extLst>
                <a:ext uri="{FF2B5EF4-FFF2-40B4-BE49-F238E27FC236}">
                  <a16:creationId xmlns:a16="http://schemas.microsoft.com/office/drawing/2014/main" id="{26035EB3-B286-4107-B0B0-7AFCF7BBF329}"/>
                </a:ext>
              </a:extLst>
            </p:cNvPr>
            <p:cNvSpPr/>
            <p:nvPr/>
          </p:nvSpPr>
          <p:spPr>
            <a:xfrm>
              <a:off x="7274024" y="2898387"/>
              <a:ext cx="93176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てんき    よほう　　  ちゅうい</a:t>
              </a:r>
            </a:p>
          </p:txBody>
        </p:sp>
        <p:sp>
          <p:nvSpPr>
            <p:cNvPr id="247" name="正方形/長方形 246">
              <a:extLst>
                <a:ext uri="{FF2B5EF4-FFF2-40B4-BE49-F238E27FC236}">
                  <a16:creationId xmlns:a16="http://schemas.microsoft.com/office/drawing/2014/main" id="{18A2A468-9376-41BB-A03A-6414ADF17D0C}"/>
                </a:ext>
              </a:extLst>
            </p:cNvPr>
            <p:cNvSpPr/>
            <p:nvPr/>
          </p:nvSpPr>
          <p:spPr>
            <a:xfrm>
              <a:off x="6981056" y="3112151"/>
              <a:ext cx="9754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こんご　　  たいふう　   しら　　はじ</a:t>
              </a:r>
            </a:p>
          </p:txBody>
        </p:sp>
        <p:sp>
          <p:nvSpPr>
            <p:cNvPr id="248" name="正方形/長方形 247">
              <a:extLst>
                <a:ext uri="{FF2B5EF4-FFF2-40B4-BE49-F238E27FC236}">
                  <a16:creationId xmlns:a16="http://schemas.microsoft.com/office/drawing/2014/main" id="{8DDD59A4-8FF6-4963-ACA3-3D0933F715EF}"/>
                </a:ext>
              </a:extLst>
            </p:cNvPr>
            <p:cNvSpPr/>
            <p:nvPr/>
          </p:nvSpPr>
          <p:spPr>
            <a:xfrm>
              <a:off x="6981055" y="3325015"/>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かぞくぜんいん　　　こんご　　　よてい　　  かくにん</a:t>
              </a:r>
            </a:p>
          </p:txBody>
        </p:sp>
        <p:sp>
          <p:nvSpPr>
            <p:cNvPr id="249" name="正方形/長方形 248">
              <a:extLst>
                <a:ext uri="{FF2B5EF4-FFF2-40B4-BE49-F238E27FC236}">
                  <a16:creationId xmlns:a16="http://schemas.microsoft.com/office/drawing/2014/main" id="{4E09BBD1-5E15-4DE5-A1CB-BCD281342331}"/>
                </a:ext>
              </a:extLst>
            </p:cNvPr>
            <p:cNvSpPr/>
            <p:nvPr/>
          </p:nvSpPr>
          <p:spPr>
            <a:xfrm>
              <a:off x="6981055" y="3537581"/>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0" name="正方形/長方形 249">
              <a:extLst>
                <a:ext uri="{FF2B5EF4-FFF2-40B4-BE49-F238E27FC236}">
                  <a16:creationId xmlns:a16="http://schemas.microsoft.com/office/drawing/2014/main" id="{1112D085-C112-4D02-BE92-6C99520E4254}"/>
                </a:ext>
              </a:extLst>
            </p:cNvPr>
            <p:cNvSpPr/>
            <p:nvPr/>
          </p:nvSpPr>
          <p:spPr>
            <a:xfrm>
              <a:off x="6945529" y="384915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いっしゅうかんぶん　くすり　びょういん     う　　　と　　　　　い</a:t>
              </a:r>
            </a:p>
          </p:txBody>
        </p:sp>
        <p:sp>
          <p:nvSpPr>
            <p:cNvPr id="251" name="正方形/長方形 250">
              <a:extLst>
                <a:ext uri="{FF2B5EF4-FFF2-40B4-BE49-F238E27FC236}">
                  <a16:creationId xmlns:a16="http://schemas.microsoft.com/office/drawing/2014/main" id="{856721DD-AAB0-4C90-8EA9-A1EF64B2014E}"/>
                </a:ext>
              </a:extLst>
            </p:cNvPr>
            <p:cNvSpPr/>
            <p:nvPr/>
          </p:nvSpPr>
          <p:spPr>
            <a:xfrm>
              <a:off x="6945529" y="4182674"/>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も　　　　　 い　　 もの　　じゅんび</a:t>
              </a:r>
            </a:p>
          </p:txBody>
        </p:sp>
        <p:sp>
          <p:nvSpPr>
            <p:cNvPr id="252" name="正方形/長方形 251">
              <a:extLst>
                <a:ext uri="{FF2B5EF4-FFF2-40B4-BE49-F238E27FC236}">
                  <a16:creationId xmlns:a16="http://schemas.microsoft.com/office/drawing/2014/main" id="{BBF6B3B3-DADD-4F45-8FB1-6F8EE5E0F2B1}"/>
                </a:ext>
              </a:extLst>
            </p:cNvPr>
            <p:cNvSpPr/>
            <p:nvPr/>
          </p:nvSpPr>
          <p:spPr>
            <a:xfrm>
              <a:off x="6945529" y="440132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いえ　　まわ　　　　かぜ　　 と　</a:t>
              </a:r>
            </a:p>
          </p:txBody>
        </p:sp>
        <p:sp>
          <p:nvSpPr>
            <p:cNvPr id="253" name="正方形/長方形 252">
              <a:extLst>
                <a:ext uri="{FF2B5EF4-FFF2-40B4-BE49-F238E27FC236}">
                  <a16:creationId xmlns:a16="http://schemas.microsoft.com/office/drawing/2014/main" id="{FB1D9B3C-76A8-43B7-9D9C-20F65C094B37}"/>
                </a:ext>
              </a:extLst>
            </p:cNvPr>
            <p:cNvSpPr/>
            <p:nvPr/>
          </p:nvSpPr>
          <p:spPr>
            <a:xfrm>
              <a:off x="6945529" y="4549771"/>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4" name="正方形/長方形 253">
              <a:extLst>
                <a:ext uri="{FF2B5EF4-FFF2-40B4-BE49-F238E27FC236}">
                  <a16:creationId xmlns:a16="http://schemas.microsoft.com/office/drawing/2014/main" id="{B6D23AF9-8D49-45ED-9C15-D84FF774ACB8}"/>
                </a:ext>
              </a:extLst>
            </p:cNvPr>
            <p:cNvSpPr/>
            <p:nvPr/>
          </p:nvSpPr>
          <p:spPr>
            <a:xfrm>
              <a:off x="6945529" y="4949518"/>
              <a:ext cx="220826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あめ　　かわ</a:t>
              </a:r>
            </a:p>
          </p:txBody>
        </p:sp>
        <p:sp>
          <p:nvSpPr>
            <p:cNvPr id="255" name="正方形/長方形 254">
              <a:extLst>
                <a:ext uri="{FF2B5EF4-FFF2-40B4-BE49-F238E27FC236}">
                  <a16:creationId xmlns:a16="http://schemas.microsoft.com/office/drawing/2014/main" id="{8313461C-C423-4199-8A8A-AFC203DF5721}"/>
                </a:ext>
              </a:extLst>
            </p:cNvPr>
            <p:cNvSpPr/>
            <p:nvPr/>
          </p:nvSpPr>
          <p:spPr>
            <a:xfrm>
              <a:off x="6945529" y="5108000"/>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ようす　　  ちゅうい</a:t>
              </a:r>
            </a:p>
          </p:txBody>
        </p:sp>
        <p:sp>
          <p:nvSpPr>
            <p:cNvPr id="256" name="正方形/長方形 255">
              <a:extLst>
                <a:ext uri="{FF2B5EF4-FFF2-40B4-BE49-F238E27FC236}">
                  <a16:creationId xmlns:a16="http://schemas.microsoft.com/office/drawing/2014/main" id="{C2F79153-725C-48B6-985F-C5EC7B20E313}"/>
                </a:ext>
              </a:extLst>
            </p:cNvPr>
            <p:cNvSpPr/>
            <p:nvPr/>
          </p:nvSpPr>
          <p:spPr>
            <a:xfrm>
              <a:off x="6945529" y="5347864"/>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かぞくぜんいん　　　こんご　　　よてい　　  さいかくにん　</a:t>
              </a:r>
            </a:p>
          </p:txBody>
        </p:sp>
        <p:sp>
          <p:nvSpPr>
            <p:cNvPr id="257" name="正方形/長方形 256">
              <a:extLst>
                <a:ext uri="{FF2B5EF4-FFF2-40B4-BE49-F238E27FC236}">
                  <a16:creationId xmlns:a16="http://schemas.microsoft.com/office/drawing/2014/main" id="{565E80D0-05A3-4391-89AF-49D1A0A72E56}"/>
                </a:ext>
              </a:extLst>
            </p:cNvPr>
            <p:cNvSpPr/>
            <p:nvPr/>
          </p:nvSpPr>
          <p:spPr>
            <a:xfrm>
              <a:off x="6945529" y="5724645"/>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す　　　　　　　　ところ  じょうりゅう  うりょう　　しら　　はじ</a:t>
              </a:r>
            </a:p>
          </p:txBody>
        </p:sp>
        <p:sp>
          <p:nvSpPr>
            <p:cNvPr id="258" name="正方形/長方形 257">
              <a:extLst>
                <a:ext uri="{FF2B5EF4-FFF2-40B4-BE49-F238E27FC236}">
                  <a16:creationId xmlns:a16="http://schemas.microsoft.com/office/drawing/2014/main" id="{95B750CA-7044-4567-B6A9-9A5439959957}"/>
                </a:ext>
              </a:extLst>
            </p:cNvPr>
            <p:cNvSpPr/>
            <p:nvPr/>
          </p:nvSpPr>
          <p:spPr>
            <a:xfrm>
              <a:off x="6945529" y="614630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ばしょ　　　ひなんしゅだん　　 かくにん</a:t>
              </a:r>
            </a:p>
          </p:txBody>
        </p:sp>
        <p:sp>
          <p:nvSpPr>
            <p:cNvPr id="259" name="正方形/長方形 258">
              <a:extLst>
                <a:ext uri="{FF2B5EF4-FFF2-40B4-BE49-F238E27FC236}">
                  <a16:creationId xmlns:a16="http://schemas.microsoft.com/office/drawing/2014/main" id="{85E4E1A3-47EB-49A3-BED9-4D1437389976}"/>
                </a:ext>
              </a:extLst>
            </p:cNvPr>
            <p:cNvSpPr/>
            <p:nvPr/>
          </p:nvSpPr>
          <p:spPr>
            <a:xfrm>
              <a:off x="6945529" y="646521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しんせき　 　いえ　　  かぞく　　　　　　　　　ひなん</a:t>
              </a:r>
            </a:p>
          </p:txBody>
        </p:sp>
        <p:sp>
          <p:nvSpPr>
            <p:cNvPr id="260" name="正方形/長方形 259">
              <a:extLst>
                <a:ext uri="{FF2B5EF4-FFF2-40B4-BE49-F238E27FC236}">
                  <a16:creationId xmlns:a16="http://schemas.microsoft.com/office/drawing/2014/main" id="{B6D9A2E6-6A79-414C-B268-3F63F4B8D209}"/>
                </a:ext>
              </a:extLst>
            </p:cNvPr>
            <p:cNvSpPr/>
            <p:nvPr/>
          </p:nvSpPr>
          <p:spPr>
            <a:xfrm>
              <a:off x="6945529" y="6625392"/>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でんわ</a:t>
              </a:r>
            </a:p>
          </p:txBody>
        </p:sp>
        <p:sp>
          <p:nvSpPr>
            <p:cNvPr id="261" name="正方形/長方形 260">
              <a:extLst>
                <a:ext uri="{FF2B5EF4-FFF2-40B4-BE49-F238E27FC236}">
                  <a16:creationId xmlns:a16="http://schemas.microsoft.com/office/drawing/2014/main" id="{5F79D79C-785E-40DA-BE31-87B4DCAA42F0}"/>
                </a:ext>
              </a:extLst>
            </p:cNvPr>
            <p:cNvSpPr/>
            <p:nvPr/>
          </p:nvSpPr>
          <p:spPr>
            <a:xfrm>
              <a:off x="6945529" y="696913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しら　　はじ</a:t>
              </a:r>
            </a:p>
          </p:txBody>
        </p:sp>
        <p:sp>
          <p:nvSpPr>
            <p:cNvPr id="262" name="正方形/長方形 261">
              <a:extLst>
                <a:ext uri="{FF2B5EF4-FFF2-40B4-BE49-F238E27FC236}">
                  <a16:creationId xmlns:a16="http://schemas.microsoft.com/office/drawing/2014/main" id="{898490D2-C7DD-49D6-9FCC-83B2FA316130}"/>
                </a:ext>
              </a:extLst>
            </p:cNvPr>
            <p:cNvSpPr/>
            <p:nvPr/>
          </p:nvSpPr>
          <p:spPr>
            <a:xfrm>
              <a:off x="6945529" y="729214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でんわ　　じゅうでん</a:t>
              </a:r>
            </a:p>
          </p:txBody>
        </p:sp>
        <p:sp>
          <p:nvSpPr>
            <p:cNvPr id="263" name="正方形/長方形 262">
              <a:extLst>
                <a:ext uri="{FF2B5EF4-FFF2-40B4-BE49-F238E27FC236}">
                  <a16:creationId xmlns:a16="http://schemas.microsoft.com/office/drawing/2014/main" id="{EBB1B85A-48FB-4B73-80D5-2CAB697BBF67}"/>
                </a:ext>
              </a:extLst>
            </p:cNvPr>
            <p:cNvSpPr/>
            <p:nvPr/>
          </p:nvSpPr>
          <p:spPr>
            <a:xfrm>
              <a:off x="6945529" y="750185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つうこう  ど　   じょうほう　　　　　　　　　　　　　　　　　　　　　　　 かくにん</a:t>
              </a:r>
            </a:p>
          </p:txBody>
        </p:sp>
        <p:sp>
          <p:nvSpPr>
            <p:cNvPr id="264" name="正方形/長方形 263">
              <a:extLst>
                <a:ext uri="{FF2B5EF4-FFF2-40B4-BE49-F238E27FC236}">
                  <a16:creationId xmlns:a16="http://schemas.microsoft.com/office/drawing/2014/main" id="{CE62EF78-9547-4FB8-8F21-E75C35EBBC19}"/>
                </a:ext>
              </a:extLst>
            </p:cNvPr>
            <p:cNvSpPr/>
            <p:nvPr/>
          </p:nvSpPr>
          <p:spPr>
            <a:xfrm>
              <a:off x="6945529" y="8400313"/>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かいし　  　はんだん</a:t>
              </a:r>
            </a:p>
          </p:txBody>
        </p:sp>
        <p:sp>
          <p:nvSpPr>
            <p:cNvPr id="265" name="正方形/長方形 264">
              <a:extLst>
                <a:ext uri="{FF2B5EF4-FFF2-40B4-BE49-F238E27FC236}">
                  <a16:creationId xmlns:a16="http://schemas.microsoft.com/office/drawing/2014/main" id="{328A8684-352F-4D50-906F-8C17AA1E17C2}"/>
                </a:ext>
              </a:extLst>
            </p:cNvPr>
            <p:cNvSpPr/>
            <p:nvPr/>
          </p:nvSpPr>
          <p:spPr>
            <a:xfrm>
              <a:off x="6945529" y="8824114"/>
              <a:ext cx="13623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ふくそう　　  き   が</a:t>
              </a:r>
            </a:p>
          </p:txBody>
        </p:sp>
        <p:sp>
          <p:nvSpPr>
            <p:cNvPr id="270" name="正方形/長方形 269">
              <a:extLst>
                <a:ext uri="{FF2B5EF4-FFF2-40B4-BE49-F238E27FC236}">
                  <a16:creationId xmlns:a16="http://schemas.microsoft.com/office/drawing/2014/main" id="{167C611F-98FD-4765-8C76-A4F461FDE840}"/>
                </a:ext>
              </a:extLst>
            </p:cNvPr>
            <p:cNvSpPr/>
            <p:nvPr/>
          </p:nvSpPr>
          <p:spPr>
            <a:xfrm>
              <a:off x="6945529" y="9244766"/>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かんりょう</a:t>
              </a:r>
            </a:p>
          </p:txBody>
        </p:sp>
        <p:sp>
          <p:nvSpPr>
            <p:cNvPr id="271" name="正方形/長方形 270">
              <a:extLst>
                <a:ext uri="{FF2B5EF4-FFF2-40B4-BE49-F238E27FC236}">
                  <a16:creationId xmlns:a16="http://schemas.microsoft.com/office/drawing/2014/main" id="{1F44D896-A663-4EAE-A42C-163C5B4B3578}"/>
                </a:ext>
              </a:extLst>
            </p:cNvPr>
            <p:cNvSpPr/>
            <p:nvPr/>
          </p:nvSpPr>
          <p:spPr>
            <a:xfrm>
              <a:off x="6945528" y="9578126"/>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かいし 　　  はんだん</a:t>
              </a:r>
            </a:p>
          </p:txBody>
        </p:sp>
        <p:sp>
          <p:nvSpPr>
            <p:cNvPr id="272" name="正方形/長方形 271">
              <a:extLst>
                <a:ext uri="{FF2B5EF4-FFF2-40B4-BE49-F238E27FC236}">
                  <a16:creationId xmlns:a16="http://schemas.microsoft.com/office/drawing/2014/main" id="{975F90D5-7124-46C6-BA9E-39606A2AF070}"/>
                </a:ext>
              </a:extLst>
            </p:cNvPr>
            <p:cNvSpPr/>
            <p:nvPr/>
          </p:nvSpPr>
          <p:spPr>
            <a:xfrm>
              <a:off x="6945528" y="9830209"/>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73" name="正方形/長方形 272">
              <a:extLst>
                <a:ext uri="{FF2B5EF4-FFF2-40B4-BE49-F238E27FC236}">
                  <a16:creationId xmlns:a16="http://schemas.microsoft.com/office/drawing/2014/main" id="{FE9B1889-A162-48C9-9788-47B6A2C1E10D}"/>
                </a:ext>
              </a:extLst>
            </p:cNvPr>
            <p:cNvSpPr/>
            <p:nvPr/>
          </p:nvSpPr>
          <p:spPr>
            <a:xfrm>
              <a:off x="6945528" y="10037282"/>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　ばしょ　　　　　ひなん　　はんだん</a:t>
              </a:r>
            </a:p>
          </p:txBody>
        </p:sp>
        <p:sp>
          <p:nvSpPr>
            <p:cNvPr id="269" name="正方形/長方形 268">
              <a:extLst>
                <a:ext uri="{FF2B5EF4-FFF2-40B4-BE49-F238E27FC236}">
                  <a16:creationId xmlns:a16="http://schemas.microsoft.com/office/drawing/2014/main" id="{32848FA1-E2AA-44E8-B602-734853F0AF77}"/>
                </a:ext>
              </a:extLst>
            </p:cNvPr>
            <p:cNvSpPr/>
            <p:nvPr/>
          </p:nvSpPr>
          <p:spPr>
            <a:xfrm>
              <a:off x="6945528" y="10259260"/>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ひなんじゅんびじょうほう　  じゅしん</a:t>
              </a:r>
            </a:p>
          </p:txBody>
        </p:sp>
        <p:sp>
          <p:nvSpPr>
            <p:cNvPr id="274" name="正方形/長方形 273">
              <a:extLst>
                <a:ext uri="{FF2B5EF4-FFF2-40B4-BE49-F238E27FC236}">
                  <a16:creationId xmlns:a16="http://schemas.microsoft.com/office/drawing/2014/main" id="{06941592-A9E4-4E6C-92DE-CA0A7DB25086}"/>
                </a:ext>
              </a:extLst>
            </p:cNvPr>
            <p:cNvSpPr/>
            <p:nvPr/>
          </p:nvSpPr>
          <p:spPr>
            <a:xfrm>
              <a:off x="6945528" y="10466699"/>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いどう　　   じかん　　　　　　　　 ひと　　　　  しない　　   してい   ひなんしょ</a:t>
              </a:r>
            </a:p>
          </p:txBody>
        </p:sp>
        <p:sp>
          <p:nvSpPr>
            <p:cNvPr id="275" name="正方形/長方形 274">
              <a:extLst>
                <a:ext uri="{FF2B5EF4-FFF2-40B4-BE49-F238E27FC236}">
                  <a16:creationId xmlns:a16="http://schemas.microsoft.com/office/drawing/2014/main" id="{EFF4DC10-1DFD-4293-BBE1-FA9356BD1C40}"/>
                </a:ext>
              </a:extLst>
            </p:cNvPr>
            <p:cNvSpPr/>
            <p:nvPr/>
          </p:nvSpPr>
          <p:spPr>
            <a:xfrm>
              <a:off x="6945528" y="1061504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かいし　　  はんだん</a:t>
              </a:r>
            </a:p>
          </p:txBody>
        </p:sp>
        <p:sp>
          <p:nvSpPr>
            <p:cNvPr id="276" name="正方形/長方形 275">
              <a:extLst>
                <a:ext uri="{FF2B5EF4-FFF2-40B4-BE49-F238E27FC236}">
                  <a16:creationId xmlns:a16="http://schemas.microsoft.com/office/drawing/2014/main" id="{3E04611E-E8C5-4C04-A21C-CC215796BAE9}"/>
                </a:ext>
              </a:extLst>
            </p:cNvPr>
            <p:cNvSpPr/>
            <p:nvPr/>
          </p:nvSpPr>
          <p:spPr>
            <a:xfrm>
              <a:off x="6945528" y="1085551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ところ　　いどう　　  はじ</a:t>
              </a:r>
            </a:p>
          </p:txBody>
        </p:sp>
        <p:sp>
          <p:nvSpPr>
            <p:cNvPr id="277" name="正方形/長方形 276">
              <a:extLst>
                <a:ext uri="{FF2B5EF4-FFF2-40B4-BE49-F238E27FC236}">
                  <a16:creationId xmlns:a16="http://schemas.microsoft.com/office/drawing/2014/main" id="{D6F0DB0A-8AFC-461F-A43B-893731E0CA60}"/>
                </a:ext>
              </a:extLst>
            </p:cNvPr>
            <p:cNvSpPr/>
            <p:nvPr/>
          </p:nvSpPr>
          <p:spPr>
            <a:xfrm>
              <a:off x="6945528" y="1129157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85" name="正方形/長方形 284">
              <a:extLst>
                <a:ext uri="{FF2B5EF4-FFF2-40B4-BE49-F238E27FC236}">
                  <a16:creationId xmlns:a16="http://schemas.microsoft.com/office/drawing/2014/main" id="{C1ABA62C-DD84-4A87-9104-44FA59FF73CA}"/>
                </a:ext>
              </a:extLst>
            </p:cNvPr>
            <p:cNvSpPr/>
            <p:nvPr/>
          </p:nvSpPr>
          <p:spPr>
            <a:xfrm>
              <a:off x="6945528" y="1150482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かんりょう</a:t>
              </a:r>
            </a:p>
          </p:txBody>
        </p:sp>
        <p:sp>
          <p:nvSpPr>
            <p:cNvPr id="289" name="正方形/長方形 288">
              <a:extLst>
                <a:ext uri="{FF2B5EF4-FFF2-40B4-BE49-F238E27FC236}">
                  <a16:creationId xmlns:a16="http://schemas.microsoft.com/office/drawing/2014/main" id="{ABF6C606-6A88-42F0-A87C-CF0E388B90E8}"/>
                </a:ext>
              </a:extLst>
            </p:cNvPr>
            <p:cNvSpPr/>
            <p:nvPr/>
          </p:nvSpPr>
          <p:spPr>
            <a:xfrm>
              <a:off x="6945528" y="1171148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ひなんしょ　　　　　ひなん　  かんりょう</a:t>
              </a:r>
            </a:p>
          </p:txBody>
        </p:sp>
        <p:sp>
          <p:nvSpPr>
            <p:cNvPr id="298" name="正方形/長方形 297">
              <a:extLst>
                <a:ext uri="{FF2B5EF4-FFF2-40B4-BE49-F238E27FC236}">
                  <a16:creationId xmlns:a16="http://schemas.microsoft.com/office/drawing/2014/main" id="{B375D6D8-7DE2-4682-B420-5DF5E8611513}"/>
                </a:ext>
              </a:extLst>
            </p:cNvPr>
            <p:cNvSpPr/>
            <p:nvPr/>
          </p:nvSpPr>
          <p:spPr>
            <a:xfrm>
              <a:off x="6945528" y="1192842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sp>
          <p:nvSpPr>
            <p:cNvPr id="299" name="正方形/長方形 298">
              <a:extLst>
                <a:ext uri="{FF2B5EF4-FFF2-40B4-BE49-F238E27FC236}">
                  <a16:creationId xmlns:a16="http://schemas.microsoft.com/office/drawing/2014/main" id="{731D8353-B4BC-497E-90EF-345D963A85B6}"/>
                </a:ext>
              </a:extLst>
            </p:cNvPr>
            <p:cNvSpPr/>
            <p:nvPr/>
          </p:nvSpPr>
          <p:spPr>
            <a:xfrm>
              <a:off x="6945528" y="1214536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ひなんかんこく　　　ひなん    しじ　　　じゅしん</a:t>
              </a:r>
            </a:p>
          </p:txBody>
        </p:sp>
        <p:sp>
          <p:nvSpPr>
            <p:cNvPr id="300" name="正方形/長方形 299">
              <a:extLst>
                <a:ext uri="{FF2B5EF4-FFF2-40B4-BE49-F238E27FC236}">
                  <a16:creationId xmlns:a16="http://schemas.microsoft.com/office/drawing/2014/main" id="{46F2407D-7C24-451F-8533-A5B771CCB1EE}"/>
                </a:ext>
              </a:extLst>
            </p:cNvPr>
            <p:cNvSpPr/>
            <p:nvPr/>
          </p:nvSpPr>
          <p:spPr>
            <a:xfrm>
              <a:off x="6945527" y="12349910"/>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じたくない　　 しんすい　　 そうてい　　　　　　　  　ばしょ　　　      み　　 あんぜん</a:t>
              </a:r>
            </a:p>
          </p:txBody>
        </p:sp>
        <p:sp>
          <p:nvSpPr>
            <p:cNvPr id="301" name="正方形/長方形 300">
              <a:extLst>
                <a:ext uri="{FF2B5EF4-FFF2-40B4-BE49-F238E27FC236}">
                  <a16:creationId xmlns:a16="http://schemas.microsoft.com/office/drawing/2014/main" id="{8D46A1AC-CA54-4D80-8531-1B79409A156B}"/>
                </a:ext>
              </a:extLst>
            </p:cNvPr>
            <p:cNvSpPr/>
            <p:nvPr/>
          </p:nvSpPr>
          <p:spPr>
            <a:xfrm>
              <a:off x="6945527" y="12504849"/>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かくほ</a:t>
              </a:r>
            </a:p>
          </p:txBody>
        </p:sp>
        <p:sp>
          <p:nvSpPr>
            <p:cNvPr id="302" name="正方形/長方形 301">
              <a:extLst>
                <a:ext uri="{FF2B5EF4-FFF2-40B4-BE49-F238E27FC236}">
                  <a16:creationId xmlns:a16="http://schemas.microsoft.com/office/drawing/2014/main" id="{2FA54965-26E0-41DC-AF1E-811B135DBC83}"/>
                </a:ext>
              </a:extLst>
            </p:cNvPr>
            <p:cNvSpPr/>
            <p:nvPr/>
          </p:nvSpPr>
          <p:spPr>
            <a:xfrm>
              <a:off x="6945527" y="12716697"/>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こうずい  よほう　      かくほ</a:t>
              </a:r>
            </a:p>
          </p:txBody>
        </p:sp>
        <p:sp>
          <p:nvSpPr>
            <p:cNvPr id="303" name="正方形/長方形 302">
              <a:extLst>
                <a:ext uri="{FF2B5EF4-FFF2-40B4-BE49-F238E27FC236}">
                  <a16:creationId xmlns:a16="http://schemas.microsoft.com/office/drawing/2014/main" id="{0BA2C7C3-EF2D-4D86-99ED-ED528729A1D2}"/>
                </a:ext>
              </a:extLst>
            </p:cNvPr>
            <p:cNvSpPr/>
            <p:nvPr/>
          </p:nvSpPr>
          <p:spPr>
            <a:xfrm>
              <a:off x="6945527" y="12927523"/>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grpSp>
      <p:grpSp>
        <p:nvGrpSpPr>
          <p:cNvPr id="30" name="グループ化 29">
            <a:extLst>
              <a:ext uri="{FF2B5EF4-FFF2-40B4-BE49-F238E27FC236}">
                <a16:creationId xmlns:a16="http://schemas.microsoft.com/office/drawing/2014/main" id="{F13F040E-E2FC-4930-96B6-26DAF16F0E84}"/>
              </a:ext>
            </a:extLst>
          </p:cNvPr>
          <p:cNvGrpSpPr/>
          <p:nvPr/>
        </p:nvGrpSpPr>
        <p:grpSpPr>
          <a:xfrm>
            <a:off x="196624" y="2391357"/>
            <a:ext cx="969189" cy="11708672"/>
            <a:chOff x="196624" y="2391357"/>
            <a:chExt cx="969189" cy="11708672"/>
          </a:xfrm>
        </p:grpSpPr>
        <p:sp>
          <p:nvSpPr>
            <p:cNvPr id="24" name="矢印: 下 23">
              <a:extLst>
                <a:ext uri="{FF2B5EF4-FFF2-40B4-BE49-F238E27FC236}">
                  <a16:creationId xmlns:a16="http://schemas.microsoft.com/office/drawing/2014/main" id="{B368A6AB-00DC-4CF5-BA35-5CD09A9683E5}"/>
                </a:ext>
              </a:extLst>
            </p:cNvPr>
            <p:cNvSpPr/>
            <p:nvPr/>
          </p:nvSpPr>
          <p:spPr>
            <a:xfrm>
              <a:off x="196624" y="2845305"/>
              <a:ext cx="84292" cy="9886173"/>
            </a:xfrm>
            <a:prstGeom prst="downArrow">
              <a:avLst>
                <a:gd name="adj1" fmla="val 50000"/>
                <a:gd name="adj2" fmla="val 8766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a:extLst>
                <a:ext uri="{FF2B5EF4-FFF2-40B4-BE49-F238E27FC236}">
                  <a16:creationId xmlns:a16="http://schemas.microsoft.com/office/drawing/2014/main" id="{57E95FD1-0416-4C8A-823A-C50495DF0054}"/>
                </a:ext>
              </a:extLst>
            </p:cNvPr>
            <p:cNvGrpSpPr/>
            <p:nvPr/>
          </p:nvGrpSpPr>
          <p:grpSpPr>
            <a:xfrm>
              <a:off x="197115" y="2391357"/>
              <a:ext cx="968698" cy="453951"/>
              <a:chOff x="532706" y="2919169"/>
              <a:chExt cx="524005" cy="453951"/>
            </a:xfrm>
          </p:grpSpPr>
          <p:sp>
            <p:nvSpPr>
              <p:cNvPr id="28" name="正方形/長方形 27">
                <a:extLst>
                  <a:ext uri="{FF2B5EF4-FFF2-40B4-BE49-F238E27FC236}">
                    <a16:creationId xmlns:a16="http://schemas.microsoft.com/office/drawing/2014/main" id="{C17DFA9F-9754-4DC8-B99C-AA717AE60503}"/>
                  </a:ext>
                </a:extLst>
              </p:cNvPr>
              <p:cNvSpPr/>
              <p:nvPr/>
            </p:nvSpPr>
            <p:spPr>
              <a:xfrm>
                <a:off x="532706" y="2919169"/>
                <a:ext cx="467419" cy="4539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79200" rIns="18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備えまでの</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おおよその時間</a:t>
                </a:r>
              </a:p>
            </p:txBody>
          </p:sp>
          <p:sp>
            <p:nvSpPr>
              <p:cNvPr id="221" name="正方形/長方形 220">
                <a:extLst>
                  <a:ext uri="{FF2B5EF4-FFF2-40B4-BE49-F238E27FC236}">
                    <a16:creationId xmlns:a16="http://schemas.microsoft.com/office/drawing/2014/main" id="{C1261CD6-B6C6-4046-9CB6-0AB7513D8B95}"/>
                  </a:ext>
                </a:extLst>
              </p:cNvPr>
              <p:cNvSpPr/>
              <p:nvPr/>
            </p:nvSpPr>
            <p:spPr>
              <a:xfrm>
                <a:off x="600425" y="2944842"/>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そな</a:t>
                </a:r>
              </a:p>
            </p:txBody>
          </p:sp>
          <p:sp>
            <p:nvSpPr>
              <p:cNvPr id="130" name="正方形/長方形 129">
                <a:extLst>
                  <a:ext uri="{FF2B5EF4-FFF2-40B4-BE49-F238E27FC236}">
                    <a16:creationId xmlns:a16="http://schemas.microsoft.com/office/drawing/2014/main" id="{47C3AB41-0C86-4EF4-B257-C9AFDB447C2D}"/>
                  </a:ext>
                </a:extLst>
              </p:cNvPr>
              <p:cNvSpPr/>
              <p:nvPr/>
            </p:nvSpPr>
            <p:spPr>
              <a:xfrm>
                <a:off x="786285" y="3119834"/>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じかん</a:t>
                </a:r>
              </a:p>
            </p:txBody>
          </p:sp>
        </p:grpSp>
        <p:grpSp>
          <p:nvGrpSpPr>
            <p:cNvPr id="7" name="グループ化 6">
              <a:extLst>
                <a:ext uri="{FF2B5EF4-FFF2-40B4-BE49-F238E27FC236}">
                  <a16:creationId xmlns:a16="http://schemas.microsoft.com/office/drawing/2014/main" id="{03F85B2B-A35C-4DA6-94D3-9F9EEC5CD6DF}"/>
                </a:ext>
              </a:extLst>
            </p:cNvPr>
            <p:cNvGrpSpPr/>
            <p:nvPr/>
          </p:nvGrpSpPr>
          <p:grpSpPr>
            <a:xfrm>
              <a:off x="555892" y="3135982"/>
              <a:ext cx="469177" cy="10964047"/>
              <a:chOff x="993714" y="3135982"/>
              <a:chExt cx="469177" cy="10964047"/>
            </a:xfrm>
          </p:grpSpPr>
          <p:sp>
            <p:nvSpPr>
              <p:cNvPr id="6" name="矢印: 下 5">
                <a:extLst>
                  <a:ext uri="{FF2B5EF4-FFF2-40B4-BE49-F238E27FC236}">
                    <a16:creationId xmlns:a16="http://schemas.microsoft.com/office/drawing/2014/main" id="{A2F32AAD-87C7-4CCC-92AE-72DA2A736780}"/>
                  </a:ext>
                </a:extLst>
              </p:cNvPr>
              <p:cNvSpPr/>
              <p:nvPr/>
            </p:nvSpPr>
            <p:spPr>
              <a:xfrm>
                <a:off x="1058392" y="3135982"/>
                <a:ext cx="338645" cy="1644416"/>
              </a:xfrm>
              <a:prstGeom prst="downArrow">
                <a:avLst>
                  <a:gd name="adj1" fmla="val 77502"/>
                  <a:gd name="adj2" fmla="val 62501"/>
                </a:avLst>
              </a:prstGeom>
              <a:solidFill>
                <a:srgbClr val="FFE7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警戒レベル１（心構えを高める）</a:t>
                </a:r>
              </a:p>
            </p:txBody>
          </p:sp>
          <p:sp>
            <p:nvSpPr>
              <p:cNvPr id="126" name="矢印: 下 125">
                <a:extLst>
                  <a:ext uri="{FF2B5EF4-FFF2-40B4-BE49-F238E27FC236}">
                    <a16:creationId xmlns:a16="http://schemas.microsoft.com/office/drawing/2014/main" id="{02913E12-7398-4BA7-8D29-DEC99F88E5D0}"/>
                  </a:ext>
                </a:extLst>
              </p:cNvPr>
              <p:cNvSpPr/>
              <p:nvPr/>
            </p:nvSpPr>
            <p:spPr>
              <a:xfrm>
                <a:off x="1058392" y="4854225"/>
                <a:ext cx="338645" cy="5015525"/>
              </a:xfrm>
              <a:prstGeom prst="downArrow">
                <a:avLst>
                  <a:gd name="adj1" fmla="val 77502"/>
                  <a:gd name="adj2" fmla="val 62501"/>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警戒レベル２（避難行動の確認）</a:t>
                </a:r>
              </a:p>
            </p:txBody>
          </p:sp>
          <p:sp>
            <p:nvSpPr>
              <p:cNvPr id="127" name="矢印: 下 126">
                <a:extLst>
                  <a:ext uri="{FF2B5EF4-FFF2-40B4-BE49-F238E27FC236}">
                    <a16:creationId xmlns:a16="http://schemas.microsoft.com/office/drawing/2014/main" id="{C56BA348-0210-4195-9E6D-B90EE58B35B2}"/>
                  </a:ext>
                </a:extLst>
              </p:cNvPr>
              <p:cNvSpPr/>
              <p:nvPr/>
            </p:nvSpPr>
            <p:spPr>
              <a:xfrm>
                <a:off x="993714" y="10063984"/>
                <a:ext cx="468000" cy="1247260"/>
              </a:xfrm>
              <a:prstGeom prst="downArrow">
                <a:avLst>
                  <a:gd name="adj1" fmla="val 77502"/>
                  <a:gd name="adj2" fmla="val 62501"/>
                </a:avLst>
              </a:prstGeom>
              <a:solidFill>
                <a:srgbClr val="FF99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警戒レベル３　　　</a:t>
                </a:r>
                <a:endParaRPr kumimoji="1"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（高齢者等は避難）</a:t>
                </a:r>
              </a:p>
            </p:txBody>
          </p:sp>
          <p:sp>
            <p:nvSpPr>
              <p:cNvPr id="128" name="矢印: 下 127">
                <a:extLst>
                  <a:ext uri="{FF2B5EF4-FFF2-40B4-BE49-F238E27FC236}">
                    <a16:creationId xmlns:a16="http://schemas.microsoft.com/office/drawing/2014/main" id="{DF6B0877-5B19-4048-A729-8278B9E350D6}"/>
                  </a:ext>
                </a:extLst>
              </p:cNvPr>
              <p:cNvSpPr/>
              <p:nvPr/>
            </p:nvSpPr>
            <p:spPr>
              <a:xfrm>
                <a:off x="994891" y="11482018"/>
                <a:ext cx="468000" cy="1247260"/>
              </a:xfrm>
              <a:prstGeom prst="downArrow">
                <a:avLst>
                  <a:gd name="adj1" fmla="val 77502"/>
                  <a:gd name="adj2" fmla="val 62501"/>
                </a:avLst>
              </a:prstGeom>
              <a:solidFill>
                <a:srgbClr val="FF00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警戒レベル４</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（全員避難）</a:t>
                </a:r>
              </a:p>
            </p:txBody>
          </p:sp>
          <p:sp>
            <p:nvSpPr>
              <p:cNvPr id="129" name="矢印: 下 128">
                <a:extLst>
                  <a:ext uri="{FF2B5EF4-FFF2-40B4-BE49-F238E27FC236}">
                    <a16:creationId xmlns:a16="http://schemas.microsoft.com/office/drawing/2014/main" id="{2277F0E9-892E-45BA-A2CA-814B038EDC6C}"/>
                  </a:ext>
                </a:extLst>
              </p:cNvPr>
              <p:cNvSpPr/>
              <p:nvPr/>
            </p:nvSpPr>
            <p:spPr>
              <a:xfrm>
                <a:off x="994005" y="12861192"/>
                <a:ext cx="467418" cy="1238837"/>
              </a:xfrm>
              <a:prstGeom prst="downArrow">
                <a:avLst>
                  <a:gd name="adj1" fmla="val 77502"/>
                  <a:gd name="adj2" fmla="val 62501"/>
                </a:avLst>
              </a:prstGeom>
              <a:solidFill>
                <a:schemeClr val="tx1">
                  <a:lumMod val="65000"/>
                  <a:lumOff val="3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警戒レベル５</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（災害発生）</a:t>
                </a:r>
              </a:p>
            </p:txBody>
          </p:sp>
        </p:grpSp>
        <p:grpSp>
          <p:nvGrpSpPr>
            <p:cNvPr id="13" name="グループ化 12">
              <a:extLst>
                <a:ext uri="{FF2B5EF4-FFF2-40B4-BE49-F238E27FC236}">
                  <a16:creationId xmlns:a16="http://schemas.microsoft.com/office/drawing/2014/main" id="{D5616FA9-ADAC-47E7-B498-20E508552753}"/>
                </a:ext>
              </a:extLst>
            </p:cNvPr>
            <p:cNvGrpSpPr/>
            <p:nvPr/>
          </p:nvGrpSpPr>
          <p:grpSpPr>
            <a:xfrm>
              <a:off x="225431" y="2899933"/>
              <a:ext cx="467419" cy="230994"/>
              <a:chOff x="225431" y="2899933"/>
              <a:chExt cx="467419" cy="230994"/>
            </a:xfrm>
          </p:grpSpPr>
          <p:sp>
            <p:nvSpPr>
              <p:cNvPr id="222" name="テキスト ボックス 221">
                <a:extLst>
                  <a:ext uri="{FF2B5EF4-FFF2-40B4-BE49-F238E27FC236}">
                    <a16:creationId xmlns:a16="http://schemas.microsoft.com/office/drawing/2014/main" id="{C1D8F962-5ED0-426C-AC00-E70C6F49218E}"/>
                  </a:ext>
                </a:extLst>
              </p:cNvPr>
              <p:cNvSpPr txBox="1"/>
              <p:nvPr/>
            </p:nvSpPr>
            <p:spPr>
              <a:xfrm>
                <a:off x="225431" y="2946261"/>
                <a:ext cx="467419" cy="184666"/>
              </a:xfrm>
              <a:prstGeom prst="rect">
                <a:avLst/>
              </a:prstGeom>
              <a:noFill/>
            </p:spPr>
            <p:txBody>
              <a:bodyPr wrap="square" rtlCol="0">
                <a:spAutoFit/>
              </a:bodyPr>
              <a:lstStyle/>
              <a:p>
                <a:r>
                  <a:rPr kumimoji="1" lang="ja-JP" altLang="en-US" sz="600" b="1" dirty="0">
                    <a:latin typeface="+mn-ea"/>
                  </a:rPr>
                  <a:t>３日前</a:t>
                </a:r>
              </a:p>
            </p:txBody>
          </p:sp>
          <p:sp>
            <p:nvSpPr>
              <p:cNvPr id="161" name="正方形/長方形 160">
                <a:extLst>
                  <a:ext uri="{FF2B5EF4-FFF2-40B4-BE49-F238E27FC236}">
                    <a16:creationId xmlns:a16="http://schemas.microsoft.com/office/drawing/2014/main" id="{9B0D1D6A-5273-47C9-8677-D7CBD26A45B6}"/>
                  </a:ext>
                </a:extLst>
              </p:cNvPr>
              <p:cNvSpPr/>
              <p:nvPr/>
            </p:nvSpPr>
            <p:spPr>
              <a:xfrm>
                <a:off x="294598" y="2899933"/>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4" name="グループ化 13">
              <a:extLst>
                <a:ext uri="{FF2B5EF4-FFF2-40B4-BE49-F238E27FC236}">
                  <a16:creationId xmlns:a16="http://schemas.microsoft.com/office/drawing/2014/main" id="{5990152A-378D-433A-BFFC-BAE20FDD0247}"/>
                </a:ext>
              </a:extLst>
            </p:cNvPr>
            <p:cNvGrpSpPr/>
            <p:nvPr/>
          </p:nvGrpSpPr>
          <p:grpSpPr>
            <a:xfrm>
              <a:off x="225431" y="4738624"/>
              <a:ext cx="467419" cy="233011"/>
              <a:chOff x="225431" y="4738624"/>
              <a:chExt cx="467419" cy="233011"/>
            </a:xfrm>
          </p:grpSpPr>
          <p:sp>
            <p:nvSpPr>
              <p:cNvPr id="295" name="テキスト ボックス 294">
                <a:extLst>
                  <a:ext uri="{FF2B5EF4-FFF2-40B4-BE49-F238E27FC236}">
                    <a16:creationId xmlns:a16="http://schemas.microsoft.com/office/drawing/2014/main" id="{3B3A3F9C-F2F2-43AF-A1EE-5DAA949A8E15}"/>
                  </a:ext>
                </a:extLst>
              </p:cNvPr>
              <p:cNvSpPr txBox="1"/>
              <p:nvPr/>
            </p:nvSpPr>
            <p:spPr>
              <a:xfrm>
                <a:off x="225431" y="4786969"/>
                <a:ext cx="467419" cy="184666"/>
              </a:xfrm>
              <a:prstGeom prst="rect">
                <a:avLst/>
              </a:prstGeom>
              <a:noFill/>
            </p:spPr>
            <p:txBody>
              <a:bodyPr wrap="square" rtlCol="0">
                <a:spAutoFit/>
              </a:bodyPr>
              <a:lstStyle/>
              <a:p>
                <a:r>
                  <a:rPr kumimoji="1" lang="ja-JP" altLang="en-US" sz="600" b="1" dirty="0">
                    <a:latin typeface="+mn-ea"/>
                  </a:rPr>
                  <a:t>２日前</a:t>
                </a:r>
              </a:p>
            </p:txBody>
          </p:sp>
          <p:sp>
            <p:nvSpPr>
              <p:cNvPr id="174" name="正方形/長方形 173">
                <a:extLst>
                  <a:ext uri="{FF2B5EF4-FFF2-40B4-BE49-F238E27FC236}">
                    <a16:creationId xmlns:a16="http://schemas.microsoft.com/office/drawing/2014/main" id="{1592989A-FF34-4486-A237-872389AAF3C8}"/>
                  </a:ext>
                </a:extLst>
              </p:cNvPr>
              <p:cNvSpPr/>
              <p:nvPr/>
            </p:nvSpPr>
            <p:spPr>
              <a:xfrm>
                <a:off x="294598" y="4738624"/>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9" name="グループ化 18">
              <a:extLst>
                <a:ext uri="{FF2B5EF4-FFF2-40B4-BE49-F238E27FC236}">
                  <a16:creationId xmlns:a16="http://schemas.microsoft.com/office/drawing/2014/main" id="{7636F6A3-2F91-48CD-9C40-7DB3E379EFDA}"/>
                </a:ext>
              </a:extLst>
            </p:cNvPr>
            <p:cNvGrpSpPr/>
            <p:nvPr/>
          </p:nvGrpSpPr>
          <p:grpSpPr>
            <a:xfrm>
              <a:off x="225431" y="5274813"/>
              <a:ext cx="467419" cy="236437"/>
              <a:chOff x="225431" y="5274813"/>
              <a:chExt cx="467419" cy="236437"/>
            </a:xfrm>
          </p:grpSpPr>
          <p:sp>
            <p:nvSpPr>
              <p:cNvPr id="296" name="テキスト ボックス 295">
                <a:extLst>
                  <a:ext uri="{FF2B5EF4-FFF2-40B4-BE49-F238E27FC236}">
                    <a16:creationId xmlns:a16="http://schemas.microsoft.com/office/drawing/2014/main" id="{C6B904CB-79AE-4434-AC19-BB0A9722907D}"/>
                  </a:ext>
                </a:extLst>
              </p:cNvPr>
              <p:cNvSpPr txBox="1"/>
              <p:nvPr/>
            </p:nvSpPr>
            <p:spPr>
              <a:xfrm>
                <a:off x="225431" y="5326584"/>
                <a:ext cx="467419" cy="184666"/>
              </a:xfrm>
              <a:prstGeom prst="rect">
                <a:avLst/>
              </a:prstGeom>
              <a:noFill/>
            </p:spPr>
            <p:txBody>
              <a:bodyPr wrap="square" rtlCol="0">
                <a:spAutoFit/>
              </a:bodyPr>
              <a:lstStyle/>
              <a:p>
                <a:r>
                  <a:rPr kumimoji="1" lang="ja-JP" altLang="en-US" sz="600" b="1" dirty="0">
                    <a:latin typeface="+mn-ea"/>
                  </a:rPr>
                  <a:t>１日前</a:t>
                </a:r>
              </a:p>
            </p:txBody>
          </p:sp>
          <p:sp>
            <p:nvSpPr>
              <p:cNvPr id="162" name="正方形/長方形 161">
                <a:extLst>
                  <a:ext uri="{FF2B5EF4-FFF2-40B4-BE49-F238E27FC236}">
                    <a16:creationId xmlns:a16="http://schemas.microsoft.com/office/drawing/2014/main" id="{675E0B75-5053-42ED-A157-904AC448756C}"/>
                  </a:ext>
                </a:extLst>
              </p:cNvPr>
              <p:cNvSpPr/>
              <p:nvPr/>
            </p:nvSpPr>
            <p:spPr>
              <a:xfrm>
                <a:off x="273428" y="5274813"/>
                <a:ext cx="3712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にちまえ</a:t>
                </a:r>
              </a:p>
            </p:txBody>
          </p:sp>
        </p:grpSp>
        <p:grpSp>
          <p:nvGrpSpPr>
            <p:cNvPr id="22" name="グループ化 21">
              <a:extLst>
                <a:ext uri="{FF2B5EF4-FFF2-40B4-BE49-F238E27FC236}">
                  <a16:creationId xmlns:a16="http://schemas.microsoft.com/office/drawing/2014/main" id="{AD3DFABE-BF43-409B-B12A-CE03B3BD2B59}"/>
                </a:ext>
              </a:extLst>
            </p:cNvPr>
            <p:cNvGrpSpPr/>
            <p:nvPr/>
          </p:nvGrpSpPr>
          <p:grpSpPr>
            <a:xfrm>
              <a:off x="209925" y="5748745"/>
              <a:ext cx="482925" cy="236636"/>
              <a:chOff x="209925" y="5748745"/>
              <a:chExt cx="482925" cy="236636"/>
            </a:xfrm>
          </p:grpSpPr>
          <p:sp>
            <p:nvSpPr>
              <p:cNvPr id="297" name="テキスト ボックス 296">
                <a:extLst>
                  <a:ext uri="{FF2B5EF4-FFF2-40B4-BE49-F238E27FC236}">
                    <a16:creationId xmlns:a16="http://schemas.microsoft.com/office/drawing/2014/main" id="{90333F77-70AE-41E6-B3E2-D6AC3C090E09}"/>
                  </a:ext>
                </a:extLst>
              </p:cNvPr>
              <p:cNvSpPr txBox="1"/>
              <p:nvPr/>
            </p:nvSpPr>
            <p:spPr>
              <a:xfrm>
                <a:off x="225431" y="5800715"/>
                <a:ext cx="467419" cy="184666"/>
              </a:xfrm>
              <a:prstGeom prst="rect">
                <a:avLst/>
              </a:prstGeom>
              <a:noFill/>
            </p:spPr>
            <p:txBody>
              <a:bodyPr wrap="square" rtlCol="0">
                <a:spAutoFit/>
              </a:bodyPr>
              <a:lstStyle/>
              <a:p>
                <a:r>
                  <a:rPr kumimoji="1" lang="ja-JP" altLang="en-US" sz="600" b="1" dirty="0">
                    <a:latin typeface="+mn-ea"/>
                  </a:rPr>
                  <a:t>半日前</a:t>
                </a:r>
              </a:p>
            </p:txBody>
          </p:sp>
          <p:sp>
            <p:nvSpPr>
              <p:cNvPr id="175" name="正方形/長方形 174">
                <a:extLst>
                  <a:ext uri="{FF2B5EF4-FFF2-40B4-BE49-F238E27FC236}">
                    <a16:creationId xmlns:a16="http://schemas.microsoft.com/office/drawing/2014/main" id="{536003BD-7B5F-467A-9755-AF04DD73A3DC}"/>
                  </a:ext>
                </a:extLst>
              </p:cNvPr>
              <p:cNvSpPr/>
              <p:nvPr/>
            </p:nvSpPr>
            <p:spPr>
              <a:xfrm>
                <a:off x="209925" y="5748745"/>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はんにちまえ</a:t>
                </a:r>
              </a:p>
            </p:txBody>
          </p:sp>
        </p:grpSp>
        <p:grpSp>
          <p:nvGrpSpPr>
            <p:cNvPr id="23" name="グループ化 22">
              <a:extLst>
                <a:ext uri="{FF2B5EF4-FFF2-40B4-BE49-F238E27FC236}">
                  <a16:creationId xmlns:a16="http://schemas.microsoft.com/office/drawing/2014/main" id="{B08A6084-E7E1-4513-ADC3-C98D8DDFA829}"/>
                </a:ext>
              </a:extLst>
            </p:cNvPr>
            <p:cNvGrpSpPr/>
            <p:nvPr/>
          </p:nvGrpSpPr>
          <p:grpSpPr>
            <a:xfrm>
              <a:off x="225431" y="9846870"/>
              <a:ext cx="515981" cy="239327"/>
              <a:chOff x="225431" y="9846870"/>
              <a:chExt cx="515981" cy="239327"/>
            </a:xfrm>
          </p:grpSpPr>
          <p:sp>
            <p:nvSpPr>
              <p:cNvPr id="339" name="テキスト ボックス 338">
                <a:extLst>
                  <a:ext uri="{FF2B5EF4-FFF2-40B4-BE49-F238E27FC236}">
                    <a16:creationId xmlns:a16="http://schemas.microsoft.com/office/drawing/2014/main" id="{289D1C39-EF02-44CD-9001-54264BCC313F}"/>
                  </a:ext>
                </a:extLst>
              </p:cNvPr>
              <p:cNvSpPr txBox="1"/>
              <p:nvPr/>
            </p:nvSpPr>
            <p:spPr>
              <a:xfrm>
                <a:off x="225431" y="9901531"/>
                <a:ext cx="467419" cy="184666"/>
              </a:xfrm>
              <a:prstGeom prst="rect">
                <a:avLst/>
              </a:prstGeom>
              <a:noFill/>
            </p:spPr>
            <p:txBody>
              <a:bodyPr wrap="square" rtlCol="0">
                <a:spAutoFit/>
              </a:bodyPr>
              <a:lstStyle/>
              <a:p>
                <a:r>
                  <a:rPr kumimoji="1" lang="ja-JP" altLang="en-US" sz="600" b="1" dirty="0">
                    <a:latin typeface="+mn-ea"/>
                  </a:rPr>
                  <a:t>５時間前</a:t>
                </a:r>
              </a:p>
            </p:txBody>
          </p:sp>
          <p:sp>
            <p:nvSpPr>
              <p:cNvPr id="176" name="正方形/長方形 175">
                <a:extLst>
                  <a:ext uri="{FF2B5EF4-FFF2-40B4-BE49-F238E27FC236}">
                    <a16:creationId xmlns:a16="http://schemas.microsoft.com/office/drawing/2014/main" id="{87F60E03-A6EC-42B8-A7FD-CF99E9DE771A}"/>
                  </a:ext>
                </a:extLst>
              </p:cNvPr>
              <p:cNvSpPr/>
              <p:nvPr/>
            </p:nvSpPr>
            <p:spPr>
              <a:xfrm>
                <a:off x="281537" y="984687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6" name="グループ化 25">
              <a:extLst>
                <a:ext uri="{FF2B5EF4-FFF2-40B4-BE49-F238E27FC236}">
                  <a16:creationId xmlns:a16="http://schemas.microsoft.com/office/drawing/2014/main" id="{F2E523FF-D0A9-42B5-90A3-E0427EF4F988}"/>
                </a:ext>
              </a:extLst>
            </p:cNvPr>
            <p:cNvGrpSpPr/>
            <p:nvPr/>
          </p:nvGrpSpPr>
          <p:grpSpPr>
            <a:xfrm>
              <a:off x="225431" y="11301236"/>
              <a:ext cx="515981" cy="233533"/>
              <a:chOff x="225431" y="11301236"/>
              <a:chExt cx="515981" cy="233533"/>
            </a:xfrm>
          </p:grpSpPr>
          <p:sp>
            <p:nvSpPr>
              <p:cNvPr id="340" name="テキスト ボックス 339">
                <a:extLst>
                  <a:ext uri="{FF2B5EF4-FFF2-40B4-BE49-F238E27FC236}">
                    <a16:creationId xmlns:a16="http://schemas.microsoft.com/office/drawing/2014/main" id="{7FD1385D-D680-4779-BA6B-E1AD2F99DFF5}"/>
                  </a:ext>
                </a:extLst>
              </p:cNvPr>
              <p:cNvSpPr txBox="1"/>
              <p:nvPr/>
            </p:nvSpPr>
            <p:spPr>
              <a:xfrm>
                <a:off x="225431" y="11350103"/>
                <a:ext cx="467419" cy="184666"/>
              </a:xfrm>
              <a:prstGeom prst="rect">
                <a:avLst/>
              </a:prstGeom>
              <a:noFill/>
            </p:spPr>
            <p:txBody>
              <a:bodyPr wrap="square" rtlCol="0">
                <a:spAutoFit/>
              </a:bodyPr>
              <a:lstStyle/>
              <a:p>
                <a:r>
                  <a:rPr kumimoji="1" lang="ja-JP" altLang="en-US" sz="600" b="1" dirty="0">
                    <a:latin typeface="+mn-ea"/>
                  </a:rPr>
                  <a:t>３時間前</a:t>
                </a:r>
              </a:p>
            </p:txBody>
          </p:sp>
          <p:sp>
            <p:nvSpPr>
              <p:cNvPr id="177" name="正方形/長方形 176">
                <a:extLst>
                  <a:ext uri="{FF2B5EF4-FFF2-40B4-BE49-F238E27FC236}">
                    <a16:creationId xmlns:a16="http://schemas.microsoft.com/office/drawing/2014/main" id="{C71F3C62-CC23-48E2-89BF-596B524A51B2}"/>
                  </a:ext>
                </a:extLst>
              </p:cNvPr>
              <p:cNvSpPr/>
              <p:nvPr/>
            </p:nvSpPr>
            <p:spPr>
              <a:xfrm>
                <a:off x="281537" y="11301236"/>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7" name="グループ化 26">
              <a:extLst>
                <a:ext uri="{FF2B5EF4-FFF2-40B4-BE49-F238E27FC236}">
                  <a16:creationId xmlns:a16="http://schemas.microsoft.com/office/drawing/2014/main" id="{BA73E207-E2AF-40D8-8A0F-A422E5F3D0C8}"/>
                </a:ext>
              </a:extLst>
            </p:cNvPr>
            <p:cNvGrpSpPr/>
            <p:nvPr/>
          </p:nvGrpSpPr>
          <p:grpSpPr>
            <a:xfrm>
              <a:off x="225431" y="12700130"/>
              <a:ext cx="518098" cy="234344"/>
              <a:chOff x="225431" y="12700130"/>
              <a:chExt cx="518098" cy="234344"/>
            </a:xfrm>
          </p:grpSpPr>
          <p:sp>
            <p:nvSpPr>
              <p:cNvPr id="341" name="テキスト ボックス 340">
                <a:extLst>
                  <a:ext uri="{FF2B5EF4-FFF2-40B4-BE49-F238E27FC236}">
                    <a16:creationId xmlns:a16="http://schemas.microsoft.com/office/drawing/2014/main" id="{13D54B2F-E20D-4FAC-9B25-F1431BDBFA17}"/>
                  </a:ext>
                </a:extLst>
              </p:cNvPr>
              <p:cNvSpPr txBox="1"/>
              <p:nvPr/>
            </p:nvSpPr>
            <p:spPr>
              <a:xfrm>
                <a:off x="225431" y="12749808"/>
                <a:ext cx="467419" cy="184666"/>
              </a:xfrm>
              <a:prstGeom prst="rect">
                <a:avLst/>
              </a:prstGeom>
              <a:noFill/>
            </p:spPr>
            <p:txBody>
              <a:bodyPr wrap="square" rtlCol="0">
                <a:spAutoFit/>
              </a:bodyPr>
              <a:lstStyle/>
              <a:p>
                <a:r>
                  <a:rPr kumimoji="1" lang="ja-JP" altLang="en-US" sz="600" b="1" dirty="0">
                    <a:latin typeface="+mn-ea"/>
                  </a:rPr>
                  <a:t>０時間</a:t>
                </a:r>
              </a:p>
            </p:txBody>
          </p:sp>
          <p:sp>
            <p:nvSpPr>
              <p:cNvPr id="178" name="正方形/長方形 177">
                <a:extLst>
                  <a:ext uri="{FF2B5EF4-FFF2-40B4-BE49-F238E27FC236}">
                    <a16:creationId xmlns:a16="http://schemas.microsoft.com/office/drawing/2014/main" id="{DFF62921-35CF-41D8-9054-58CBE556F62A}"/>
                  </a:ext>
                </a:extLst>
              </p:cNvPr>
              <p:cNvSpPr/>
              <p:nvPr/>
            </p:nvSpPr>
            <p:spPr>
              <a:xfrm>
                <a:off x="283654" y="1270013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a:t>
                </a:r>
              </a:p>
            </p:txBody>
          </p:sp>
        </p:grpSp>
        <p:sp>
          <p:nvSpPr>
            <p:cNvPr id="346" name="正方形/長方形 345">
              <a:extLst>
                <a:ext uri="{FF2B5EF4-FFF2-40B4-BE49-F238E27FC236}">
                  <a16:creationId xmlns:a16="http://schemas.microsoft.com/office/drawing/2014/main" id="{0A5EBCC7-F9FB-4B6D-BEF3-33E75453A818}"/>
                </a:ext>
              </a:extLst>
            </p:cNvPr>
            <p:cNvSpPr/>
            <p:nvPr/>
          </p:nvSpPr>
          <p:spPr>
            <a:xfrm>
              <a:off x="731589" y="3157470"/>
              <a:ext cx="232231" cy="131610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こころがま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 たか　　</a:t>
              </a:r>
            </a:p>
          </p:txBody>
        </p:sp>
        <p:sp>
          <p:nvSpPr>
            <p:cNvPr id="356" name="正方形/長方形 355">
              <a:extLst>
                <a:ext uri="{FF2B5EF4-FFF2-40B4-BE49-F238E27FC236}">
                  <a16:creationId xmlns:a16="http://schemas.microsoft.com/office/drawing/2014/main" id="{7111C839-4157-40CF-8D06-87D6EE3920BF}"/>
                </a:ext>
              </a:extLst>
            </p:cNvPr>
            <p:cNvSpPr/>
            <p:nvPr/>
          </p:nvSpPr>
          <p:spPr>
            <a:xfrm>
              <a:off x="731589" y="6555393"/>
              <a:ext cx="232231" cy="152021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ひなんこうどう　かくにん</a:t>
              </a:r>
            </a:p>
          </p:txBody>
        </p:sp>
        <p:sp>
          <p:nvSpPr>
            <p:cNvPr id="362" name="正方形/長方形 361">
              <a:extLst>
                <a:ext uri="{FF2B5EF4-FFF2-40B4-BE49-F238E27FC236}">
                  <a16:creationId xmlns:a16="http://schemas.microsoft.com/office/drawing/2014/main" id="{1859BD02-D98B-4A7C-9905-A2902618DD78}"/>
                </a:ext>
              </a:extLst>
            </p:cNvPr>
            <p:cNvSpPr/>
            <p:nvPr/>
          </p:nvSpPr>
          <p:spPr>
            <a:xfrm>
              <a:off x="812995" y="10248521"/>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endParaRPr lang="ja-JP" altLang="en-US" sz="350" dirty="0">
                <a:solidFill>
                  <a:schemeClr val="tx1"/>
                </a:solidFill>
                <a:latin typeface="HG丸ｺﾞｼｯｸM-PRO" panose="020F0600000000000000" pitchFamily="50" charset="-128"/>
                <a:ea typeface="HG丸ｺﾞｼｯｸM-PRO" panose="020F0600000000000000" pitchFamily="50" charset="-128"/>
              </a:endParaRPr>
            </a:p>
          </p:txBody>
        </p:sp>
        <p:sp>
          <p:nvSpPr>
            <p:cNvPr id="363" name="正方形/長方形 362">
              <a:extLst>
                <a:ext uri="{FF2B5EF4-FFF2-40B4-BE49-F238E27FC236}">
                  <a16:creationId xmlns:a16="http://schemas.microsoft.com/office/drawing/2014/main" id="{21B6D319-5E6A-44B2-ABFD-DDC3D45ADFD0}"/>
                </a:ext>
              </a:extLst>
            </p:cNvPr>
            <p:cNvSpPr/>
            <p:nvPr/>
          </p:nvSpPr>
          <p:spPr>
            <a:xfrm>
              <a:off x="657588" y="10199635"/>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こうれいしゃとう　ひなん</a:t>
              </a:r>
            </a:p>
          </p:txBody>
        </p:sp>
        <p:sp>
          <p:nvSpPr>
            <p:cNvPr id="364" name="正方形/長方形 363">
              <a:extLst>
                <a:ext uri="{FF2B5EF4-FFF2-40B4-BE49-F238E27FC236}">
                  <a16:creationId xmlns:a16="http://schemas.microsoft.com/office/drawing/2014/main" id="{EB7D4DBD-8A5B-4954-A670-DE6A2534446D}"/>
                </a:ext>
              </a:extLst>
            </p:cNvPr>
            <p:cNvSpPr/>
            <p:nvPr/>
          </p:nvSpPr>
          <p:spPr>
            <a:xfrm>
              <a:off x="812995" y="11670710"/>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5" name="正方形/長方形 364">
              <a:extLst>
                <a:ext uri="{FF2B5EF4-FFF2-40B4-BE49-F238E27FC236}">
                  <a16:creationId xmlns:a16="http://schemas.microsoft.com/office/drawing/2014/main" id="{DBAE13F3-95EC-4801-AC4C-C41A7B125515}"/>
                </a:ext>
              </a:extLst>
            </p:cNvPr>
            <p:cNvSpPr/>
            <p:nvPr/>
          </p:nvSpPr>
          <p:spPr>
            <a:xfrm>
              <a:off x="657588" y="11621824"/>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ぜんいんひなん</a:t>
              </a:r>
            </a:p>
          </p:txBody>
        </p:sp>
        <p:sp>
          <p:nvSpPr>
            <p:cNvPr id="366" name="正方形/長方形 365">
              <a:extLst>
                <a:ext uri="{FF2B5EF4-FFF2-40B4-BE49-F238E27FC236}">
                  <a16:creationId xmlns:a16="http://schemas.microsoft.com/office/drawing/2014/main" id="{2842CC3D-B6C0-42E7-ABD6-6210092CCC84}"/>
                </a:ext>
              </a:extLst>
            </p:cNvPr>
            <p:cNvSpPr/>
            <p:nvPr/>
          </p:nvSpPr>
          <p:spPr>
            <a:xfrm>
              <a:off x="812995" y="13042787"/>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7" name="正方形/長方形 366">
              <a:extLst>
                <a:ext uri="{FF2B5EF4-FFF2-40B4-BE49-F238E27FC236}">
                  <a16:creationId xmlns:a16="http://schemas.microsoft.com/office/drawing/2014/main" id="{4108B15A-6434-4500-9294-4465BA840C37}"/>
                </a:ext>
              </a:extLst>
            </p:cNvPr>
            <p:cNvSpPr/>
            <p:nvPr/>
          </p:nvSpPr>
          <p:spPr>
            <a:xfrm>
              <a:off x="657588" y="12993901"/>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さいがいはっせい</a:t>
              </a:r>
            </a:p>
          </p:txBody>
        </p:sp>
      </p:grpSp>
      <p:grpSp>
        <p:nvGrpSpPr>
          <p:cNvPr id="29" name="グループ化 28">
            <a:extLst>
              <a:ext uri="{FF2B5EF4-FFF2-40B4-BE49-F238E27FC236}">
                <a16:creationId xmlns:a16="http://schemas.microsoft.com/office/drawing/2014/main" id="{2BEDC343-4190-48F3-8C6D-A6B30D238BB2}"/>
              </a:ext>
            </a:extLst>
          </p:cNvPr>
          <p:cNvGrpSpPr/>
          <p:nvPr/>
        </p:nvGrpSpPr>
        <p:grpSpPr>
          <a:xfrm>
            <a:off x="8953080" y="2497263"/>
            <a:ext cx="1634732" cy="11602767"/>
            <a:chOff x="8953080" y="2497263"/>
            <a:chExt cx="1634732" cy="11602767"/>
          </a:xfrm>
        </p:grpSpPr>
        <p:sp>
          <p:nvSpPr>
            <p:cNvPr id="2" name="矢印: 上下 1">
              <a:extLst>
                <a:ext uri="{FF2B5EF4-FFF2-40B4-BE49-F238E27FC236}">
                  <a16:creationId xmlns:a16="http://schemas.microsoft.com/office/drawing/2014/main" id="{479C9B3B-9D5D-4C79-87CF-F82DD5EBAB41}"/>
                </a:ext>
              </a:extLst>
            </p:cNvPr>
            <p:cNvSpPr/>
            <p:nvPr/>
          </p:nvSpPr>
          <p:spPr>
            <a:xfrm>
              <a:off x="9341640" y="2497263"/>
              <a:ext cx="441185" cy="4348258"/>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E549FEC9-E28B-4749-91A4-2B3FC9C89364}"/>
                </a:ext>
              </a:extLst>
            </p:cNvPr>
            <p:cNvSpPr txBox="1"/>
            <p:nvPr/>
          </p:nvSpPr>
          <p:spPr>
            <a:xfrm>
              <a:off x="9272138" y="3357582"/>
              <a:ext cx="400110" cy="241475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雨風が強くなる前に行うべき事項をすませておく時期</a:t>
              </a:r>
            </a:p>
            <a:p>
              <a:endParaRPr kumimoji="1" lang="ja-JP" altLang="en-US" sz="700" dirty="0"/>
            </a:p>
          </p:txBody>
        </p:sp>
        <p:sp>
          <p:nvSpPr>
            <p:cNvPr id="118" name="吹き出し: 角を丸めた四角形 117">
              <a:extLst>
                <a:ext uri="{FF2B5EF4-FFF2-40B4-BE49-F238E27FC236}">
                  <a16:creationId xmlns:a16="http://schemas.microsoft.com/office/drawing/2014/main" id="{2C227668-65B9-4458-848B-23552115148C}"/>
                </a:ext>
              </a:extLst>
            </p:cNvPr>
            <p:cNvSpPr/>
            <p:nvPr/>
          </p:nvSpPr>
          <p:spPr>
            <a:xfrm>
              <a:off x="9800686" y="3763852"/>
              <a:ext cx="759378" cy="1325159"/>
            </a:xfrm>
            <a:prstGeom prst="wedgeRoundRectCallout">
              <a:avLst>
                <a:gd name="adj1" fmla="val -37942"/>
                <a:gd name="adj2" fmla="val 9633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買い物は、雨や風が強くなる前にすませておこう</a:t>
              </a:r>
              <a:endParaRPr kumimoji="1" lang="ja-JP" altLang="en-US" sz="900" dirty="0"/>
            </a:p>
          </p:txBody>
        </p:sp>
        <p:sp>
          <p:nvSpPr>
            <p:cNvPr id="119" name="矢印: 上下 118">
              <a:extLst>
                <a:ext uri="{FF2B5EF4-FFF2-40B4-BE49-F238E27FC236}">
                  <a16:creationId xmlns:a16="http://schemas.microsoft.com/office/drawing/2014/main" id="{D48246E5-F210-4278-973E-128054AD05B2}"/>
                </a:ext>
              </a:extLst>
            </p:cNvPr>
            <p:cNvSpPr/>
            <p:nvPr/>
          </p:nvSpPr>
          <p:spPr>
            <a:xfrm>
              <a:off x="9797511" y="6405630"/>
              <a:ext cx="442800" cy="563630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0" name="テキスト ボックス 119">
              <a:extLst>
                <a:ext uri="{FF2B5EF4-FFF2-40B4-BE49-F238E27FC236}">
                  <a16:creationId xmlns:a16="http://schemas.microsoft.com/office/drawing/2014/main" id="{C52A88B1-D164-4A15-9ADF-FBE4B472A474}"/>
                </a:ext>
              </a:extLst>
            </p:cNvPr>
            <p:cNvSpPr txBox="1"/>
            <p:nvPr/>
          </p:nvSpPr>
          <p:spPr>
            <a:xfrm>
              <a:off x="9837414" y="7316648"/>
              <a:ext cx="292388" cy="410527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水位等の状況を把握しつつ避難に要する時間に応じて避難行動を開始する時期</a:t>
              </a:r>
              <a:endParaRPr kumimoji="1" lang="ja-JP" altLang="en-US" sz="700" dirty="0"/>
            </a:p>
          </p:txBody>
        </p:sp>
        <p:sp>
          <p:nvSpPr>
            <p:cNvPr id="121" name="矢印: 上下 120">
              <a:extLst>
                <a:ext uri="{FF2B5EF4-FFF2-40B4-BE49-F238E27FC236}">
                  <a16:creationId xmlns:a16="http://schemas.microsoft.com/office/drawing/2014/main" id="{01671542-F847-4DB8-8B2A-85301ABF588A}"/>
                </a:ext>
              </a:extLst>
            </p:cNvPr>
            <p:cNvSpPr/>
            <p:nvPr/>
          </p:nvSpPr>
          <p:spPr>
            <a:xfrm>
              <a:off x="10145012" y="11311244"/>
              <a:ext cx="442800" cy="278878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2" name="テキスト ボックス 121">
              <a:extLst>
                <a:ext uri="{FF2B5EF4-FFF2-40B4-BE49-F238E27FC236}">
                  <a16:creationId xmlns:a16="http://schemas.microsoft.com/office/drawing/2014/main" id="{71F6054F-7CA3-4390-B1B2-5E0A23440322}"/>
                </a:ext>
              </a:extLst>
            </p:cNvPr>
            <p:cNvSpPr txBox="1"/>
            <p:nvPr/>
          </p:nvSpPr>
          <p:spPr>
            <a:xfrm>
              <a:off x="10184486" y="11932983"/>
              <a:ext cx="292388" cy="1246191"/>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身の安全を確保すべき時期</a:t>
              </a:r>
              <a:endParaRPr kumimoji="1" lang="ja-JP" altLang="en-US" sz="700" dirty="0"/>
            </a:p>
          </p:txBody>
        </p:sp>
        <p:sp>
          <p:nvSpPr>
            <p:cNvPr id="123" name="吹き出し: 角を丸めた四角形 122">
              <a:extLst>
                <a:ext uri="{FF2B5EF4-FFF2-40B4-BE49-F238E27FC236}">
                  <a16:creationId xmlns:a16="http://schemas.microsoft.com/office/drawing/2014/main" id="{7BCA944E-5C5D-44A2-945E-8F271AC964B1}"/>
                </a:ext>
              </a:extLst>
            </p:cNvPr>
            <p:cNvSpPr/>
            <p:nvPr/>
          </p:nvSpPr>
          <p:spPr>
            <a:xfrm>
              <a:off x="9374225" y="12168120"/>
              <a:ext cx="847035" cy="524069"/>
            </a:xfrm>
            <a:prstGeom prst="wedgeRoundRectCallout">
              <a:avLst>
                <a:gd name="adj1" fmla="val 6019"/>
                <a:gd name="adj2" fmla="val 93568"/>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命を守ろう！</a:t>
              </a:r>
              <a:endParaRPr kumimoji="1" lang="ja-JP" altLang="en-US" sz="900" dirty="0"/>
            </a:p>
          </p:txBody>
        </p:sp>
        <p:sp>
          <p:nvSpPr>
            <p:cNvPr id="124" name="吹き出し: 角を丸めた四角形 123">
              <a:extLst>
                <a:ext uri="{FF2B5EF4-FFF2-40B4-BE49-F238E27FC236}">
                  <a16:creationId xmlns:a16="http://schemas.microsoft.com/office/drawing/2014/main" id="{B733AD3C-5B75-489C-8060-B24E8BB5FC9F}"/>
                </a:ext>
              </a:extLst>
            </p:cNvPr>
            <p:cNvSpPr/>
            <p:nvPr/>
          </p:nvSpPr>
          <p:spPr>
            <a:xfrm>
              <a:off x="8960424" y="8155082"/>
              <a:ext cx="847035" cy="1325159"/>
            </a:xfrm>
            <a:prstGeom prst="wedgeRoundRectCallout">
              <a:avLst>
                <a:gd name="adj1" fmla="val 34289"/>
                <a:gd name="adj2" fmla="val 7333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時間がかかるおじいちゃん、おばあちゃん早めに避難しよう。</a:t>
              </a:r>
              <a:endParaRPr kumimoji="1" lang="ja-JP" altLang="en-US" sz="900" dirty="0"/>
            </a:p>
          </p:txBody>
        </p:sp>
        <p:pic>
          <p:nvPicPr>
            <p:cNvPr id="145" name="図 144">
              <a:extLst>
                <a:ext uri="{FF2B5EF4-FFF2-40B4-BE49-F238E27FC236}">
                  <a16:creationId xmlns:a16="http://schemas.microsoft.com/office/drawing/2014/main" id="{00000000-0008-0000-0000-00009F000000}"/>
                </a:ext>
              </a:extLst>
            </p:cNvPr>
            <p:cNvPicPr>
              <a:picLocks noChangeAspect="1"/>
            </p:cNvPicPr>
            <p:nvPr/>
          </p:nvPicPr>
          <p:blipFill>
            <a:blip r:embed="rId7"/>
            <a:stretch>
              <a:fillRect/>
            </a:stretch>
          </p:blipFill>
          <p:spPr>
            <a:xfrm flipH="1">
              <a:off x="9360796" y="9706964"/>
              <a:ext cx="376390" cy="1151595"/>
            </a:xfrm>
            <a:prstGeom prst="rect">
              <a:avLst/>
            </a:prstGeom>
          </p:spPr>
        </p:pic>
        <p:pic>
          <p:nvPicPr>
            <p:cNvPr id="146" name="図 145">
              <a:extLst>
                <a:ext uri="{FF2B5EF4-FFF2-40B4-BE49-F238E27FC236}">
                  <a16:creationId xmlns:a16="http://schemas.microsoft.com/office/drawing/2014/main" id="{946C4BAB-80CF-4D60-B360-9B4C8E7165C4}"/>
                </a:ext>
              </a:extLst>
            </p:cNvPr>
            <p:cNvPicPr>
              <a:picLocks noChangeAspect="1"/>
            </p:cNvPicPr>
            <p:nvPr/>
          </p:nvPicPr>
          <p:blipFill>
            <a:blip r:embed="rId7"/>
            <a:stretch>
              <a:fillRect/>
            </a:stretch>
          </p:blipFill>
          <p:spPr>
            <a:xfrm flipH="1">
              <a:off x="9421121" y="12786334"/>
              <a:ext cx="376390" cy="1151595"/>
            </a:xfrm>
            <a:prstGeom prst="rect">
              <a:avLst/>
            </a:prstGeom>
          </p:spPr>
        </p:pic>
        <p:pic>
          <p:nvPicPr>
            <p:cNvPr id="147" name="図 146">
              <a:extLst>
                <a:ext uri="{FF2B5EF4-FFF2-40B4-BE49-F238E27FC236}">
                  <a16:creationId xmlns:a16="http://schemas.microsoft.com/office/drawing/2014/main" id="{2725B71E-41B4-422B-A4C8-7BECEA91397F}"/>
                </a:ext>
              </a:extLst>
            </p:cNvPr>
            <p:cNvPicPr>
              <a:picLocks noChangeAspect="1"/>
            </p:cNvPicPr>
            <p:nvPr/>
          </p:nvPicPr>
          <p:blipFill>
            <a:blip r:embed="rId7"/>
            <a:stretch>
              <a:fillRect/>
            </a:stretch>
          </p:blipFill>
          <p:spPr>
            <a:xfrm flipH="1">
              <a:off x="9609356" y="5326584"/>
              <a:ext cx="376390" cy="1151595"/>
            </a:xfrm>
            <a:prstGeom prst="rect">
              <a:avLst/>
            </a:prstGeom>
          </p:spPr>
        </p:pic>
        <p:sp>
          <p:nvSpPr>
            <p:cNvPr id="305" name="テキスト ボックス 304">
              <a:extLst>
                <a:ext uri="{FF2B5EF4-FFF2-40B4-BE49-F238E27FC236}">
                  <a16:creationId xmlns:a16="http://schemas.microsoft.com/office/drawing/2014/main" id="{4E3419B2-DEF7-46F4-9B14-8D43766783B5}"/>
                </a:ext>
              </a:extLst>
            </p:cNvPr>
            <p:cNvSpPr txBox="1"/>
            <p:nvPr/>
          </p:nvSpPr>
          <p:spPr>
            <a:xfrm>
              <a:off x="9722572" y="3826566"/>
              <a:ext cx="72830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　　　もの</a:t>
              </a:r>
            </a:p>
          </p:txBody>
        </p:sp>
        <p:sp>
          <p:nvSpPr>
            <p:cNvPr id="312" name="テキスト ボックス 311">
              <a:extLst>
                <a:ext uri="{FF2B5EF4-FFF2-40B4-BE49-F238E27FC236}">
                  <a16:creationId xmlns:a16="http://schemas.microsoft.com/office/drawing/2014/main" id="{552B1908-5D2D-4F93-9BF3-9356AA50E280}"/>
                </a:ext>
              </a:extLst>
            </p:cNvPr>
            <p:cNvSpPr txBox="1"/>
            <p:nvPr/>
          </p:nvSpPr>
          <p:spPr>
            <a:xfrm>
              <a:off x="9722572" y="40603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あめ　　 かぜ　     つよ</a:t>
              </a:r>
            </a:p>
          </p:txBody>
        </p:sp>
        <p:sp>
          <p:nvSpPr>
            <p:cNvPr id="320" name="テキスト ボックス 319">
              <a:extLst>
                <a:ext uri="{FF2B5EF4-FFF2-40B4-BE49-F238E27FC236}">
                  <a16:creationId xmlns:a16="http://schemas.microsoft.com/office/drawing/2014/main" id="{8252E1C3-A990-4EB0-A480-0860DBD4859F}"/>
                </a:ext>
              </a:extLst>
            </p:cNvPr>
            <p:cNvSpPr txBox="1"/>
            <p:nvPr/>
          </p:nvSpPr>
          <p:spPr>
            <a:xfrm>
              <a:off x="9722572" y="4293413"/>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まえ</a:t>
              </a:r>
            </a:p>
          </p:txBody>
        </p:sp>
        <p:sp>
          <p:nvSpPr>
            <p:cNvPr id="326" name="テキスト ボックス 325">
              <a:extLst>
                <a:ext uri="{FF2B5EF4-FFF2-40B4-BE49-F238E27FC236}">
                  <a16:creationId xmlns:a16="http://schemas.microsoft.com/office/drawing/2014/main" id="{0B8687E8-5AA8-42B3-88BC-C1A3FD6B476B}"/>
                </a:ext>
              </a:extLst>
            </p:cNvPr>
            <p:cNvSpPr txBox="1"/>
            <p:nvPr/>
          </p:nvSpPr>
          <p:spPr>
            <a:xfrm>
              <a:off x="8953080" y="82061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じかん</a:t>
              </a:r>
            </a:p>
          </p:txBody>
        </p:sp>
        <p:sp>
          <p:nvSpPr>
            <p:cNvPr id="327" name="テキスト ボックス 326">
              <a:extLst>
                <a:ext uri="{FF2B5EF4-FFF2-40B4-BE49-F238E27FC236}">
                  <a16:creationId xmlns:a16="http://schemas.microsoft.com/office/drawing/2014/main" id="{4D5BE3E7-D640-4D90-94AD-BE283D2552F6}"/>
                </a:ext>
              </a:extLst>
            </p:cNvPr>
            <p:cNvSpPr txBox="1"/>
            <p:nvPr/>
          </p:nvSpPr>
          <p:spPr>
            <a:xfrm>
              <a:off x="8953080" y="8917636"/>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はや　　　　 　ひなん</a:t>
              </a:r>
            </a:p>
          </p:txBody>
        </p:sp>
        <p:sp>
          <p:nvSpPr>
            <p:cNvPr id="329" name="テキスト ボックス 328">
              <a:extLst>
                <a:ext uri="{FF2B5EF4-FFF2-40B4-BE49-F238E27FC236}">
                  <a16:creationId xmlns:a16="http://schemas.microsoft.com/office/drawing/2014/main" id="{AD592D95-E80D-46AB-93A7-D80C6E8C6375}"/>
                </a:ext>
              </a:extLst>
            </p:cNvPr>
            <p:cNvSpPr txBox="1"/>
            <p:nvPr/>
          </p:nvSpPr>
          <p:spPr>
            <a:xfrm>
              <a:off x="9328853" y="12282867"/>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いのち　  まも</a:t>
              </a:r>
            </a:p>
          </p:txBody>
        </p:sp>
        <p:sp>
          <p:nvSpPr>
            <p:cNvPr id="368" name="正方形/長方形 367">
              <a:extLst>
                <a:ext uri="{FF2B5EF4-FFF2-40B4-BE49-F238E27FC236}">
                  <a16:creationId xmlns:a16="http://schemas.microsoft.com/office/drawing/2014/main" id="{C019CBB6-A103-4E23-A46D-1ACF0F94FF9E}"/>
                </a:ext>
              </a:extLst>
            </p:cNvPr>
            <p:cNvSpPr/>
            <p:nvPr/>
          </p:nvSpPr>
          <p:spPr>
            <a:xfrm>
              <a:off x="9542647" y="3333876"/>
              <a:ext cx="232231" cy="261149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endParaRPr lang="en-US" altLang="ja-JP" sz="350" dirty="0">
                <a:solidFill>
                  <a:schemeClr val="tx1"/>
                </a:solidFill>
                <a:latin typeface="HG丸ｺﾞｼｯｸM-PRO" panose="020F0600000000000000" pitchFamily="50" charset="-128"/>
                <a:ea typeface="HG丸ｺﾞｼｯｸM-PRO" panose="020F0600000000000000" pitchFamily="50" charset="-128"/>
              </a:endParaRPr>
            </a:p>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あめかぜ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つよ　　　　　まえ　おこな　　　　じこう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き</a:t>
              </a:r>
            </a:p>
          </p:txBody>
        </p:sp>
        <p:sp>
          <p:nvSpPr>
            <p:cNvPr id="369" name="正方形/長方形 368">
              <a:extLst>
                <a:ext uri="{FF2B5EF4-FFF2-40B4-BE49-F238E27FC236}">
                  <a16:creationId xmlns:a16="http://schemas.microsoft.com/office/drawing/2014/main" id="{2CFD8EE7-3BC4-4D22-8B4D-B220C3DEE389}"/>
                </a:ext>
              </a:extLst>
            </p:cNvPr>
            <p:cNvSpPr/>
            <p:nvPr/>
          </p:nvSpPr>
          <p:spPr>
            <a:xfrm>
              <a:off x="9950065" y="7315501"/>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すいいとう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じょうきょう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はあく　　　　　ひなん　　よう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おう　　 ひなんこうどう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かいし　　　 じ き</a:t>
              </a:r>
            </a:p>
          </p:txBody>
        </p:sp>
      </p:grpSp>
      <p:sp>
        <p:nvSpPr>
          <p:cNvPr id="370" name="正方形/長方形 369">
            <a:extLst>
              <a:ext uri="{FF2B5EF4-FFF2-40B4-BE49-F238E27FC236}">
                <a16:creationId xmlns:a16="http://schemas.microsoft.com/office/drawing/2014/main" id="{34F880B0-A805-47CA-928A-F25F46CD4BF7}"/>
              </a:ext>
            </a:extLst>
          </p:cNvPr>
          <p:cNvSpPr/>
          <p:nvPr/>
        </p:nvSpPr>
        <p:spPr>
          <a:xfrm>
            <a:off x="10300609" y="11942355"/>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み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かくほ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 き</a:t>
            </a:r>
          </a:p>
        </p:txBody>
      </p:sp>
      <p:grpSp>
        <p:nvGrpSpPr>
          <p:cNvPr id="38" name="グループ化 37">
            <a:extLst>
              <a:ext uri="{FF2B5EF4-FFF2-40B4-BE49-F238E27FC236}">
                <a16:creationId xmlns:a16="http://schemas.microsoft.com/office/drawing/2014/main" id="{29B0E734-384E-4597-9EFA-6FB2766D193D}"/>
              </a:ext>
            </a:extLst>
          </p:cNvPr>
          <p:cNvGrpSpPr/>
          <p:nvPr/>
        </p:nvGrpSpPr>
        <p:grpSpPr>
          <a:xfrm>
            <a:off x="929110" y="13792959"/>
            <a:ext cx="8738864" cy="1218156"/>
            <a:chOff x="1098550" y="13830299"/>
            <a:chExt cx="8738864" cy="1218156"/>
          </a:xfrm>
        </p:grpSpPr>
        <p:sp>
          <p:nvSpPr>
            <p:cNvPr id="34" name="吹き出し: 角を丸めた四角形 33">
              <a:extLst>
                <a:ext uri="{FF2B5EF4-FFF2-40B4-BE49-F238E27FC236}">
                  <a16:creationId xmlns:a16="http://schemas.microsoft.com/office/drawing/2014/main" id="{181A5CE4-60F6-49B5-ADD3-9AA9CA83B9A3}"/>
                </a:ext>
              </a:extLst>
            </p:cNvPr>
            <p:cNvSpPr/>
            <p:nvPr/>
          </p:nvSpPr>
          <p:spPr>
            <a:xfrm>
              <a:off x="1098550" y="14279741"/>
              <a:ext cx="3788410" cy="698880"/>
            </a:xfrm>
            <a:prstGeom prst="wedgeRoundRectCallout">
              <a:avLst>
                <a:gd name="adj1" fmla="val -31844"/>
                <a:gd name="adj2" fmla="val -9668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気象庁が発表する大雨注意報等の発表時間はイメージで記載しています。</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避難勧告等のタイミングは市町村によって異なります。市町村のタイムラインを確認してください。</a:t>
              </a:r>
            </a:p>
          </p:txBody>
        </p:sp>
        <p:sp>
          <p:nvSpPr>
            <p:cNvPr id="361" name="吹き出し: 角を丸めた四角形 360">
              <a:extLst>
                <a:ext uri="{FF2B5EF4-FFF2-40B4-BE49-F238E27FC236}">
                  <a16:creationId xmlns:a16="http://schemas.microsoft.com/office/drawing/2014/main" id="{F66BEFBB-437B-4027-BC12-F378465961E9}"/>
                </a:ext>
              </a:extLst>
            </p:cNvPr>
            <p:cNvSpPr/>
            <p:nvPr/>
          </p:nvSpPr>
          <p:spPr>
            <a:xfrm>
              <a:off x="6057900" y="14236554"/>
              <a:ext cx="3664672" cy="698880"/>
            </a:xfrm>
            <a:prstGeom prst="wedgeRoundRectCallout">
              <a:avLst>
                <a:gd name="adj1" fmla="val -59922"/>
                <a:gd name="adj2" fmla="val -4178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「台風が発生」してから「川の水が氾濫」するまでの備えは万全ですか？それぞれの防災行動について家族と一緒に考えてみよう！</a:t>
              </a:r>
            </a:p>
          </p:txBody>
        </p:sp>
        <p:pic>
          <p:nvPicPr>
            <p:cNvPr id="143" name="図 142">
              <a:extLst>
                <a:ext uri="{FF2B5EF4-FFF2-40B4-BE49-F238E27FC236}">
                  <a16:creationId xmlns:a16="http://schemas.microsoft.com/office/drawing/2014/main" id="{00000000-0008-0000-0000-000018000000}"/>
                </a:ext>
              </a:extLst>
            </p:cNvPr>
            <p:cNvPicPr>
              <a:picLocks noChangeAspect="1"/>
            </p:cNvPicPr>
            <p:nvPr/>
          </p:nvPicPr>
          <p:blipFill>
            <a:blip r:embed="rId7"/>
            <a:stretch>
              <a:fillRect/>
            </a:stretch>
          </p:blipFill>
          <p:spPr>
            <a:xfrm flipH="1">
              <a:off x="5358440" y="13830299"/>
              <a:ext cx="368448" cy="1218156"/>
            </a:xfrm>
            <a:prstGeom prst="rect">
              <a:avLst/>
            </a:prstGeom>
          </p:spPr>
        </p:pic>
        <p:sp>
          <p:nvSpPr>
            <p:cNvPr id="201" name="テキスト ボックス 200">
              <a:extLst>
                <a:ext uri="{FF2B5EF4-FFF2-40B4-BE49-F238E27FC236}">
                  <a16:creationId xmlns:a16="http://schemas.microsoft.com/office/drawing/2014/main" id="{9991F79C-B2EB-4D34-B661-2BFD5C9E28E9}"/>
                </a:ext>
              </a:extLst>
            </p:cNvPr>
            <p:cNvSpPr txBox="1"/>
            <p:nvPr/>
          </p:nvSpPr>
          <p:spPr>
            <a:xfrm>
              <a:off x="1170436" y="142686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きしょうちょう  はっぴょう　　　  おおあめちゅういほうとう　   はっぴょうじかん　　　　　　　　　　　　きさい</a:t>
              </a:r>
            </a:p>
          </p:txBody>
        </p:sp>
        <p:sp>
          <p:nvSpPr>
            <p:cNvPr id="202" name="テキスト ボックス 201">
              <a:extLst>
                <a:ext uri="{FF2B5EF4-FFF2-40B4-BE49-F238E27FC236}">
                  <a16:creationId xmlns:a16="http://schemas.microsoft.com/office/drawing/2014/main" id="{10177BA2-FB16-494B-AE15-26F76DA339A0}"/>
                </a:ext>
              </a:extLst>
            </p:cNvPr>
            <p:cNvSpPr txBox="1"/>
            <p:nvPr/>
          </p:nvSpPr>
          <p:spPr>
            <a:xfrm>
              <a:off x="1170436" y="1448441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ひなんかんこくとう　　　　　　　　　　　　　 　しちょうそん　　　　　　　　こと　　　　　　　　　　しちょうそん</a:t>
              </a:r>
            </a:p>
          </p:txBody>
        </p:sp>
        <p:sp>
          <p:nvSpPr>
            <p:cNvPr id="203" name="テキスト ボックス 202">
              <a:extLst>
                <a:ext uri="{FF2B5EF4-FFF2-40B4-BE49-F238E27FC236}">
                  <a16:creationId xmlns:a16="http://schemas.microsoft.com/office/drawing/2014/main" id="{5EDFC39F-2A79-4519-99CC-E91FD6C4B270}"/>
                </a:ext>
              </a:extLst>
            </p:cNvPr>
            <p:cNvSpPr txBox="1"/>
            <p:nvPr/>
          </p:nvSpPr>
          <p:spPr>
            <a:xfrm>
              <a:off x="1170436" y="14696597"/>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かくにん</a:t>
              </a:r>
            </a:p>
          </p:txBody>
        </p:sp>
        <p:sp>
          <p:nvSpPr>
            <p:cNvPr id="238" name="テキスト ボックス 237">
              <a:extLst>
                <a:ext uri="{FF2B5EF4-FFF2-40B4-BE49-F238E27FC236}">
                  <a16:creationId xmlns:a16="http://schemas.microsoft.com/office/drawing/2014/main" id="{0CB89ACF-98E3-4981-B1FC-1BA5FEB1744D}"/>
                </a:ext>
              </a:extLst>
            </p:cNvPr>
            <p:cNvSpPr txBox="1"/>
            <p:nvPr/>
          </p:nvSpPr>
          <p:spPr>
            <a:xfrm>
              <a:off x="6207109" y="14541893"/>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ぼうさいこうどう　　　　　　 　　かぞく　　 いっしょ　  かんが</a:t>
              </a:r>
            </a:p>
          </p:txBody>
        </p:sp>
        <p:sp>
          <p:nvSpPr>
            <p:cNvPr id="375" name="テキスト ボックス 374">
              <a:extLst>
                <a:ext uri="{FF2B5EF4-FFF2-40B4-BE49-F238E27FC236}">
                  <a16:creationId xmlns:a16="http://schemas.microsoft.com/office/drawing/2014/main" id="{F48A1B64-024C-483F-A69F-E17E883CD6EF}"/>
                </a:ext>
              </a:extLst>
            </p:cNvPr>
            <p:cNvSpPr txBox="1"/>
            <p:nvPr/>
          </p:nvSpPr>
          <p:spPr>
            <a:xfrm>
              <a:off x="6207109" y="1432965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grpSp>
      <p:sp>
        <p:nvSpPr>
          <p:cNvPr id="266" name="テキスト ボックス 265">
            <a:extLst>
              <a:ext uri="{FF2B5EF4-FFF2-40B4-BE49-F238E27FC236}">
                <a16:creationId xmlns:a16="http://schemas.microsoft.com/office/drawing/2014/main" id="{01D15BE9-C850-42AD-82A2-79DFD62EBAFD}"/>
              </a:ext>
            </a:extLst>
          </p:cNvPr>
          <p:cNvSpPr txBox="1"/>
          <p:nvPr/>
        </p:nvSpPr>
        <p:spPr>
          <a:xfrm>
            <a:off x="2704574" y="3278953"/>
            <a:ext cx="1354672"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 き よ ほう　  たいふう</a:t>
            </a:r>
          </a:p>
        </p:txBody>
      </p:sp>
      <p:grpSp>
        <p:nvGrpSpPr>
          <p:cNvPr id="15" name="グループ化 14">
            <a:extLst>
              <a:ext uri="{FF2B5EF4-FFF2-40B4-BE49-F238E27FC236}">
                <a16:creationId xmlns:a16="http://schemas.microsoft.com/office/drawing/2014/main" id="{79BCA60F-25C5-4270-B395-F9B40DAAA8C9}"/>
              </a:ext>
            </a:extLst>
          </p:cNvPr>
          <p:cNvGrpSpPr/>
          <p:nvPr/>
        </p:nvGrpSpPr>
        <p:grpSpPr>
          <a:xfrm>
            <a:off x="2428213" y="3271865"/>
            <a:ext cx="942329" cy="450047"/>
            <a:chOff x="2703373" y="3271865"/>
            <a:chExt cx="942329" cy="450047"/>
          </a:xfrm>
        </p:grpSpPr>
        <p:sp>
          <p:nvSpPr>
            <p:cNvPr id="236" name="吹き出し: 角を丸めた四角形 235">
              <a:extLst>
                <a:ext uri="{FF2B5EF4-FFF2-40B4-BE49-F238E27FC236}">
                  <a16:creationId xmlns:a16="http://schemas.microsoft.com/office/drawing/2014/main" id="{ABE97982-9D76-4D35-A796-3D1133DB10E3}"/>
                </a:ext>
              </a:extLst>
            </p:cNvPr>
            <p:cNvSpPr/>
            <p:nvPr/>
          </p:nvSpPr>
          <p:spPr>
            <a:xfrm>
              <a:off x="2761040" y="3282464"/>
              <a:ext cx="861185" cy="439448"/>
            </a:xfrm>
            <a:prstGeom prst="wedgeRoundRectCallout">
              <a:avLst>
                <a:gd name="adj1" fmla="val 42175"/>
                <a:gd name="adj2" fmla="val 74577"/>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kumimoji="1" lang="ja-JP" altLang="en-US" sz="500" b="1" dirty="0">
                  <a:solidFill>
                    <a:schemeClr val="tx1"/>
                  </a:solidFill>
                  <a:latin typeface="HG丸ｺﾞｼｯｸM-PRO" panose="020F0600000000000000" pitchFamily="50" charset="-128"/>
                  <a:ea typeface="HG丸ｺﾞｼｯｸM-PRO" panose="020F0600000000000000" pitchFamily="50" charset="-128"/>
                </a:rPr>
                <a:t>天気予報で台風ができたって言っているよ。また雨や風は強くないね。</a:t>
              </a:r>
            </a:p>
          </p:txBody>
        </p:sp>
        <p:sp>
          <p:nvSpPr>
            <p:cNvPr id="267" name="テキスト ボックス 266">
              <a:extLst>
                <a:ext uri="{FF2B5EF4-FFF2-40B4-BE49-F238E27FC236}">
                  <a16:creationId xmlns:a16="http://schemas.microsoft.com/office/drawing/2014/main" id="{60127A6F-855C-406E-9F69-944004E21B27}"/>
                </a:ext>
              </a:extLst>
            </p:cNvPr>
            <p:cNvSpPr txBox="1"/>
            <p:nvPr/>
          </p:nvSpPr>
          <p:spPr>
            <a:xfrm>
              <a:off x="2784517" y="3392369"/>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い　　　　　　　　　　　　　  あめ</a:t>
              </a:r>
            </a:p>
          </p:txBody>
        </p:sp>
        <p:sp>
          <p:nvSpPr>
            <p:cNvPr id="268" name="テキスト ボックス 267">
              <a:extLst>
                <a:ext uri="{FF2B5EF4-FFF2-40B4-BE49-F238E27FC236}">
                  <a16:creationId xmlns:a16="http://schemas.microsoft.com/office/drawing/2014/main" id="{1A6829CD-B244-4BAA-8003-921FD55697DA}"/>
                </a:ext>
              </a:extLst>
            </p:cNvPr>
            <p:cNvSpPr txBox="1"/>
            <p:nvPr/>
          </p:nvSpPr>
          <p:spPr>
            <a:xfrm>
              <a:off x="2703373" y="3507824"/>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かぜ　 つよ</a:t>
              </a:r>
            </a:p>
          </p:txBody>
        </p:sp>
        <p:sp>
          <p:nvSpPr>
            <p:cNvPr id="241" name="テキスト ボックス 240">
              <a:extLst>
                <a:ext uri="{FF2B5EF4-FFF2-40B4-BE49-F238E27FC236}">
                  <a16:creationId xmlns:a16="http://schemas.microsoft.com/office/drawing/2014/main" id="{93478C06-61FE-4696-BFCC-CEF134B3EFB9}"/>
                </a:ext>
              </a:extLst>
            </p:cNvPr>
            <p:cNvSpPr txBox="1"/>
            <p:nvPr/>
          </p:nvSpPr>
          <p:spPr>
            <a:xfrm>
              <a:off x="2708817" y="3271865"/>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てんき  よほう　 たいふう</a:t>
              </a:r>
            </a:p>
          </p:txBody>
        </p:sp>
      </p:grpSp>
      <p:sp>
        <p:nvSpPr>
          <p:cNvPr id="155" name="正方形/長方形 154">
            <a:extLst>
              <a:ext uri="{FF2B5EF4-FFF2-40B4-BE49-F238E27FC236}">
                <a16:creationId xmlns:a16="http://schemas.microsoft.com/office/drawing/2014/main" id="{37658A49-D3CB-4362-A0F1-BD9BDE9BD9C8}"/>
              </a:ext>
            </a:extLst>
          </p:cNvPr>
          <p:cNvSpPr/>
          <p:nvPr/>
        </p:nvSpPr>
        <p:spPr>
          <a:xfrm>
            <a:off x="2484607" y="2394144"/>
            <a:ext cx="1595593" cy="451163"/>
          </a:xfrm>
          <a:prstGeom prst="rect">
            <a:avLst/>
          </a:prstGeom>
          <a:solidFill>
            <a:srgbClr val="CCEC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「台風が発生」してから</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「川の水が氾濫」するまで</a:t>
            </a: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86" name="四角形: 対角を切り取る 285">
            <a:extLst>
              <a:ext uri="{FF2B5EF4-FFF2-40B4-BE49-F238E27FC236}">
                <a16:creationId xmlns:a16="http://schemas.microsoft.com/office/drawing/2014/main" id="{CE0F60DD-A67A-426E-A703-1F77D9F3330D}"/>
              </a:ext>
            </a:extLst>
          </p:cNvPr>
          <p:cNvSpPr/>
          <p:nvPr/>
        </p:nvSpPr>
        <p:spPr>
          <a:xfrm>
            <a:off x="2471580" y="4674297"/>
            <a:ext cx="161765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台風が近づいて、雨や風がだんだん強くなる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87" name="テキスト ボックス 286">
            <a:extLst>
              <a:ext uri="{FF2B5EF4-FFF2-40B4-BE49-F238E27FC236}">
                <a16:creationId xmlns:a16="http://schemas.microsoft.com/office/drawing/2014/main" id="{F760E085-E572-4E4B-8005-C07B1704C7DC}"/>
              </a:ext>
            </a:extLst>
          </p:cNvPr>
          <p:cNvSpPr txBox="1"/>
          <p:nvPr/>
        </p:nvSpPr>
        <p:spPr>
          <a:xfrm>
            <a:off x="2452707" y="464209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ちか　　　　　　　　　あめ　　 かぜ</a:t>
            </a:r>
          </a:p>
        </p:txBody>
      </p:sp>
      <p:sp>
        <p:nvSpPr>
          <p:cNvPr id="288" name="テキスト ボックス 287">
            <a:extLst>
              <a:ext uri="{FF2B5EF4-FFF2-40B4-BE49-F238E27FC236}">
                <a16:creationId xmlns:a16="http://schemas.microsoft.com/office/drawing/2014/main" id="{E4FFD2E5-46DC-4027-BD18-154E5AB6E765}"/>
              </a:ext>
            </a:extLst>
          </p:cNvPr>
          <p:cNvSpPr txBox="1"/>
          <p:nvPr/>
        </p:nvSpPr>
        <p:spPr>
          <a:xfrm>
            <a:off x="2440794" y="4845098"/>
            <a:ext cx="113548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つよ</a:t>
            </a:r>
          </a:p>
        </p:txBody>
      </p:sp>
      <p:sp>
        <p:nvSpPr>
          <p:cNvPr id="307" name="四角形: 対角を切り取る 306">
            <a:extLst>
              <a:ext uri="{FF2B5EF4-FFF2-40B4-BE49-F238E27FC236}">
                <a16:creationId xmlns:a16="http://schemas.microsoft.com/office/drawing/2014/main" id="{2B1656BE-DB8F-4C3B-8942-BBF0184866DF}"/>
              </a:ext>
            </a:extLst>
          </p:cNvPr>
          <p:cNvSpPr/>
          <p:nvPr/>
        </p:nvSpPr>
        <p:spPr>
          <a:xfrm>
            <a:off x="2472267" y="5804596"/>
            <a:ext cx="161273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雨が集まって、</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川の水がだんだん増える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4" name="四角形: 対角を切り取る 313">
            <a:extLst>
              <a:ext uri="{FF2B5EF4-FFF2-40B4-BE49-F238E27FC236}">
                <a16:creationId xmlns:a16="http://schemas.microsoft.com/office/drawing/2014/main" id="{E81E47BE-8683-447D-92E8-254C96E1FB38}"/>
              </a:ext>
            </a:extLst>
          </p:cNvPr>
          <p:cNvSpPr/>
          <p:nvPr/>
        </p:nvSpPr>
        <p:spPr>
          <a:xfrm>
            <a:off x="2467347" y="7898113"/>
            <a:ext cx="1617653" cy="684337"/>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激しい雨で、川の水がどんどん増えて、河川敷にも水が流れる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8" name="四角形: 対角を切り取る 317">
            <a:extLst>
              <a:ext uri="{FF2B5EF4-FFF2-40B4-BE49-F238E27FC236}">
                <a16:creationId xmlns:a16="http://schemas.microsoft.com/office/drawing/2014/main" id="{FB513837-F1CD-43AC-838F-24030D6B87D6}"/>
              </a:ext>
            </a:extLst>
          </p:cNvPr>
          <p:cNvSpPr/>
          <p:nvPr/>
        </p:nvSpPr>
        <p:spPr>
          <a:xfrm>
            <a:off x="2473056" y="9981363"/>
            <a:ext cx="1611943"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川の水がいっぱいで</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あふれそう</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92" name="グループ化 291">
            <a:extLst>
              <a:ext uri="{FF2B5EF4-FFF2-40B4-BE49-F238E27FC236}">
                <a16:creationId xmlns:a16="http://schemas.microsoft.com/office/drawing/2014/main" id="{EFF503E7-3DB7-4D6C-B5FA-D05B1EAB0D8F}"/>
              </a:ext>
            </a:extLst>
          </p:cNvPr>
          <p:cNvGrpSpPr/>
          <p:nvPr/>
        </p:nvGrpSpPr>
        <p:grpSpPr>
          <a:xfrm>
            <a:off x="2473057" y="12755368"/>
            <a:ext cx="1723130" cy="248080"/>
            <a:chOff x="3451749" y="2052334"/>
            <a:chExt cx="1292331" cy="343694"/>
          </a:xfrm>
        </p:grpSpPr>
        <p:sp>
          <p:nvSpPr>
            <p:cNvPr id="293" name="四角形: 対角を切り取る 292">
              <a:extLst>
                <a:ext uri="{FF2B5EF4-FFF2-40B4-BE49-F238E27FC236}">
                  <a16:creationId xmlns:a16="http://schemas.microsoft.com/office/drawing/2014/main" id="{705A6B80-E383-4E84-B5B7-F46A8AE1C585}"/>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川の水が氾濫</a:t>
              </a:r>
            </a:p>
          </p:txBody>
        </p:sp>
        <p:sp>
          <p:nvSpPr>
            <p:cNvPr id="294" name="テキスト ボックス 293">
              <a:extLst>
                <a:ext uri="{FF2B5EF4-FFF2-40B4-BE49-F238E27FC236}">
                  <a16:creationId xmlns:a16="http://schemas.microsoft.com/office/drawing/2014/main" id="{6CA5EC44-CB01-4054-B4E6-B145530B9D43}"/>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　　  はんらん</a:t>
              </a:r>
            </a:p>
          </p:txBody>
        </p:sp>
      </p:grpSp>
      <p:cxnSp>
        <p:nvCxnSpPr>
          <p:cNvPr id="347" name="直線コネクタ 346">
            <a:extLst>
              <a:ext uri="{FF2B5EF4-FFF2-40B4-BE49-F238E27FC236}">
                <a16:creationId xmlns:a16="http://schemas.microsoft.com/office/drawing/2014/main" id="{9CF40963-C399-4BC7-AC03-796B65EDA31C}"/>
              </a:ext>
            </a:extLst>
          </p:cNvPr>
          <p:cNvCxnSpPr>
            <a:cxnSpLocks/>
          </p:cNvCxnSpPr>
          <p:nvPr/>
        </p:nvCxnSpPr>
        <p:spPr>
          <a:xfrm>
            <a:off x="1093398" y="57611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49" name="直線コネクタ 348">
            <a:extLst>
              <a:ext uri="{FF2B5EF4-FFF2-40B4-BE49-F238E27FC236}">
                <a16:creationId xmlns:a16="http://schemas.microsoft.com/office/drawing/2014/main" id="{4E09D9A8-833E-4DE2-81F1-29907901F1ED}"/>
              </a:ext>
            </a:extLst>
          </p:cNvPr>
          <p:cNvCxnSpPr>
            <a:cxnSpLocks/>
          </p:cNvCxnSpPr>
          <p:nvPr/>
        </p:nvCxnSpPr>
        <p:spPr>
          <a:xfrm>
            <a:off x="1093398" y="9869750"/>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1" name="直線コネクタ 350">
            <a:extLst>
              <a:ext uri="{FF2B5EF4-FFF2-40B4-BE49-F238E27FC236}">
                <a16:creationId xmlns:a16="http://schemas.microsoft.com/office/drawing/2014/main" id="{A5FBF4B0-C1B0-49FC-AA61-13B3DC51E6F6}"/>
              </a:ext>
            </a:extLst>
          </p:cNvPr>
          <p:cNvCxnSpPr>
            <a:cxnSpLocks/>
          </p:cNvCxnSpPr>
          <p:nvPr/>
        </p:nvCxnSpPr>
        <p:spPr>
          <a:xfrm>
            <a:off x="1093398" y="11311244"/>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3" name="直線コネクタ 352">
            <a:extLst>
              <a:ext uri="{FF2B5EF4-FFF2-40B4-BE49-F238E27FC236}">
                <a16:creationId xmlns:a16="http://schemas.microsoft.com/office/drawing/2014/main" id="{2BDA4609-D8F0-4075-A5D2-8C0E8E7FA045}"/>
              </a:ext>
            </a:extLst>
          </p:cNvPr>
          <p:cNvCxnSpPr>
            <a:cxnSpLocks/>
          </p:cNvCxnSpPr>
          <p:nvPr/>
        </p:nvCxnSpPr>
        <p:spPr>
          <a:xfrm>
            <a:off x="1093398" y="127498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grpSp>
        <p:nvGrpSpPr>
          <p:cNvPr id="152" name="グループ化 151">
            <a:extLst>
              <a:ext uri="{FF2B5EF4-FFF2-40B4-BE49-F238E27FC236}">
                <a16:creationId xmlns:a16="http://schemas.microsoft.com/office/drawing/2014/main" id="{70D64265-E3A7-4D34-BB41-FBB0BCC1E333}"/>
              </a:ext>
            </a:extLst>
          </p:cNvPr>
          <p:cNvGrpSpPr/>
          <p:nvPr/>
        </p:nvGrpSpPr>
        <p:grpSpPr>
          <a:xfrm>
            <a:off x="2473057" y="2881794"/>
            <a:ext cx="1723130" cy="248080"/>
            <a:chOff x="3451749" y="2052334"/>
            <a:chExt cx="1292331" cy="343694"/>
          </a:xfrm>
        </p:grpSpPr>
        <p:sp>
          <p:nvSpPr>
            <p:cNvPr id="153" name="四角形: 対角を切り取る 152">
              <a:extLst>
                <a:ext uri="{FF2B5EF4-FFF2-40B4-BE49-F238E27FC236}">
                  <a16:creationId xmlns:a16="http://schemas.microsoft.com/office/drawing/2014/main" id="{7BF21F16-140C-4E79-AC45-67E5A6D5621B}"/>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台風が発生</a:t>
              </a:r>
            </a:p>
          </p:txBody>
        </p:sp>
        <p:sp>
          <p:nvSpPr>
            <p:cNvPr id="154" name="テキスト ボックス 153">
              <a:extLst>
                <a:ext uri="{FF2B5EF4-FFF2-40B4-BE49-F238E27FC236}">
                  <a16:creationId xmlns:a16="http://schemas.microsoft.com/office/drawing/2014/main" id="{FFAD8EE2-795D-4627-84D8-8851AAE0BCCF}"/>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はっせい</a:t>
              </a:r>
            </a:p>
          </p:txBody>
        </p:sp>
      </p:grpSp>
      <p:sp>
        <p:nvSpPr>
          <p:cNvPr id="306" name="吹き出し: 角を丸めた四角形 305">
            <a:extLst>
              <a:ext uri="{FF2B5EF4-FFF2-40B4-BE49-F238E27FC236}">
                <a16:creationId xmlns:a16="http://schemas.microsoft.com/office/drawing/2014/main" id="{49F981C1-F647-48AD-887D-FD770290800B}"/>
              </a:ext>
            </a:extLst>
          </p:cNvPr>
          <p:cNvSpPr/>
          <p:nvPr/>
        </p:nvSpPr>
        <p:spPr>
          <a:xfrm>
            <a:off x="2449509" y="13040061"/>
            <a:ext cx="809720" cy="433342"/>
          </a:xfrm>
          <a:prstGeom prst="wedgeRoundRectCallout">
            <a:avLst>
              <a:gd name="adj1" fmla="val 10179"/>
              <a:gd name="adj2" fmla="val 64026"/>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川の水が一気に広がって、街じゅうが水びたし。</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こうなると動けないぞ。</a:t>
            </a:r>
          </a:p>
        </p:txBody>
      </p:sp>
      <p:pic>
        <p:nvPicPr>
          <p:cNvPr id="142" name="図 141">
            <a:extLst>
              <a:ext uri="{FF2B5EF4-FFF2-40B4-BE49-F238E27FC236}">
                <a16:creationId xmlns:a16="http://schemas.microsoft.com/office/drawing/2014/main" id="{00000000-0008-0000-0000-00008700000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524463" y="13481518"/>
            <a:ext cx="416357" cy="745874"/>
          </a:xfrm>
          <a:prstGeom prst="rect">
            <a:avLst/>
          </a:prstGeom>
        </p:spPr>
      </p:pic>
      <p:sp>
        <p:nvSpPr>
          <p:cNvPr id="313" name="吹き出し: 角を丸めた四角形 312">
            <a:extLst>
              <a:ext uri="{FF2B5EF4-FFF2-40B4-BE49-F238E27FC236}">
                <a16:creationId xmlns:a16="http://schemas.microsoft.com/office/drawing/2014/main" id="{35F6D6D4-7BE6-4B9D-8A2C-16DAFEA92FAC}"/>
              </a:ext>
            </a:extLst>
          </p:cNvPr>
          <p:cNvSpPr/>
          <p:nvPr/>
        </p:nvSpPr>
        <p:spPr>
          <a:xfrm>
            <a:off x="2439131" y="8680975"/>
            <a:ext cx="761761" cy="348416"/>
          </a:xfrm>
          <a:prstGeom prst="wedgeRoundRectCallout">
            <a:avLst>
              <a:gd name="adj1" fmla="val 5497"/>
              <a:gd name="adj2" fmla="val 100092"/>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このまま増えると、川の水があふれるかも。</a:t>
            </a:r>
          </a:p>
        </p:txBody>
      </p:sp>
      <p:pic>
        <p:nvPicPr>
          <p:cNvPr id="138" name="Picture 3">
            <a:extLst>
              <a:ext uri="{FF2B5EF4-FFF2-40B4-BE49-F238E27FC236}">
                <a16:creationId xmlns:a16="http://schemas.microsoft.com/office/drawing/2014/main" id="{00000000-0008-0000-0000-00008100000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2609992" y="9112270"/>
            <a:ext cx="417055" cy="783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9" name="吹き出し: 角を丸めた四角形 318">
            <a:extLst>
              <a:ext uri="{FF2B5EF4-FFF2-40B4-BE49-F238E27FC236}">
                <a16:creationId xmlns:a16="http://schemas.microsoft.com/office/drawing/2014/main" id="{969A4013-0F5E-45A5-9170-8D5A0EE5C368}"/>
              </a:ext>
            </a:extLst>
          </p:cNvPr>
          <p:cNvSpPr/>
          <p:nvPr/>
        </p:nvSpPr>
        <p:spPr>
          <a:xfrm>
            <a:off x="2438112" y="10458549"/>
            <a:ext cx="809720" cy="433342"/>
          </a:xfrm>
          <a:prstGeom prst="wedgeRoundRectCallout">
            <a:avLst>
              <a:gd name="adj1" fmla="val -9471"/>
              <a:gd name="adj2" fmla="val 95511"/>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もうギリギリ。川の水があふれる前に、安全なところへ逃げなきゃ！</a:t>
            </a:r>
          </a:p>
        </p:txBody>
      </p:sp>
      <p:pic>
        <p:nvPicPr>
          <p:cNvPr id="140" name="図 139">
            <a:extLst>
              <a:ext uri="{FF2B5EF4-FFF2-40B4-BE49-F238E27FC236}">
                <a16:creationId xmlns:a16="http://schemas.microsoft.com/office/drawing/2014/main" id="{00000000-0008-0000-0000-00008800000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50819" y="11035029"/>
            <a:ext cx="786243" cy="1498348"/>
          </a:xfrm>
          <a:prstGeom prst="rect">
            <a:avLst/>
          </a:prstGeom>
        </p:spPr>
      </p:pic>
      <p:sp>
        <p:nvSpPr>
          <p:cNvPr id="310" name="吹き出し: 角を丸めた四角形 309">
            <a:extLst>
              <a:ext uri="{FF2B5EF4-FFF2-40B4-BE49-F238E27FC236}">
                <a16:creationId xmlns:a16="http://schemas.microsoft.com/office/drawing/2014/main" id="{2F8E5DEF-39BE-42B7-890F-92AE1518A5D9}"/>
              </a:ext>
            </a:extLst>
          </p:cNvPr>
          <p:cNvSpPr/>
          <p:nvPr/>
        </p:nvSpPr>
        <p:spPr>
          <a:xfrm>
            <a:off x="2477289" y="6388597"/>
            <a:ext cx="761761" cy="486467"/>
          </a:xfrm>
          <a:prstGeom prst="wedgeRoundRectCallout">
            <a:avLst>
              <a:gd name="adj1" fmla="val -8258"/>
              <a:gd name="adj2" fmla="val 67398"/>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自分がいるところで降っていなくても、上流で雨が降れば川の水は増えてくるよ。</a:t>
            </a:r>
          </a:p>
        </p:txBody>
      </p:sp>
      <p:sp>
        <p:nvSpPr>
          <p:cNvPr id="291" name="吹き出し: 角を丸めた四角形 290">
            <a:extLst>
              <a:ext uri="{FF2B5EF4-FFF2-40B4-BE49-F238E27FC236}">
                <a16:creationId xmlns:a16="http://schemas.microsoft.com/office/drawing/2014/main" id="{A042D051-97A8-4F28-9C53-775CF2AD2C61}"/>
              </a:ext>
            </a:extLst>
          </p:cNvPr>
          <p:cNvSpPr/>
          <p:nvPr/>
        </p:nvSpPr>
        <p:spPr>
          <a:xfrm>
            <a:off x="2434880" y="5213597"/>
            <a:ext cx="578220" cy="448629"/>
          </a:xfrm>
          <a:prstGeom prst="wedgeRoundRectCallout">
            <a:avLst>
              <a:gd name="adj1" fmla="val 59746"/>
              <a:gd name="adj2" fmla="val -13745"/>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雨や風が強くなると、お出かけは大変だね。</a:t>
            </a:r>
          </a:p>
        </p:txBody>
      </p:sp>
      <p:pic>
        <p:nvPicPr>
          <p:cNvPr id="134" name="Picture 2">
            <a:extLst>
              <a:ext uri="{FF2B5EF4-FFF2-40B4-BE49-F238E27FC236}">
                <a16:creationId xmlns:a16="http://schemas.microsoft.com/office/drawing/2014/main" id="{00000000-0008-0000-0000-000074000000}"/>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flipH="1">
            <a:off x="3072584" y="5200139"/>
            <a:ext cx="268868" cy="591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 name="テキスト ボックス 206">
            <a:extLst>
              <a:ext uri="{FF2B5EF4-FFF2-40B4-BE49-F238E27FC236}">
                <a16:creationId xmlns:a16="http://schemas.microsoft.com/office/drawing/2014/main" id="{4810FB2C-ABAC-4E22-80D6-44C42A34C963}"/>
              </a:ext>
            </a:extLst>
          </p:cNvPr>
          <p:cNvSpPr txBox="1"/>
          <p:nvPr/>
        </p:nvSpPr>
        <p:spPr>
          <a:xfrm>
            <a:off x="2452707" y="5771846"/>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あめ　　  あつ</a:t>
            </a:r>
          </a:p>
        </p:txBody>
      </p:sp>
      <p:sp>
        <p:nvSpPr>
          <p:cNvPr id="208" name="テキスト ボックス 207">
            <a:extLst>
              <a:ext uri="{FF2B5EF4-FFF2-40B4-BE49-F238E27FC236}">
                <a16:creationId xmlns:a16="http://schemas.microsoft.com/office/drawing/2014/main" id="{EFEF68EE-6138-4515-BBD3-C3FB1D940B36}"/>
              </a:ext>
            </a:extLst>
          </p:cNvPr>
          <p:cNvSpPr txBox="1"/>
          <p:nvPr/>
        </p:nvSpPr>
        <p:spPr>
          <a:xfrm>
            <a:off x="2452707" y="5974809"/>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かわ　　  みず　　　　　　　　　　　　ふ</a:t>
            </a:r>
          </a:p>
        </p:txBody>
      </p:sp>
      <p:sp>
        <p:nvSpPr>
          <p:cNvPr id="212" name="テキスト ボックス 211">
            <a:extLst>
              <a:ext uri="{FF2B5EF4-FFF2-40B4-BE49-F238E27FC236}">
                <a16:creationId xmlns:a16="http://schemas.microsoft.com/office/drawing/2014/main" id="{FA9C3C45-26D9-4A07-9F56-2D7CB6A58FAF}"/>
              </a:ext>
            </a:extLst>
          </p:cNvPr>
          <p:cNvSpPr txBox="1"/>
          <p:nvPr/>
        </p:nvSpPr>
        <p:spPr>
          <a:xfrm>
            <a:off x="2383788" y="646549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じょう</a:t>
            </a:r>
          </a:p>
        </p:txBody>
      </p:sp>
      <p:sp>
        <p:nvSpPr>
          <p:cNvPr id="214" name="テキスト ボックス 213">
            <a:extLst>
              <a:ext uri="{FF2B5EF4-FFF2-40B4-BE49-F238E27FC236}">
                <a16:creationId xmlns:a16="http://schemas.microsoft.com/office/drawing/2014/main" id="{EA6B2A6C-AE7E-4751-8794-9E5E29D5C327}"/>
              </a:ext>
            </a:extLst>
          </p:cNvPr>
          <p:cNvSpPr txBox="1"/>
          <p:nvPr/>
        </p:nvSpPr>
        <p:spPr>
          <a:xfrm>
            <a:off x="2383788" y="6575432"/>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りゅう  あめ　　ふ　　　かわ　  みず</a:t>
            </a:r>
          </a:p>
        </p:txBody>
      </p:sp>
      <p:sp>
        <p:nvSpPr>
          <p:cNvPr id="215" name="テキスト ボックス 214">
            <a:extLst>
              <a:ext uri="{FF2B5EF4-FFF2-40B4-BE49-F238E27FC236}">
                <a16:creationId xmlns:a16="http://schemas.microsoft.com/office/drawing/2014/main" id="{529D62FB-6F60-4422-A204-39EDFEB2573A}"/>
              </a:ext>
            </a:extLst>
          </p:cNvPr>
          <p:cNvSpPr txBox="1"/>
          <p:nvPr/>
        </p:nvSpPr>
        <p:spPr>
          <a:xfrm>
            <a:off x="2383788" y="6695143"/>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a:t>
            </a:r>
          </a:p>
        </p:txBody>
      </p:sp>
      <p:sp>
        <p:nvSpPr>
          <p:cNvPr id="224" name="テキスト ボックス 223">
            <a:extLst>
              <a:ext uri="{FF2B5EF4-FFF2-40B4-BE49-F238E27FC236}">
                <a16:creationId xmlns:a16="http://schemas.microsoft.com/office/drawing/2014/main" id="{9D918123-7ED5-4DA7-AF50-EE8A1B74D4BE}"/>
              </a:ext>
            </a:extLst>
          </p:cNvPr>
          <p:cNvSpPr txBox="1"/>
          <p:nvPr/>
        </p:nvSpPr>
        <p:spPr>
          <a:xfrm>
            <a:off x="2452707" y="788386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はげ　　   　　あめ　　　  　かわ　　 みず</a:t>
            </a:r>
          </a:p>
        </p:txBody>
      </p:sp>
      <p:sp>
        <p:nvSpPr>
          <p:cNvPr id="225" name="テキスト ボックス 224">
            <a:extLst>
              <a:ext uri="{FF2B5EF4-FFF2-40B4-BE49-F238E27FC236}">
                <a16:creationId xmlns:a16="http://schemas.microsoft.com/office/drawing/2014/main" id="{D52E1681-97C8-4EB9-8D0A-8377012D7169}"/>
              </a:ext>
            </a:extLst>
          </p:cNvPr>
          <p:cNvSpPr txBox="1"/>
          <p:nvPr/>
        </p:nvSpPr>
        <p:spPr>
          <a:xfrm>
            <a:off x="2452707" y="809032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ふ　　　　　　　   かせんじき　　　　　 みず</a:t>
            </a:r>
          </a:p>
        </p:txBody>
      </p:sp>
      <p:sp>
        <p:nvSpPr>
          <p:cNvPr id="226" name="テキスト ボックス 225">
            <a:extLst>
              <a:ext uri="{FF2B5EF4-FFF2-40B4-BE49-F238E27FC236}">
                <a16:creationId xmlns:a16="http://schemas.microsoft.com/office/drawing/2014/main" id="{1C78FCAB-2C59-4E58-8871-7D55F3DF96F8}"/>
              </a:ext>
            </a:extLst>
          </p:cNvPr>
          <p:cNvSpPr txBox="1"/>
          <p:nvPr/>
        </p:nvSpPr>
        <p:spPr>
          <a:xfrm>
            <a:off x="2452707" y="829404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なが</a:t>
            </a:r>
          </a:p>
        </p:txBody>
      </p:sp>
      <p:sp>
        <p:nvSpPr>
          <p:cNvPr id="227" name="テキスト ボックス 226">
            <a:extLst>
              <a:ext uri="{FF2B5EF4-FFF2-40B4-BE49-F238E27FC236}">
                <a16:creationId xmlns:a16="http://schemas.microsoft.com/office/drawing/2014/main" id="{1101B3E1-BEB5-471D-997C-950AE77E1324}"/>
              </a:ext>
            </a:extLst>
          </p:cNvPr>
          <p:cNvSpPr txBox="1"/>
          <p:nvPr/>
        </p:nvSpPr>
        <p:spPr>
          <a:xfrm>
            <a:off x="2383788" y="8685615"/>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かわ</a:t>
            </a:r>
          </a:p>
        </p:txBody>
      </p:sp>
      <p:sp>
        <p:nvSpPr>
          <p:cNvPr id="228" name="テキスト ボックス 227">
            <a:extLst>
              <a:ext uri="{FF2B5EF4-FFF2-40B4-BE49-F238E27FC236}">
                <a16:creationId xmlns:a16="http://schemas.microsoft.com/office/drawing/2014/main" id="{9716468F-69FF-492C-9AB3-936DBFB12390}"/>
              </a:ext>
            </a:extLst>
          </p:cNvPr>
          <p:cNvSpPr txBox="1"/>
          <p:nvPr/>
        </p:nvSpPr>
        <p:spPr>
          <a:xfrm>
            <a:off x="2383788" y="8807341"/>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みず</a:t>
            </a:r>
          </a:p>
        </p:txBody>
      </p:sp>
      <p:sp>
        <p:nvSpPr>
          <p:cNvPr id="229" name="テキスト ボックス 228">
            <a:extLst>
              <a:ext uri="{FF2B5EF4-FFF2-40B4-BE49-F238E27FC236}">
                <a16:creationId xmlns:a16="http://schemas.microsoft.com/office/drawing/2014/main" id="{0A58CDBD-76AE-4A96-A258-D327E3106A97}"/>
              </a:ext>
            </a:extLst>
          </p:cNvPr>
          <p:cNvSpPr txBox="1"/>
          <p:nvPr/>
        </p:nvSpPr>
        <p:spPr>
          <a:xfrm>
            <a:off x="2452707" y="9951830"/>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a:t>
            </a:r>
          </a:p>
        </p:txBody>
      </p:sp>
      <p:sp>
        <p:nvSpPr>
          <p:cNvPr id="230" name="テキスト ボックス 229">
            <a:extLst>
              <a:ext uri="{FF2B5EF4-FFF2-40B4-BE49-F238E27FC236}">
                <a16:creationId xmlns:a16="http://schemas.microsoft.com/office/drawing/2014/main" id="{2B18759F-A3FB-4408-AC2D-7487BD8B591F}"/>
              </a:ext>
            </a:extLst>
          </p:cNvPr>
          <p:cNvSpPr txBox="1"/>
          <p:nvPr/>
        </p:nvSpPr>
        <p:spPr>
          <a:xfrm>
            <a:off x="2337075" y="10444204"/>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a:t>
            </a:r>
          </a:p>
        </p:txBody>
      </p:sp>
      <p:sp>
        <p:nvSpPr>
          <p:cNvPr id="231" name="テキスト ボックス 230">
            <a:extLst>
              <a:ext uri="{FF2B5EF4-FFF2-40B4-BE49-F238E27FC236}">
                <a16:creationId xmlns:a16="http://schemas.microsoft.com/office/drawing/2014/main" id="{DB88A0D4-EBDF-4A72-890D-DECF759D9D58}"/>
              </a:ext>
            </a:extLst>
          </p:cNvPr>
          <p:cNvSpPr txBox="1"/>
          <p:nvPr/>
        </p:nvSpPr>
        <p:spPr>
          <a:xfrm>
            <a:off x="2337075" y="10565478"/>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まえ　　　あんぜん</a:t>
            </a:r>
          </a:p>
        </p:txBody>
      </p:sp>
      <p:sp>
        <p:nvSpPr>
          <p:cNvPr id="232" name="テキスト ボックス 231">
            <a:extLst>
              <a:ext uri="{FF2B5EF4-FFF2-40B4-BE49-F238E27FC236}">
                <a16:creationId xmlns:a16="http://schemas.microsoft.com/office/drawing/2014/main" id="{3B9F93F3-F60E-452D-803F-D96EC2146CE5}"/>
              </a:ext>
            </a:extLst>
          </p:cNvPr>
          <p:cNvSpPr txBox="1"/>
          <p:nvPr/>
        </p:nvSpPr>
        <p:spPr>
          <a:xfrm>
            <a:off x="2337075" y="1067640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に</a:t>
            </a:r>
          </a:p>
        </p:txBody>
      </p:sp>
      <p:sp>
        <p:nvSpPr>
          <p:cNvPr id="233" name="テキスト ボックス 232">
            <a:extLst>
              <a:ext uri="{FF2B5EF4-FFF2-40B4-BE49-F238E27FC236}">
                <a16:creationId xmlns:a16="http://schemas.microsoft.com/office/drawing/2014/main" id="{B5CBD952-A6B8-4C49-BCF8-2B02B75B2C1E}"/>
              </a:ext>
            </a:extLst>
          </p:cNvPr>
          <p:cNvSpPr txBox="1"/>
          <p:nvPr/>
        </p:nvSpPr>
        <p:spPr>
          <a:xfrm>
            <a:off x="2383788" y="13022717"/>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 　いっき　　ひろ</a:t>
            </a:r>
          </a:p>
        </p:txBody>
      </p:sp>
      <p:sp>
        <p:nvSpPr>
          <p:cNvPr id="234" name="テキスト ボックス 233">
            <a:extLst>
              <a:ext uri="{FF2B5EF4-FFF2-40B4-BE49-F238E27FC236}">
                <a16:creationId xmlns:a16="http://schemas.microsoft.com/office/drawing/2014/main" id="{25E6651B-B04C-48B2-B50D-CE2A41844B19}"/>
              </a:ext>
            </a:extLst>
          </p:cNvPr>
          <p:cNvSpPr txBox="1"/>
          <p:nvPr/>
        </p:nvSpPr>
        <p:spPr>
          <a:xfrm>
            <a:off x="2383788" y="1314711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まち　　　　　　 みず</a:t>
            </a:r>
          </a:p>
        </p:txBody>
      </p:sp>
      <p:sp>
        <p:nvSpPr>
          <p:cNvPr id="235" name="テキスト ボックス 234">
            <a:extLst>
              <a:ext uri="{FF2B5EF4-FFF2-40B4-BE49-F238E27FC236}">
                <a16:creationId xmlns:a16="http://schemas.microsoft.com/office/drawing/2014/main" id="{2CD9A78E-B8DA-4427-869B-EDFA53DA0BC8}"/>
              </a:ext>
            </a:extLst>
          </p:cNvPr>
          <p:cNvSpPr txBox="1"/>
          <p:nvPr/>
        </p:nvSpPr>
        <p:spPr>
          <a:xfrm>
            <a:off x="2383788" y="13261150"/>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うご</a:t>
            </a:r>
          </a:p>
        </p:txBody>
      </p:sp>
      <p:sp>
        <p:nvSpPr>
          <p:cNvPr id="239" name="正方形/長方形 238">
            <a:extLst>
              <a:ext uri="{FF2B5EF4-FFF2-40B4-BE49-F238E27FC236}">
                <a16:creationId xmlns:a16="http://schemas.microsoft.com/office/drawing/2014/main" id="{C41ACDEE-82EB-4F87-89AE-1B3321D41C58}"/>
              </a:ext>
            </a:extLst>
          </p:cNvPr>
          <p:cNvSpPr/>
          <p:nvPr/>
        </p:nvSpPr>
        <p:spPr>
          <a:xfrm>
            <a:off x="2765202" y="2390556"/>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たいふう　　 はっせい</a:t>
            </a:r>
          </a:p>
        </p:txBody>
      </p:sp>
      <p:sp>
        <p:nvSpPr>
          <p:cNvPr id="240" name="正方形/長方形 239">
            <a:extLst>
              <a:ext uri="{FF2B5EF4-FFF2-40B4-BE49-F238E27FC236}">
                <a16:creationId xmlns:a16="http://schemas.microsoft.com/office/drawing/2014/main" id="{E0BE0D69-7330-4F79-986E-C58AA9451E76}"/>
              </a:ext>
            </a:extLst>
          </p:cNvPr>
          <p:cNvSpPr/>
          <p:nvPr/>
        </p:nvSpPr>
        <p:spPr>
          <a:xfrm>
            <a:off x="2717577" y="2565635"/>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みず　　はんらん</a:t>
            </a:r>
          </a:p>
        </p:txBody>
      </p:sp>
      <p:sp>
        <p:nvSpPr>
          <p:cNvPr id="371" name="テキスト ボックス 370">
            <a:extLst>
              <a:ext uri="{FF2B5EF4-FFF2-40B4-BE49-F238E27FC236}">
                <a16:creationId xmlns:a16="http://schemas.microsoft.com/office/drawing/2014/main" id="{24F9A62C-C730-4704-BD1E-724815CD6CE1}"/>
              </a:ext>
            </a:extLst>
          </p:cNvPr>
          <p:cNvSpPr txBox="1"/>
          <p:nvPr/>
        </p:nvSpPr>
        <p:spPr>
          <a:xfrm>
            <a:off x="2383788" y="635045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sp>
        <p:nvSpPr>
          <p:cNvPr id="372" name="テキスト ボックス 371">
            <a:extLst>
              <a:ext uri="{FF2B5EF4-FFF2-40B4-BE49-F238E27FC236}">
                <a16:creationId xmlns:a16="http://schemas.microsoft.com/office/drawing/2014/main" id="{F6E2DF35-7D34-482B-9362-B0FCE46FA483}"/>
              </a:ext>
            </a:extLst>
          </p:cNvPr>
          <p:cNvSpPr txBox="1"/>
          <p:nvPr/>
        </p:nvSpPr>
        <p:spPr>
          <a:xfrm>
            <a:off x="2383788" y="5209004"/>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373" name="テキスト ボックス 372">
            <a:extLst>
              <a:ext uri="{FF2B5EF4-FFF2-40B4-BE49-F238E27FC236}">
                <a16:creationId xmlns:a16="http://schemas.microsoft.com/office/drawing/2014/main" id="{2EAAFF68-7875-4671-9AD7-816CD15B14A5}"/>
              </a:ext>
            </a:extLst>
          </p:cNvPr>
          <p:cNvSpPr txBox="1"/>
          <p:nvPr/>
        </p:nvSpPr>
        <p:spPr>
          <a:xfrm>
            <a:off x="2380612" y="5326569"/>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374" name="テキスト ボックス 373">
            <a:extLst>
              <a:ext uri="{FF2B5EF4-FFF2-40B4-BE49-F238E27FC236}">
                <a16:creationId xmlns:a16="http://schemas.microsoft.com/office/drawing/2014/main" id="{58879E91-D39A-45EE-BDA8-F53DC98DEEEB}"/>
              </a:ext>
            </a:extLst>
          </p:cNvPr>
          <p:cNvSpPr txBox="1"/>
          <p:nvPr/>
        </p:nvSpPr>
        <p:spPr>
          <a:xfrm>
            <a:off x="2380612" y="5442128"/>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pic>
        <p:nvPicPr>
          <p:cNvPr id="304" name="図 303">
            <a:extLst>
              <a:ext uri="{FF2B5EF4-FFF2-40B4-BE49-F238E27FC236}">
                <a16:creationId xmlns:a16="http://schemas.microsoft.com/office/drawing/2014/main" id="{429A26D8-E47B-4933-8CEE-F2085D1FDDC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75391" y="3468023"/>
            <a:ext cx="1192037" cy="882991"/>
          </a:xfrm>
          <a:prstGeom prst="rect">
            <a:avLst/>
          </a:prstGeom>
        </p:spPr>
      </p:pic>
      <p:pic>
        <p:nvPicPr>
          <p:cNvPr id="376" name="図 375" descr="画面の領域">
            <a:extLst>
              <a:ext uri="{FF2B5EF4-FFF2-40B4-BE49-F238E27FC236}">
                <a16:creationId xmlns:a16="http://schemas.microsoft.com/office/drawing/2014/main" id="{10E9D486-6F03-4B83-AD45-06A1C9464C1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360552" y="5138610"/>
            <a:ext cx="722982" cy="587422"/>
          </a:xfrm>
          <a:prstGeom prst="rect">
            <a:avLst/>
          </a:prstGeom>
          <a:noFill/>
          <a:ln w="6350">
            <a:solidFill>
              <a:schemeClr val="tx1"/>
            </a:solidFill>
            <a:miter lim="800000"/>
            <a:headEnd/>
            <a:tailEnd/>
          </a:ln>
          <a:effectLst/>
        </p:spPr>
      </p:pic>
      <p:sp>
        <p:nvSpPr>
          <p:cNvPr id="381" name="object 317"/>
          <p:cNvSpPr txBox="1"/>
          <p:nvPr/>
        </p:nvSpPr>
        <p:spPr>
          <a:xfrm>
            <a:off x="4279001" y="12364501"/>
            <a:ext cx="2448000" cy="337229"/>
          </a:xfrm>
          <a:prstGeom prst="foldedCorner">
            <a:avLst/>
          </a:prstGeom>
          <a:solidFill>
            <a:srgbClr val="FFCCFF"/>
          </a:solidFill>
          <a:ln>
            <a:solidFill>
              <a:srgbClr val="FF99FF"/>
            </a:solidFill>
          </a:ln>
        </p:spPr>
        <p:txBody>
          <a:bodyPr vert="horz" wrap="none" lIns="36000" tIns="36000" rIns="36000" bIns="0" rtlCol="0" anchor="ctr" anchorCtr="0">
            <a:noAutofit/>
          </a:bodyPr>
          <a:lstStyle/>
          <a:p>
            <a:pPr algn="ctr">
              <a:lnSpc>
                <a:spcPct val="100000"/>
              </a:lnSpc>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ひなんかんりょう</a:t>
            </a:r>
            <a:endParaRPr sz="600" b="1" dirty="0">
              <a:latin typeface="Meiryo UI" panose="020B0604030504040204" pitchFamily="50" charset="-128"/>
              <a:ea typeface="Meiryo UI" panose="020B0604030504040204" pitchFamily="50" charset="-128"/>
              <a:cs typeface="HG丸ｺﾞｼｯｸM-PRO"/>
            </a:endParaRPr>
          </a:p>
          <a:p>
            <a:pPr algn="ctr">
              <a:lnSpc>
                <a:spcPct val="100000"/>
              </a:lnSpc>
            </a:pPr>
            <a:r>
              <a:rPr sz="1000" b="1" dirty="0">
                <a:latin typeface="Meiryo UI" panose="020B0604030504040204" pitchFamily="50" charset="-128"/>
                <a:ea typeface="Meiryo UI" panose="020B0604030504040204" pitchFamily="50" charset="-128"/>
                <a:cs typeface="HG丸ｺﾞｼｯｸM-PRO"/>
              </a:rPr>
              <a:t>避難完了</a:t>
            </a:r>
          </a:p>
        </p:txBody>
      </p:sp>
      <p:sp>
        <p:nvSpPr>
          <p:cNvPr id="328" name="正方形/長方形 327"/>
          <p:cNvSpPr/>
          <p:nvPr/>
        </p:nvSpPr>
        <p:spPr>
          <a:xfrm>
            <a:off x="3083852" y="7659641"/>
            <a:ext cx="902811" cy="215444"/>
          </a:xfrm>
          <a:prstGeom prst="rect">
            <a:avLst/>
          </a:prstGeom>
        </p:spPr>
        <p:txBody>
          <a:bodyPr wrap="none">
            <a:spAutoFit/>
          </a:bodyPr>
          <a:lstStyle/>
          <a:p>
            <a:pPr algn="ctr"/>
            <a:r>
              <a:rPr lang="ja-JP" altLang="en-US" sz="800" dirty="0">
                <a:solidFill>
                  <a:srgbClr val="000000"/>
                </a:solidFill>
                <a:latin typeface="HG丸ｺﾞｼｯｸM-PRO" panose="020F0600000000000000" pitchFamily="50" charset="-128"/>
                <a:ea typeface="HG丸ｺﾞｼｯｸM-PRO" panose="020F0600000000000000" pitchFamily="50" charset="-128"/>
              </a:rPr>
              <a:t>東海村豊岡</a:t>
            </a:r>
            <a:r>
              <a:rPr lang="zh-TW" altLang="en-US" sz="800" dirty="0">
                <a:solidFill>
                  <a:srgbClr val="000000"/>
                </a:solidFill>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pic>
        <p:nvPicPr>
          <p:cNvPr id="136" name="図 135">
            <a:extLst>
              <a:ext uri="{FF2B5EF4-FFF2-40B4-BE49-F238E27FC236}">
                <a16:creationId xmlns:a16="http://schemas.microsoft.com/office/drawing/2014/main" id="{00000000-0008-0000-0000-00007700000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2475702" y="6918931"/>
            <a:ext cx="568247" cy="892096"/>
          </a:xfrm>
          <a:prstGeom prst="rect">
            <a:avLst/>
          </a:prstGeom>
        </p:spPr>
      </p:pic>
      <p:sp>
        <p:nvSpPr>
          <p:cNvPr id="382" name="正方形/長方形 381"/>
          <p:cNvSpPr/>
          <p:nvPr/>
        </p:nvSpPr>
        <p:spPr>
          <a:xfrm>
            <a:off x="3046310" y="9652281"/>
            <a:ext cx="1107996" cy="215444"/>
          </a:xfrm>
          <a:prstGeom prst="rect">
            <a:avLst/>
          </a:prstGeom>
        </p:spPr>
        <p:txBody>
          <a:bodyPr wrap="none">
            <a:spAutoFit/>
          </a:bodyPr>
          <a:lstStyle/>
          <a:p>
            <a:pPr algn="ctr"/>
            <a:r>
              <a:rPr lang="zh-TW" altLang="en-US" sz="800" dirty="0">
                <a:latin typeface="HG丸ｺﾞｼｯｸM-PRO" panose="020F0600000000000000" pitchFamily="50" charset="-128"/>
                <a:ea typeface="HG丸ｺﾞｼｯｸM-PRO" panose="020F0600000000000000" pitchFamily="50" charset="-128"/>
              </a:rPr>
              <a:t>常陸大宮市</a:t>
            </a:r>
            <a:r>
              <a:rPr lang="ja-JP" altLang="en-US" sz="800" dirty="0">
                <a:latin typeface="HG丸ｺﾞｼｯｸM-PRO" panose="020F0600000000000000" pitchFamily="50" charset="-128"/>
                <a:ea typeface="HG丸ｺﾞｼｯｸM-PRO" panose="020F0600000000000000" pitchFamily="50" charset="-128"/>
              </a:rPr>
              <a:t>富岡</a:t>
            </a:r>
            <a:r>
              <a:rPr lang="zh-TW" altLang="en-US" sz="800" dirty="0">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384" name="正方形/長方形 383"/>
          <p:cNvSpPr/>
          <p:nvPr/>
        </p:nvSpPr>
        <p:spPr>
          <a:xfrm>
            <a:off x="2996183" y="11138207"/>
            <a:ext cx="1210588" cy="215444"/>
          </a:xfrm>
          <a:prstGeom prst="rect">
            <a:avLst/>
          </a:prstGeom>
        </p:spPr>
        <p:txBody>
          <a:bodyPr wrap="none">
            <a:spAutoFit/>
          </a:bodyPr>
          <a:lstStyle/>
          <a:p>
            <a:pPr algn="ctr"/>
            <a:r>
              <a:rPr lang="ja-JP" altLang="en-US" sz="800" dirty="0">
                <a:latin typeface="HG丸ｺﾞｼｯｸM-PRO" panose="020F0600000000000000" pitchFamily="50" charset="-128"/>
                <a:ea typeface="HG丸ｺﾞｼｯｸM-PRO" panose="020F0600000000000000" pitchFamily="50" charset="-128"/>
              </a:rPr>
              <a:t>常陸太田市松栄町</a:t>
            </a:r>
            <a:r>
              <a:rPr lang="zh-TW" altLang="en-US" sz="800" dirty="0">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378" name="正方形/長方形 377"/>
          <p:cNvSpPr/>
          <p:nvPr/>
        </p:nvSpPr>
        <p:spPr>
          <a:xfrm>
            <a:off x="2976804" y="13901721"/>
            <a:ext cx="1210588" cy="215444"/>
          </a:xfrm>
          <a:prstGeom prst="rect">
            <a:avLst/>
          </a:prstGeom>
        </p:spPr>
        <p:txBody>
          <a:bodyPr wrap="none">
            <a:spAutoFit/>
          </a:bodyPr>
          <a:lstStyle/>
          <a:p>
            <a:pPr algn="ctr"/>
            <a:r>
              <a:rPr lang="ja-JP" altLang="en-US" sz="800" dirty="0">
                <a:latin typeface="HG丸ｺﾞｼｯｸM-PRO" panose="020F0600000000000000" pitchFamily="50" charset="-128"/>
                <a:ea typeface="HG丸ｺﾞｼｯｸM-PRO" panose="020F0600000000000000" pitchFamily="50" charset="-128"/>
              </a:rPr>
              <a:t>常陸太田市松栄町</a:t>
            </a:r>
            <a:r>
              <a:rPr lang="zh-TW" altLang="en-US" sz="800" dirty="0">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07009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正方形/長方形 209">
            <a:extLst>
              <a:ext uri="{FF2B5EF4-FFF2-40B4-BE49-F238E27FC236}">
                <a16:creationId xmlns:a16="http://schemas.microsoft.com/office/drawing/2014/main" id="{9F473071-6D17-4F54-BCE5-AF06E8758766}"/>
              </a:ext>
            </a:extLst>
          </p:cNvPr>
          <p:cNvSpPr/>
          <p:nvPr/>
        </p:nvSpPr>
        <p:spPr>
          <a:xfrm>
            <a:off x="2407624" y="2470023"/>
            <a:ext cx="1731239" cy="11630011"/>
          </a:xfrm>
          <a:prstGeom prst="rect">
            <a:avLst/>
          </a:prstGeom>
          <a:solidFill>
            <a:srgbClr val="F0F9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380" name="図 379"/>
          <p:cNvPicPr>
            <a:picLocks noChangeAspect="1"/>
          </p:cNvPicPr>
          <p:nvPr/>
        </p:nvPicPr>
        <p:blipFill rotWithShape="1">
          <a:blip r:embed="rId2" cstate="print">
            <a:extLst>
              <a:ext uri="{28A0092B-C50C-407E-A947-70E740481C1C}">
                <a14:useLocalDpi xmlns:a14="http://schemas.microsoft.com/office/drawing/2010/main" val="0"/>
              </a:ext>
            </a:extLst>
          </a:blip>
          <a:srcRect r="20185"/>
          <a:stretch/>
        </p:blipFill>
        <p:spPr>
          <a:xfrm>
            <a:off x="3074936" y="13203762"/>
            <a:ext cx="1011081" cy="712563"/>
          </a:xfrm>
          <a:prstGeom prst="rect">
            <a:avLst/>
          </a:prstGeom>
          <a:ln>
            <a:solidFill>
              <a:schemeClr val="tx1"/>
            </a:solidFill>
          </a:ln>
        </p:spPr>
      </p:pic>
      <p:pic>
        <p:nvPicPr>
          <p:cNvPr id="391" name="Picture 2" descr="久慈川水系カメラ 豊岡第一排水樋管 平常時カメラ画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5586" y="6887675"/>
            <a:ext cx="1125225" cy="79277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92" name="図 39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77303" y="8903560"/>
            <a:ext cx="1020364" cy="765272"/>
          </a:xfrm>
          <a:prstGeom prst="rect">
            <a:avLst/>
          </a:prstGeom>
          <a:ln>
            <a:solidFill>
              <a:schemeClr val="tx1"/>
            </a:solidFill>
          </a:ln>
        </p:spPr>
      </p:pic>
      <p:pic>
        <p:nvPicPr>
          <p:cNvPr id="397" name="図 39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326" y="10493367"/>
            <a:ext cx="901514" cy="676135"/>
          </a:xfrm>
          <a:prstGeom prst="rect">
            <a:avLst/>
          </a:prstGeom>
          <a:ln>
            <a:solidFill>
              <a:schemeClr val="tx1"/>
            </a:solidFill>
          </a:ln>
        </p:spPr>
      </p:pic>
      <p:sp>
        <p:nvSpPr>
          <p:cNvPr id="399" name="正方形/長方形 398"/>
          <p:cNvSpPr/>
          <p:nvPr/>
        </p:nvSpPr>
        <p:spPr>
          <a:xfrm>
            <a:off x="3083852" y="7659641"/>
            <a:ext cx="902811" cy="215444"/>
          </a:xfrm>
          <a:prstGeom prst="rect">
            <a:avLst/>
          </a:prstGeom>
        </p:spPr>
        <p:txBody>
          <a:bodyPr wrap="none">
            <a:spAutoFit/>
          </a:bodyPr>
          <a:lstStyle/>
          <a:p>
            <a:pPr algn="ctr"/>
            <a:r>
              <a:rPr lang="ja-JP" altLang="en-US" sz="800" dirty="0">
                <a:solidFill>
                  <a:srgbClr val="000000"/>
                </a:solidFill>
                <a:latin typeface="HG丸ｺﾞｼｯｸM-PRO" panose="020F0600000000000000" pitchFamily="50" charset="-128"/>
                <a:ea typeface="HG丸ｺﾞｼｯｸM-PRO" panose="020F0600000000000000" pitchFamily="50" charset="-128"/>
              </a:rPr>
              <a:t>東海村豊岡</a:t>
            </a:r>
            <a:r>
              <a:rPr lang="zh-TW" altLang="en-US" sz="800" dirty="0">
                <a:solidFill>
                  <a:srgbClr val="000000"/>
                </a:solidFill>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400" name="正方形/長方形 399"/>
          <p:cNvSpPr/>
          <p:nvPr/>
        </p:nvSpPr>
        <p:spPr>
          <a:xfrm>
            <a:off x="3046310" y="9652281"/>
            <a:ext cx="1107996" cy="215444"/>
          </a:xfrm>
          <a:prstGeom prst="rect">
            <a:avLst/>
          </a:prstGeom>
        </p:spPr>
        <p:txBody>
          <a:bodyPr wrap="none">
            <a:spAutoFit/>
          </a:bodyPr>
          <a:lstStyle/>
          <a:p>
            <a:pPr algn="ctr"/>
            <a:r>
              <a:rPr lang="zh-TW" altLang="en-US" sz="800" dirty="0">
                <a:latin typeface="HG丸ｺﾞｼｯｸM-PRO" panose="020F0600000000000000" pitchFamily="50" charset="-128"/>
                <a:ea typeface="HG丸ｺﾞｼｯｸM-PRO" panose="020F0600000000000000" pitchFamily="50" charset="-128"/>
              </a:rPr>
              <a:t>常陸大宮市</a:t>
            </a:r>
            <a:r>
              <a:rPr lang="ja-JP" altLang="en-US" sz="800" dirty="0">
                <a:latin typeface="HG丸ｺﾞｼｯｸM-PRO" panose="020F0600000000000000" pitchFamily="50" charset="-128"/>
                <a:ea typeface="HG丸ｺﾞｼｯｸM-PRO" panose="020F0600000000000000" pitchFamily="50" charset="-128"/>
              </a:rPr>
              <a:t>富岡</a:t>
            </a:r>
            <a:r>
              <a:rPr lang="zh-TW" altLang="en-US" sz="800" dirty="0">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401" name="正方形/長方形 400"/>
          <p:cNvSpPr/>
          <p:nvPr/>
        </p:nvSpPr>
        <p:spPr>
          <a:xfrm>
            <a:off x="2996183" y="11138207"/>
            <a:ext cx="1210588" cy="215444"/>
          </a:xfrm>
          <a:prstGeom prst="rect">
            <a:avLst/>
          </a:prstGeom>
        </p:spPr>
        <p:txBody>
          <a:bodyPr wrap="none">
            <a:spAutoFit/>
          </a:bodyPr>
          <a:lstStyle/>
          <a:p>
            <a:pPr algn="ctr"/>
            <a:r>
              <a:rPr lang="ja-JP" altLang="en-US" sz="800" dirty="0">
                <a:latin typeface="HG丸ｺﾞｼｯｸM-PRO" panose="020F0600000000000000" pitchFamily="50" charset="-128"/>
                <a:ea typeface="HG丸ｺﾞｼｯｸM-PRO" panose="020F0600000000000000" pitchFamily="50" charset="-128"/>
              </a:rPr>
              <a:t>常陸太田市松栄町</a:t>
            </a:r>
            <a:r>
              <a:rPr lang="zh-TW" altLang="en-US" sz="800" dirty="0">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402" name="正方形/長方形 401"/>
          <p:cNvSpPr/>
          <p:nvPr/>
        </p:nvSpPr>
        <p:spPr>
          <a:xfrm>
            <a:off x="2976804" y="13901721"/>
            <a:ext cx="1210588" cy="215444"/>
          </a:xfrm>
          <a:prstGeom prst="rect">
            <a:avLst/>
          </a:prstGeom>
        </p:spPr>
        <p:txBody>
          <a:bodyPr wrap="none">
            <a:spAutoFit/>
          </a:bodyPr>
          <a:lstStyle/>
          <a:p>
            <a:pPr algn="ctr"/>
            <a:r>
              <a:rPr lang="ja-JP" altLang="en-US" sz="800" dirty="0">
                <a:latin typeface="HG丸ｺﾞｼｯｸM-PRO" panose="020F0600000000000000" pitchFamily="50" charset="-128"/>
                <a:ea typeface="HG丸ｺﾞｼｯｸM-PRO" panose="020F0600000000000000" pitchFamily="50" charset="-128"/>
              </a:rPr>
              <a:t>常陸太田市松栄町</a:t>
            </a:r>
            <a:r>
              <a:rPr lang="zh-TW" altLang="en-US" sz="800" dirty="0">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213" name="正方形/長方形 212">
            <a:extLst>
              <a:ext uri="{FF2B5EF4-FFF2-40B4-BE49-F238E27FC236}">
                <a16:creationId xmlns:a16="http://schemas.microsoft.com/office/drawing/2014/main" id="{DBAB457A-B25B-49EF-B230-C98D86788C16}"/>
              </a:ext>
            </a:extLst>
          </p:cNvPr>
          <p:cNvSpPr/>
          <p:nvPr/>
        </p:nvSpPr>
        <p:spPr>
          <a:xfrm>
            <a:off x="201691" y="522402"/>
            <a:ext cx="10504327" cy="490166"/>
          </a:xfrm>
          <a:prstGeom prst="rect">
            <a:avLst/>
          </a:prstGeom>
          <a:solidFill>
            <a:srgbClr val="0099CC"/>
          </a:solidFill>
          <a:ln w="254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anchor="ctr"/>
          <a:lstStyle/>
          <a:p>
            <a:pPr algn="ctr">
              <a:defRPr/>
            </a:pPr>
            <a:r>
              <a:rPr lang="ja-JP" altLang="en-US" sz="2400" b="1" dirty="0">
                <a:solidFill>
                  <a:prstClr val="white"/>
                </a:solidFill>
                <a:latin typeface="HG丸ｺﾞｼｯｸM-PRO" panose="020F0600000000000000" pitchFamily="50" charset="-128"/>
                <a:ea typeface="HG丸ｺﾞｼｯｸM-PRO" panose="020F0600000000000000" pitchFamily="50" charset="-128"/>
              </a:rPr>
              <a:t>簡易マイ・タイムラインシート（案）</a:t>
            </a:r>
          </a:p>
        </p:txBody>
      </p:sp>
      <p:grpSp>
        <p:nvGrpSpPr>
          <p:cNvPr id="37" name="グループ化 36">
            <a:extLst>
              <a:ext uri="{FF2B5EF4-FFF2-40B4-BE49-F238E27FC236}">
                <a16:creationId xmlns:a16="http://schemas.microsoft.com/office/drawing/2014/main" id="{CADEDA4E-C908-4FAE-98DD-02B468D5C486}"/>
              </a:ext>
            </a:extLst>
          </p:cNvPr>
          <p:cNvGrpSpPr/>
          <p:nvPr/>
        </p:nvGrpSpPr>
        <p:grpSpPr>
          <a:xfrm>
            <a:off x="201691" y="1217326"/>
            <a:ext cx="5827434" cy="397767"/>
            <a:chOff x="201691" y="1217326"/>
            <a:chExt cx="5827434" cy="397767"/>
          </a:xfrm>
        </p:grpSpPr>
        <p:sp>
          <p:nvSpPr>
            <p:cNvPr id="216" name="正方形/長方形 215">
              <a:extLst>
                <a:ext uri="{FF2B5EF4-FFF2-40B4-BE49-F238E27FC236}">
                  <a16:creationId xmlns:a16="http://schemas.microsoft.com/office/drawing/2014/main" id="{39C04FDC-D29A-4705-AD66-98FADABF136D}"/>
                </a:ext>
              </a:extLst>
            </p:cNvPr>
            <p:cNvSpPr/>
            <p:nvPr/>
          </p:nvSpPr>
          <p:spPr>
            <a:xfrm>
              <a:off x="201691" y="1217326"/>
              <a:ext cx="5727025" cy="397767"/>
            </a:xfrm>
            <a:prstGeom prst="rect">
              <a:avLst/>
            </a:prstGeom>
            <a:solidFill>
              <a:srgbClr val="00B050"/>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000" tIns="46800" rIns="36000" anchor="ctr"/>
            <a:lstStyle/>
            <a:p>
              <a:pPr>
                <a:lnSpc>
                  <a:spcPts val="2300"/>
                </a:lnSpc>
                <a:defRPr/>
              </a:pPr>
              <a:r>
                <a:rPr lang="ja-JP" altLang="en-US" sz="1000" b="1" dirty="0">
                  <a:solidFill>
                    <a:schemeClr val="bg1"/>
                  </a:solidFill>
                  <a:latin typeface="HG丸ｺﾞｼｯｸM-PRO" panose="020F0600000000000000" pitchFamily="50" charset="-128"/>
                  <a:ea typeface="HG丸ｺﾞｼｯｸM-PRO" panose="020F0600000000000000" pitchFamily="50" charset="-128"/>
                </a:rPr>
                <a:t>「台風が発生」してから「川の水が氾濫」するまでの備えをいつから行動するか書いてみよう！</a:t>
              </a:r>
            </a:p>
          </p:txBody>
        </p:sp>
        <p:sp>
          <p:nvSpPr>
            <p:cNvPr id="20" name="テキスト ボックス 19">
              <a:extLst>
                <a:ext uri="{FF2B5EF4-FFF2-40B4-BE49-F238E27FC236}">
                  <a16:creationId xmlns:a16="http://schemas.microsoft.com/office/drawing/2014/main" id="{040241C8-876F-499C-A3BC-809F75A2C81B}"/>
                </a:ext>
              </a:extLst>
            </p:cNvPr>
            <p:cNvSpPr txBox="1"/>
            <p:nvPr/>
          </p:nvSpPr>
          <p:spPr>
            <a:xfrm>
              <a:off x="244385" y="1235216"/>
              <a:ext cx="5784740" cy="184666"/>
            </a:xfrm>
            <a:prstGeom prst="rect">
              <a:avLst/>
            </a:prstGeom>
            <a:noFill/>
          </p:spPr>
          <p:txBody>
            <a:bodyPr wrap="square" rtlCol="0">
              <a:spAutoFit/>
            </a:bodyPr>
            <a:lstStyle/>
            <a:p>
              <a:r>
                <a:rPr lang="ja-JP" altLang="en-US" sz="600" dirty="0">
                  <a:solidFill>
                    <a:schemeClr val="bg1"/>
                  </a:solidFill>
                  <a:latin typeface="HG丸ｺﾞｼｯｸM-PRO" panose="020F0600000000000000" pitchFamily="50" charset="-128"/>
                  <a:ea typeface="HG丸ｺﾞｼｯｸM-PRO" panose="020F0600000000000000" pitchFamily="50" charset="-128"/>
                </a:rPr>
                <a:t>たいふう  はっせい　　　　　 　　　　 かわ　 みず　 はんらん　　　 　　　　　　そな　　 　　　　　　　 こうどう　　　  　 か</a:t>
              </a:r>
            </a:p>
          </p:txBody>
        </p:sp>
      </p:grpSp>
      <p:pic>
        <p:nvPicPr>
          <p:cNvPr id="148" name="図 147">
            <a:extLst>
              <a:ext uri="{FF2B5EF4-FFF2-40B4-BE49-F238E27FC236}">
                <a16:creationId xmlns:a16="http://schemas.microsoft.com/office/drawing/2014/main" id="{00000000-0008-0000-0000-000006000000}"/>
              </a:ext>
            </a:extLst>
          </p:cNvPr>
          <p:cNvPicPr>
            <a:picLocks noChangeAspect="1"/>
          </p:cNvPicPr>
          <p:nvPr/>
        </p:nvPicPr>
        <p:blipFill>
          <a:blip r:embed="rId6"/>
          <a:stretch>
            <a:fillRect/>
          </a:stretch>
        </p:blipFill>
        <p:spPr>
          <a:xfrm>
            <a:off x="10020313" y="1080806"/>
            <a:ext cx="585291" cy="713642"/>
          </a:xfrm>
          <a:prstGeom prst="rect">
            <a:avLst/>
          </a:prstGeom>
        </p:spPr>
      </p:pic>
      <p:grpSp>
        <p:nvGrpSpPr>
          <p:cNvPr id="8" name="グループ化 7">
            <a:extLst>
              <a:ext uri="{FF2B5EF4-FFF2-40B4-BE49-F238E27FC236}">
                <a16:creationId xmlns:a16="http://schemas.microsoft.com/office/drawing/2014/main" id="{D92DADB7-ABA7-4768-B8FF-794A1BEF9BF9}"/>
              </a:ext>
            </a:extLst>
          </p:cNvPr>
          <p:cNvGrpSpPr/>
          <p:nvPr/>
        </p:nvGrpSpPr>
        <p:grpSpPr>
          <a:xfrm>
            <a:off x="6335131" y="1089683"/>
            <a:ext cx="3447694" cy="642433"/>
            <a:chOff x="6335131" y="1089683"/>
            <a:chExt cx="3447694" cy="642433"/>
          </a:xfrm>
        </p:grpSpPr>
        <p:sp>
          <p:nvSpPr>
            <p:cNvPr id="17" name="吹き出し: 角を丸めた四角形 16">
              <a:extLst>
                <a:ext uri="{FF2B5EF4-FFF2-40B4-BE49-F238E27FC236}">
                  <a16:creationId xmlns:a16="http://schemas.microsoft.com/office/drawing/2014/main" id="{2982D584-C623-41F2-B65A-D81AF87C4FBC}"/>
                </a:ext>
              </a:extLst>
            </p:cNvPr>
            <p:cNvSpPr/>
            <p:nvPr/>
          </p:nvSpPr>
          <p:spPr>
            <a:xfrm>
              <a:off x="6335131" y="1114537"/>
              <a:ext cx="3437965" cy="617579"/>
            </a:xfrm>
            <a:prstGeom prst="wedgeRoundRectCallout">
              <a:avLst>
                <a:gd name="adj1" fmla="val 58806"/>
                <a:gd name="adj2" fmla="val 16572"/>
                <a:gd name="adj3" fmla="val 16667"/>
              </a:avLst>
            </a:prstGeom>
            <a:solidFill>
              <a:schemeClr val="bg1"/>
            </a:solidFill>
            <a:ln>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rtlCol="0" anchor="ctr"/>
            <a:lstStyle/>
            <a:p>
              <a:pPr>
                <a:lnSpc>
                  <a:spcPts val="1800"/>
                </a:lnSpc>
              </a:pPr>
              <a:r>
                <a:rPr lang="ja-JP" altLang="en-US" sz="1000" dirty="0">
                  <a:solidFill>
                    <a:schemeClr val="tx1"/>
                  </a:solidFill>
                  <a:latin typeface="HG丸ｺﾞｼｯｸM-PRO" panose="020F0600000000000000" pitchFamily="50" charset="-128"/>
                  <a:ea typeface="HG丸ｺﾞｼｯｸM-PRO" panose="020F0600000000000000" pitchFamily="50" charset="-128"/>
                </a:rPr>
                <a:t>みんなが考えた「台風が発生」してから「川の水が氾濫」するまでの備えが</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マイ・タイムライン</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だよ！</a:t>
              </a:r>
              <a:endParaRPr kumimoji="1" lang="ja-JP" altLang="en-US" sz="1000" dirty="0"/>
            </a:p>
          </p:txBody>
        </p:sp>
        <p:sp>
          <p:nvSpPr>
            <p:cNvPr id="139" name="正方形/長方形 138">
              <a:extLst>
                <a:ext uri="{FF2B5EF4-FFF2-40B4-BE49-F238E27FC236}">
                  <a16:creationId xmlns:a16="http://schemas.microsoft.com/office/drawing/2014/main" id="{4442A7EE-A8E1-4E0C-A047-14A957603F8E}"/>
                </a:ext>
              </a:extLst>
            </p:cNvPr>
            <p:cNvSpPr/>
            <p:nvPr/>
          </p:nvSpPr>
          <p:spPr>
            <a:xfrm>
              <a:off x="6772061" y="1089683"/>
              <a:ext cx="3010764"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かんが　　　  たいふう　はっせい　　　　　　　　　  かわ　 みず　 はんらん</a:t>
              </a:r>
            </a:p>
          </p:txBody>
        </p:sp>
        <p:sp>
          <p:nvSpPr>
            <p:cNvPr id="141" name="正方形/長方形 140">
              <a:extLst>
                <a:ext uri="{FF2B5EF4-FFF2-40B4-BE49-F238E27FC236}">
                  <a16:creationId xmlns:a16="http://schemas.microsoft.com/office/drawing/2014/main" id="{45086ADB-1A60-4F6D-B64A-DE0700B4DE53}"/>
                </a:ext>
              </a:extLst>
            </p:cNvPr>
            <p:cNvSpPr/>
            <p:nvPr/>
          </p:nvSpPr>
          <p:spPr>
            <a:xfrm>
              <a:off x="6907528" y="1320509"/>
              <a:ext cx="843706"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 そな</a:t>
              </a:r>
            </a:p>
          </p:txBody>
        </p:sp>
      </p:grpSp>
      <p:grpSp>
        <p:nvGrpSpPr>
          <p:cNvPr id="9" name="グループ化 8">
            <a:extLst>
              <a:ext uri="{FF2B5EF4-FFF2-40B4-BE49-F238E27FC236}">
                <a16:creationId xmlns:a16="http://schemas.microsoft.com/office/drawing/2014/main" id="{B4636C35-8A74-493E-97DD-97EF3F32A133}"/>
              </a:ext>
            </a:extLst>
          </p:cNvPr>
          <p:cNvGrpSpPr/>
          <p:nvPr/>
        </p:nvGrpSpPr>
        <p:grpSpPr>
          <a:xfrm>
            <a:off x="203470" y="1792315"/>
            <a:ext cx="10502547" cy="514752"/>
            <a:chOff x="203470" y="1792315"/>
            <a:chExt cx="10502547" cy="514752"/>
          </a:xfrm>
        </p:grpSpPr>
        <p:grpSp>
          <p:nvGrpSpPr>
            <p:cNvPr id="32" name="グループ化 31">
              <a:extLst>
                <a:ext uri="{FF2B5EF4-FFF2-40B4-BE49-F238E27FC236}">
                  <a16:creationId xmlns:a16="http://schemas.microsoft.com/office/drawing/2014/main" id="{FC6744CC-663C-4A30-BD07-5FE136F4B410}"/>
                </a:ext>
              </a:extLst>
            </p:cNvPr>
            <p:cNvGrpSpPr/>
            <p:nvPr/>
          </p:nvGrpSpPr>
          <p:grpSpPr>
            <a:xfrm>
              <a:off x="203470" y="1792315"/>
              <a:ext cx="10502547" cy="514752"/>
              <a:chOff x="532704" y="2037858"/>
              <a:chExt cx="10502547" cy="514752"/>
            </a:xfrm>
          </p:grpSpPr>
          <p:sp>
            <p:nvSpPr>
              <p:cNvPr id="217" name="正方形/長方形 216">
                <a:extLst>
                  <a:ext uri="{FF2B5EF4-FFF2-40B4-BE49-F238E27FC236}">
                    <a16:creationId xmlns:a16="http://schemas.microsoft.com/office/drawing/2014/main" id="{A1CF3216-999B-4659-BD3B-7214834D4153}"/>
                  </a:ext>
                </a:extLst>
              </p:cNvPr>
              <p:cNvSpPr/>
              <p:nvPr/>
            </p:nvSpPr>
            <p:spPr>
              <a:xfrm>
                <a:off x="532704" y="2062444"/>
                <a:ext cx="10502547" cy="490166"/>
              </a:xfrm>
              <a:prstGeom prst="rect">
                <a:avLst/>
              </a:prstGeom>
              <a:solidFill>
                <a:schemeClr val="bg1"/>
              </a:solidFill>
              <a:ln w="381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　　　　市・町・村　　　　　地 区　　　　　家　　　</a:t>
                </a:r>
              </a:p>
            </p:txBody>
          </p:sp>
          <p:sp>
            <p:nvSpPr>
              <p:cNvPr id="218" name="正方形/長方形 217">
                <a:extLst>
                  <a:ext uri="{FF2B5EF4-FFF2-40B4-BE49-F238E27FC236}">
                    <a16:creationId xmlns:a16="http://schemas.microsoft.com/office/drawing/2014/main" id="{7A0D7ACF-F6BE-48FA-ABD7-45277F18FEF5}"/>
                  </a:ext>
                </a:extLst>
              </p:cNvPr>
              <p:cNvSpPr/>
              <p:nvPr/>
            </p:nvSpPr>
            <p:spPr>
              <a:xfrm>
                <a:off x="5969336" y="2037858"/>
                <a:ext cx="2154759"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マイ・タイムライン</a:t>
                </a:r>
              </a:p>
            </p:txBody>
          </p:sp>
          <p:sp>
            <p:nvSpPr>
              <p:cNvPr id="219" name="正方形/長方形 218">
                <a:extLst>
                  <a:ext uri="{FF2B5EF4-FFF2-40B4-BE49-F238E27FC236}">
                    <a16:creationId xmlns:a16="http://schemas.microsoft.com/office/drawing/2014/main" id="{E6B9051D-884C-4067-B9E7-A9DD29FCB912}"/>
                  </a:ext>
                </a:extLst>
              </p:cNvPr>
              <p:cNvSpPr/>
              <p:nvPr/>
            </p:nvSpPr>
            <p:spPr>
              <a:xfrm>
                <a:off x="8703899" y="2037858"/>
                <a:ext cx="2299742"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000" b="1" dirty="0">
                    <a:solidFill>
                      <a:schemeClr val="tx1"/>
                    </a:solidFill>
                    <a:latin typeface="HG丸ｺﾞｼｯｸM-PRO" panose="020F0600000000000000" pitchFamily="50" charset="-128"/>
                    <a:ea typeface="HG丸ｺﾞｼｯｸM-PRO" panose="020F0600000000000000" pitchFamily="50" charset="-128"/>
                  </a:rPr>
                  <a:t>作成年月日　　　年　 　月　 　日</a:t>
                </a:r>
              </a:p>
            </p:txBody>
          </p:sp>
          <p:cxnSp>
            <p:nvCxnSpPr>
              <p:cNvPr id="25" name="直線コネクタ 24">
                <a:extLst>
                  <a:ext uri="{FF2B5EF4-FFF2-40B4-BE49-F238E27FC236}">
                    <a16:creationId xmlns:a16="http://schemas.microsoft.com/office/drawing/2014/main" id="{34FABABF-69B4-446F-A0CF-B8837898510A}"/>
                  </a:ext>
                </a:extLst>
              </p:cNvPr>
              <p:cNvCxnSpPr>
                <a:cxnSpLocks/>
              </p:cNvCxnSpPr>
              <p:nvPr/>
            </p:nvCxnSpPr>
            <p:spPr>
              <a:xfrm>
                <a:off x="8768441" y="2423160"/>
                <a:ext cx="2052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0" name="テキスト ボックス 219">
                <a:extLst>
                  <a:ext uri="{FF2B5EF4-FFF2-40B4-BE49-F238E27FC236}">
                    <a16:creationId xmlns:a16="http://schemas.microsoft.com/office/drawing/2014/main" id="{B8AD674A-9CE4-402B-9417-68ABFF5E9D15}"/>
                  </a:ext>
                </a:extLst>
              </p:cNvPr>
              <p:cNvSpPr txBox="1"/>
              <p:nvPr/>
            </p:nvSpPr>
            <p:spPr>
              <a:xfrm>
                <a:off x="1408053" y="2090955"/>
                <a:ext cx="5784740" cy="184666"/>
              </a:xfrm>
              <a:prstGeom prst="rect">
                <a:avLst/>
              </a:prstGeom>
              <a:noFill/>
            </p:spPr>
            <p:txBody>
              <a:bodyPr wrap="square" rtlCol="0">
                <a:spAutoFit/>
              </a:bodyPr>
              <a:lstStyle/>
              <a:p>
                <a:r>
                  <a:rPr lang="ja-JP" altLang="en-US" sz="600" dirty="0">
                    <a:solidFill>
                      <a:srgbClr val="0099CC"/>
                    </a:solidFill>
                    <a:latin typeface="HG丸ｺﾞｼｯｸM-PRO" panose="020F0600000000000000" pitchFamily="50" charset="-128"/>
                    <a:ea typeface="HG丸ｺﾞｼｯｸM-PRO" panose="020F0600000000000000" pitchFamily="50" charset="-128"/>
                  </a:rPr>
                  <a:t>し　　      まち　　 　むら　　　　　　　　　　　　　　  ち        く　　　　　　　　　　</a:t>
                </a:r>
                <a:r>
                  <a:rPr lang="ja-JP" altLang="en-US" sz="500" dirty="0">
                    <a:solidFill>
                      <a:srgbClr val="0099CC"/>
                    </a:solidFill>
                    <a:latin typeface="HG丸ｺﾞｼｯｸM-PRO" panose="020F0600000000000000" pitchFamily="50" charset="-128"/>
                    <a:ea typeface="HG丸ｺﾞｼｯｸM-PRO" panose="020F0600000000000000" pitchFamily="50" charset="-128"/>
                  </a:rPr>
                  <a:t>　</a:t>
                </a:r>
                <a:r>
                  <a:rPr lang="ja-JP" altLang="en-US" sz="600" dirty="0">
                    <a:solidFill>
                      <a:srgbClr val="0099CC"/>
                    </a:solidFill>
                    <a:latin typeface="HG丸ｺﾞｼｯｸM-PRO" panose="020F0600000000000000" pitchFamily="50" charset="-128"/>
                    <a:ea typeface="HG丸ｺﾞｼｯｸM-PRO" panose="020F0600000000000000" pitchFamily="50" charset="-128"/>
                  </a:rPr>
                  <a:t>   　     いえ　</a:t>
                </a:r>
              </a:p>
            </p:txBody>
          </p:sp>
        </p:grpSp>
        <p:sp>
          <p:nvSpPr>
            <p:cNvPr id="157" name="正方形/長方形 156">
              <a:extLst>
                <a:ext uri="{FF2B5EF4-FFF2-40B4-BE49-F238E27FC236}">
                  <a16:creationId xmlns:a16="http://schemas.microsoft.com/office/drawing/2014/main" id="{21E0EF32-ED5B-44E9-AC35-DB50E31555F5}"/>
                </a:ext>
              </a:extLst>
            </p:cNvPr>
            <p:cNvSpPr/>
            <p:nvPr/>
          </p:nvSpPr>
          <p:spPr>
            <a:xfrm>
              <a:off x="8343054" y="1845412"/>
              <a:ext cx="2262549"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さくせいねんがっぴ　　　　  ねん　　　 がつ　  　　にち</a:t>
              </a:r>
            </a:p>
          </p:txBody>
        </p:sp>
      </p:grpSp>
      <p:grpSp>
        <p:nvGrpSpPr>
          <p:cNvPr id="31" name="グループ化 30">
            <a:extLst>
              <a:ext uri="{FF2B5EF4-FFF2-40B4-BE49-F238E27FC236}">
                <a16:creationId xmlns:a16="http://schemas.microsoft.com/office/drawing/2014/main" id="{AB44D1D0-8AA6-4726-93E9-2ED5D1D2F15F}"/>
              </a:ext>
            </a:extLst>
          </p:cNvPr>
          <p:cNvGrpSpPr/>
          <p:nvPr/>
        </p:nvGrpSpPr>
        <p:grpSpPr>
          <a:xfrm>
            <a:off x="1014987" y="2374703"/>
            <a:ext cx="1947020" cy="11725331"/>
            <a:chOff x="1014987" y="2374703"/>
            <a:chExt cx="1947020" cy="11725331"/>
          </a:xfrm>
        </p:grpSpPr>
        <p:sp>
          <p:nvSpPr>
            <p:cNvPr id="211" name="正方形/長方形 210">
              <a:extLst>
                <a:ext uri="{FF2B5EF4-FFF2-40B4-BE49-F238E27FC236}">
                  <a16:creationId xmlns:a16="http://schemas.microsoft.com/office/drawing/2014/main" id="{3EDE994C-5468-411D-AC2A-F203920F624B}"/>
                </a:ext>
              </a:extLst>
            </p:cNvPr>
            <p:cNvSpPr/>
            <p:nvPr/>
          </p:nvSpPr>
          <p:spPr>
            <a:xfrm>
              <a:off x="1093398" y="2470023"/>
              <a:ext cx="1257026" cy="116300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78" name="テキスト ボックス 277">
              <a:extLst>
                <a:ext uri="{FF2B5EF4-FFF2-40B4-BE49-F238E27FC236}">
                  <a16:creationId xmlns:a16="http://schemas.microsoft.com/office/drawing/2014/main" id="{037ED442-A650-4DBA-BB2F-970072A92C31}"/>
                </a:ext>
              </a:extLst>
            </p:cNvPr>
            <p:cNvSpPr txBox="1"/>
            <p:nvPr/>
          </p:nvSpPr>
          <p:spPr>
            <a:xfrm>
              <a:off x="1110801" y="4776295"/>
              <a:ext cx="1256370" cy="1107996"/>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◇大雨注意報・洪水注意報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〇台風に関する今後の見通し</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◇大雨警報・洪水警報</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上流域での大雨特別警報</a:t>
              </a:r>
              <a:endParaRPr lang="en-US" altLang="ja-JP" sz="600" b="1" dirty="0">
                <a:latin typeface="HG丸ｺﾞｼｯｸM-PRO" panose="020F0600000000000000" pitchFamily="50" charset="-128"/>
                <a:ea typeface="HG丸ｺﾞｼｯｸM-PRO" panose="020F0600000000000000" pitchFamily="50" charset="-128"/>
              </a:endParaRPr>
            </a:p>
            <a:p>
              <a:endParaRPr kumimoji="1" lang="ja-JP" altLang="en-US" sz="600" b="1" dirty="0">
                <a:latin typeface="HG丸ｺﾞｼｯｸM-PRO" panose="020F0600000000000000" pitchFamily="50" charset="-128"/>
                <a:ea typeface="HG丸ｺﾞｼｯｸM-PRO" panose="020F0600000000000000" pitchFamily="50" charset="-128"/>
              </a:endParaRPr>
            </a:p>
          </p:txBody>
        </p:sp>
        <p:sp>
          <p:nvSpPr>
            <p:cNvPr id="280" name="テキスト ボックス 279">
              <a:extLst>
                <a:ext uri="{FF2B5EF4-FFF2-40B4-BE49-F238E27FC236}">
                  <a16:creationId xmlns:a16="http://schemas.microsoft.com/office/drawing/2014/main" id="{CABCFA9B-4641-41B8-8972-0FC9D1680814}"/>
                </a:ext>
              </a:extLst>
            </p:cNvPr>
            <p:cNvSpPr txBox="1"/>
            <p:nvPr/>
          </p:nvSpPr>
          <p:spPr>
            <a:xfrm>
              <a:off x="1110801" y="610910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氾濫注意水位到達</a:t>
              </a:r>
            </a:p>
          </p:txBody>
        </p:sp>
        <p:sp>
          <p:nvSpPr>
            <p:cNvPr id="281" name="テキスト ボックス 280">
              <a:extLst>
                <a:ext uri="{FF2B5EF4-FFF2-40B4-BE49-F238E27FC236}">
                  <a16:creationId xmlns:a16="http://schemas.microsoft.com/office/drawing/2014/main" id="{F20A31FE-02E0-4A2E-8A79-FEC1E51EB143}"/>
                </a:ext>
              </a:extLst>
            </p:cNvPr>
            <p:cNvSpPr txBox="1"/>
            <p:nvPr/>
          </p:nvSpPr>
          <p:spPr>
            <a:xfrm>
              <a:off x="1223006" y="643767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氾濫注意情報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grpSp>
          <p:nvGrpSpPr>
            <p:cNvPr id="5" name="グループ化 4">
              <a:extLst>
                <a:ext uri="{FF2B5EF4-FFF2-40B4-BE49-F238E27FC236}">
                  <a16:creationId xmlns:a16="http://schemas.microsoft.com/office/drawing/2014/main" id="{23E2C09E-376E-40A3-B8D2-0C07E457D30F}"/>
                </a:ext>
              </a:extLst>
            </p:cNvPr>
            <p:cNvGrpSpPr/>
            <p:nvPr/>
          </p:nvGrpSpPr>
          <p:grpSpPr>
            <a:xfrm>
              <a:off x="1110801" y="5761108"/>
              <a:ext cx="845737" cy="219545"/>
              <a:chOff x="1070643" y="5761108"/>
              <a:chExt cx="845737" cy="219545"/>
            </a:xfrm>
          </p:grpSpPr>
          <p:sp>
            <p:nvSpPr>
              <p:cNvPr id="279" name="テキスト ボックス 278">
                <a:extLst>
                  <a:ext uri="{FF2B5EF4-FFF2-40B4-BE49-F238E27FC236}">
                    <a16:creationId xmlns:a16="http://schemas.microsoft.com/office/drawing/2014/main" id="{4E086197-9BA1-482A-8D4E-BD8F9F174593}"/>
                  </a:ext>
                </a:extLst>
              </p:cNvPr>
              <p:cNvSpPr txBox="1"/>
              <p:nvPr/>
            </p:nvSpPr>
            <p:spPr>
              <a:xfrm>
                <a:off x="1070643" y="579744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水防団待機水位到達</a:t>
                </a:r>
              </a:p>
            </p:txBody>
          </p:sp>
          <p:sp>
            <p:nvSpPr>
              <p:cNvPr id="282" name="テキスト ボックス 281">
                <a:extLst>
                  <a:ext uri="{FF2B5EF4-FFF2-40B4-BE49-F238E27FC236}">
                    <a16:creationId xmlns:a16="http://schemas.microsoft.com/office/drawing/2014/main" id="{B531C62D-868B-4F98-901A-0292FDFA4273}"/>
                  </a:ext>
                </a:extLst>
              </p:cNvPr>
              <p:cNvSpPr txBox="1"/>
              <p:nvPr/>
            </p:nvSpPr>
            <p:spPr>
              <a:xfrm>
                <a:off x="1102218" y="5761108"/>
                <a:ext cx="814162" cy="137045"/>
              </a:xfrm>
              <a:prstGeom prst="rect">
                <a:avLst/>
              </a:prstGeom>
              <a:noFill/>
              <a:ln>
                <a:noFill/>
              </a:ln>
            </p:spPr>
            <p:txBody>
              <a:bodyPr wrap="square" lIns="36000" tIns="54000" rIns="36000" bIns="36000" rtlCol="0">
                <a:spAutoFit/>
              </a:bodyPr>
              <a:lstStyle/>
              <a:p>
                <a:r>
                  <a:rPr kumimoji="1" lang="ja-JP" altLang="en-US" sz="300" dirty="0">
                    <a:latin typeface="HG丸ｺﾞｼｯｸM-PRO" panose="020F0600000000000000" pitchFamily="50" charset="-128"/>
                    <a:ea typeface="HG丸ｺﾞｼｯｸM-PRO" panose="020F0600000000000000" pitchFamily="50" charset="-128"/>
                  </a:rPr>
                  <a:t>すいぼうだん たいき   すいい とうたつ</a:t>
                </a:r>
              </a:p>
            </p:txBody>
          </p:sp>
        </p:grpSp>
        <p:sp>
          <p:nvSpPr>
            <p:cNvPr id="21" name="フリーフォーム: 図形 20">
              <a:extLst>
                <a:ext uri="{FF2B5EF4-FFF2-40B4-BE49-F238E27FC236}">
                  <a16:creationId xmlns:a16="http://schemas.microsoft.com/office/drawing/2014/main" id="{472405DB-D575-41CD-89E6-66B26D6FF925}"/>
                </a:ext>
              </a:extLst>
            </p:cNvPr>
            <p:cNvSpPr/>
            <p:nvPr/>
          </p:nvSpPr>
          <p:spPr>
            <a:xfrm>
              <a:off x="1138707" y="629285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テキスト ボックス 282">
              <a:extLst>
                <a:ext uri="{FF2B5EF4-FFF2-40B4-BE49-F238E27FC236}">
                  <a16:creationId xmlns:a16="http://schemas.microsoft.com/office/drawing/2014/main" id="{9AC980D7-0DF1-4C45-B704-66690F442105}"/>
                </a:ext>
              </a:extLst>
            </p:cNvPr>
            <p:cNvSpPr txBox="1"/>
            <p:nvPr/>
          </p:nvSpPr>
          <p:spPr>
            <a:xfrm>
              <a:off x="1110801" y="7031334"/>
              <a:ext cx="1256370" cy="313099"/>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〇要配慮者利用施設に洪水予報</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（氾濫注意情報）を伝達</a:t>
              </a:r>
            </a:p>
          </p:txBody>
        </p:sp>
        <p:sp>
          <p:nvSpPr>
            <p:cNvPr id="284" name="テキスト ボックス 283">
              <a:extLst>
                <a:ext uri="{FF2B5EF4-FFF2-40B4-BE49-F238E27FC236}">
                  <a16:creationId xmlns:a16="http://schemas.microsoft.com/office/drawing/2014/main" id="{5D2419D1-A8CE-4853-B20B-6C339F8001FD}"/>
                </a:ext>
              </a:extLst>
            </p:cNvPr>
            <p:cNvSpPr txBox="1"/>
            <p:nvPr/>
          </p:nvSpPr>
          <p:spPr>
            <a:xfrm>
              <a:off x="1110801" y="7602697"/>
              <a:ext cx="1256370" cy="184666"/>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〇避難所の開設準備</a:t>
              </a:r>
            </a:p>
          </p:txBody>
        </p:sp>
        <p:sp>
          <p:nvSpPr>
            <p:cNvPr id="290" name="テキスト ボックス 289">
              <a:extLst>
                <a:ext uri="{FF2B5EF4-FFF2-40B4-BE49-F238E27FC236}">
                  <a16:creationId xmlns:a16="http://schemas.microsoft.com/office/drawing/2014/main" id="{60C408CF-0A17-427A-ACD2-2C530687D23E}"/>
                </a:ext>
              </a:extLst>
            </p:cNvPr>
            <p:cNvSpPr txBox="1"/>
            <p:nvPr/>
          </p:nvSpPr>
          <p:spPr>
            <a:xfrm>
              <a:off x="1110801" y="9289981"/>
              <a:ext cx="1256370" cy="369332"/>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◇上流域に大雨特別警報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◇暴風警報</a:t>
              </a:r>
            </a:p>
          </p:txBody>
        </p:sp>
        <p:grpSp>
          <p:nvGrpSpPr>
            <p:cNvPr id="10" name="グループ化 9">
              <a:extLst>
                <a:ext uri="{FF2B5EF4-FFF2-40B4-BE49-F238E27FC236}">
                  <a16:creationId xmlns:a16="http://schemas.microsoft.com/office/drawing/2014/main" id="{9C1CA1E4-5A00-4F9D-85FD-0DCC988D965B}"/>
                </a:ext>
              </a:extLst>
            </p:cNvPr>
            <p:cNvGrpSpPr/>
            <p:nvPr/>
          </p:nvGrpSpPr>
          <p:grpSpPr>
            <a:xfrm>
              <a:off x="1110801" y="9902920"/>
              <a:ext cx="1193554" cy="923787"/>
              <a:chOff x="1070643" y="9902920"/>
              <a:chExt cx="1193554" cy="923787"/>
            </a:xfrm>
          </p:grpSpPr>
          <p:sp>
            <p:nvSpPr>
              <p:cNvPr id="308" name="テキスト ボックス 307">
                <a:extLst>
                  <a:ext uri="{FF2B5EF4-FFF2-40B4-BE49-F238E27FC236}">
                    <a16:creationId xmlns:a16="http://schemas.microsoft.com/office/drawing/2014/main" id="{F17D5AB1-75CF-4855-AF35-20B4287BD4DB}"/>
                  </a:ext>
                </a:extLst>
              </p:cNvPr>
              <p:cNvSpPr txBox="1"/>
              <p:nvPr/>
            </p:nvSpPr>
            <p:spPr>
              <a:xfrm>
                <a:off x="1070643" y="990292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避難判断水位到達</a:t>
                </a:r>
              </a:p>
            </p:txBody>
          </p:sp>
          <p:sp>
            <p:nvSpPr>
              <p:cNvPr id="309" name="テキスト ボックス 308">
                <a:extLst>
                  <a:ext uri="{FF2B5EF4-FFF2-40B4-BE49-F238E27FC236}">
                    <a16:creationId xmlns:a16="http://schemas.microsoft.com/office/drawing/2014/main" id="{C623DC21-B660-4F08-801F-7FB33919ACB1}"/>
                  </a:ext>
                </a:extLst>
              </p:cNvPr>
              <p:cNvSpPr txBox="1"/>
              <p:nvPr/>
            </p:nvSpPr>
            <p:spPr>
              <a:xfrm>
                <a:off x="1182848" y="1023149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氾濫警戒情報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11" name="フリーフォーム: 図形 310">
                <a:extLst>
                  <a:ext uri="{FF2B5EF4-FFF2-40B4-BE49-F238E27FC236}">
                    <a16:creationId xmlns:a16="http://schemas.microsoft.com/office/drawing/2014/main" id="{4821E969-68ED-4CA5-9B7D-EAD1D307AF9C}"/>
                  </a:ext>
                </a:extLst>
              </p:cNvPr>
              <p:cNvSpPr/>
              <p:nvPr/>
            </p:nvSpPr>
            <p:spPr>
              <a:xfrm>
                <a:off x="1098549" y="1008667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テキスト ボックス 314">
                <a:extLst>
                  <a:ext uri="{FF2B5EF4-FFF2-40B4-BE49-F238E27FC236}">
                    <a16:creationId xmlns:a16="http://schemas.microsoft.com/office/drawing/2014/main" id="{9A59BD86-DD5F-4195-B9CA-74219A4DC6C4}"/>
                  </a:ext>
                </a:extLst>
              </p:cNvPr>
              <p:cNvSpPr txBox="1"/>
              <p:nvPr/>
            </p:nvSpPr>
            <p:spPr>
              <a:xfrm>
                <a:off x="1182848" y="10515062"/>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避難準備・高齢者避難開始を</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発令</a:t>
                </a:r>
              </a:p>
            </p:txBody>
          </p:sp>
          <p:sp>
            <p:nvSpPr>
              <p:cNvPr id="316" name="フリーフォーム: 図形 315">
                <a:extLst>
                  <a:ext uri="{FF2B5EF4-FFF2-40B4-BE49-F238E27FC236}">
                    <a16:creationId xmlns:a16="http://schemas.microsoft.com/office/drawing/2014/main" id="{BA9704D6-8D57-4AD1-AB7B-7F4D2D763CDF}"/>
                  </a:ext>
                </a:extLst>
              </p:cNvPr>
              <p:cNvSpPr/>
              <p:nvPr/>
            </p:nvSpPr>
            <p:spPr>
              <a:xfrm>
                <a:off x="1098549" y="10323213"/>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728864BB-4BC3-4F5C-A3C1-C3B3FBBB1DB2}"/>
                </a:ext>
              </a:extLst>
            </p:cNvPr>
            <p:cNvGrpSpPr/>
            <p:nvPr/>
          </p:nvGrpSpPr>
          <p:grpSpPr>
            <a:xfrm>
              <a:off x="1110801" y="12788626"/>
              <a:ext cx="1193554" cy="863434"/>
              <a:chOff x="1070643" y="11349801"/>
              <a:chExt cx="1193554" cy="863434"/>
            </a:xfrm>
          </p:grpSpPr>
          <p:sp>
            <p:nvSpPr>
              <p:cNvPr id="321" name="テキスト ボックス 320">
                <a:extLst>
                  <a:ext uri="{FF2B5EF4-FFF2-40B4-BE49-F238E27FC236}">
                    <a16:creationId xmlns:a16="http://schemas.microsoft.com/office/drawing/2014/main" id="{04B07998-F857-4A00-AB05-5BDE14670062}"/>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氾濫が発生</a:t>
                </a:r>
              </a:p>
            </p:txBody>
          </p:sp>
          <p:sp>
            <p:nvSpPr>
              <p:cNvPr id="322" name="テキスト ボックス 321">
                <a:extLst>
                  <a:ext uri="{FF2B5EF4-FFF2-40B4-BE49-F238E27FC236}">
                    <a16:creationId xmlns:a16="http://schemas.microsoft.com/office/drawing/2014/main" id="{A4CDEE01-74C6-4C63-93AE-6BBD9D269E08}"/>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（氾濫発生情報）</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23" name="フリーフォーム: 図形 322">
                <a:extLst>
                  <a:ext uri="{FF2B5EF4-FFF2-40B4-BE49-F238E27FC236}">
                    <a16:creationId xmlns:a16="http://schemas.microsoft.com/office/drawing/2014/main" id="{A443D0CD-9F4D-4CB5-80FB-E575DD3A3F81}"/>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テキスト ボックス 323">
                <a:extLst>
                  <a:ext uri="{FF2B5EF4-FFF2-40B4-BE49-F238E27FC236}">
                    <a16:creationId xmlns:a16="http://schemas.microsoft.com/office/drawing/2014/main" id="{6F001CFB-B21A-4310-B086-8A78D86826F4}"/>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（氾濫が発生した情報）</a:t>
                </a:r>
              </a:p>
            </p:txBody>
          </p:sp>
          <p:sp>
            <p:nvSpPr>
              <p:cNvPr id="325" name="フリーフォーム: 図形 324">
                <a:extLst>
                  <a:ext uri="{FF2B5EF4-FFF2-40B4-BE49-F238E27FC236}">
                    <a16:creationId xmlns:a16="http://schemas.microsoft.com/office/drawing/2014/main" id="{5FDACDBB-18B1-4965-9017-971AB2143874}"/>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1" name="グループ化 330">
              <a:extLst>
                <a:ext uri="{FF2B5EF4-FFF2-40B4-BE49-F238E27FC236}">
                  <a16:creationId xmlns:a16="http://schemas.microsoft.com/office/drawing/2014/main" id="{16C91473-8CA3-4353-AA5A-566C84D9FEB9}"/>
                </a:ext>
              </a:extLst>
            </p:cNvPr>
            <p:cNvGrpSpPr/>
            <p:nvPr/>
          </p:nvGrpSpPr>
          <p:grpSpPr>
            <a:xfrm>
              <a:off x="1110801" y="11349364"/>
              <a:ext cx="1193554" cy="1215122"/>
              <a:chOff x="1070643" y="11349801"/>
              <a:chExt cx="1193554" cy="1215122"/>
            </a:xfrm>
          </p:grpSpPr>
          <p:sp>
            <p:nvSpPr>
              <p:cNvPr id="332" name="テキスト ボックス 331">
                <a:extLst>
                  <a:ext uri="{FF2B5EF4-FFF2-40B4-BE49-F238E27FC236}">
                    <a16:creationId xmlns:a16="http://schemas.microsoft.com/office/drawing/2014/main" id="{F868E9C4-D728-45F5-B2DB-2B4A2F1C02EC}"/>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氾濫危険水位到達</a:t>
                </a:r>
              </a:p>
            </p:txBody>
          </p:sp>
          <p:sp>
            <p:nvSpPr>
              <p:cNvPr id="333" name="テキスト ボックス 332">
                <a:extLst>
                  <a:ext uri="{FF2B5EF4-FFF2-40B4-BE49-F238E27FC236}">
                    <a16:creationId xmlns:a16="http://schemas.microsoft.com/office/drawing/2014/main" id="{1D2E9F2A-FD56-4818-976A-8BD6A9956E5E}"/>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氾濫危険情報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4" name="フリーフォーム: 図形 333">
                <a:extLst>
                  <a:ext uri="{FF2B5EF4-FFF2-40B4-BE49-F238E27FC236}">
                    <a16:creationId xmlns:a16="http://schemas.microsoft.com/office/drawing/2014/main" id="{25302DC9-C0C5-4588-ACD3-9CF56508B4DA}"/>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5" name="テキスト ボックス 334">
                <a:extLst>
                  <a:ext uri="{FF2B5EF4-FFF2-40B4-BE49-F238E27FC236}">
                    <a16:creationId xmlns:a16="http://schemas.microsoft.com/office/drawing/2014/main" id="{05A08BD4-A101-4E4C-AFBB-B36603EC27D6}"/>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河川氾濫のおそれがある情報 </a:t>
                </a: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endParaRPr kumimoji="1" lang="ja-JP" altLang="en-US" sz="55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6" name="フリーフォーム: 図形 335">
                <a:extLst>
                  <a:ext uri="{FF2B5EF4-FFF2-40B4-BE49-F238E27FC236}">
                    <a16:creationId xmlns:a16="http://schemas.microsoft.com/office/drawing/2014/main" id="{9D475887-ACD1-476C-B8B7-DEF6E25DDDA9}"/>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7" name="テキスト ボックス 336">
                <a:extLst>
                  <a:ext uri="{FF2B5EF4-FFF2-40B4-BE49-F238E27FC236}">
                    <a16:creationId xmlns:a16="http://schemas.microsoft.com/office/drawing/2014/main" id="{19A757F1-D202-4F8C-91CA-0489AF6CDEB3}"/>
                  </a:ext>
                </a:extLst>
              </p:cNvPr>
              <p:cNvSpPr txBox="1"/>
              <p:nvPr/>
            </p:nvSpPr>
            <p:spPr>
              <a:xfrm>
                <a:off x="1182848" y="12253278"/>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〇避難勧告又は</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　避難指示（緊急）を発令</a:t>
                </a:r>
              </a:p>
            </p:txBody>
          </p:sp>
          <p:sp>
            <p:nvSpPr>
              <p:cNvPr id="338" name="フリーフォーム: 図形 337">
                <a:extLst>
                  <a:ext uri="{FF2B5EF4-FFF2-40B4-BE49-F238E27FC236}">
                    <a16:creationId xmlns:a16="http://schemas.microsoft.com/office/drawing/2014/main" id="{71C14571-B202-4FC7-BB31-1CB831CF609B}"/>
                  </a:ext>
                </a:extLst>
              </p:cNvPr>
              <p:cNvSpPr/>
              <p:nvPr/>
            </p:nvSpPr>
            <p:spPr>
              <a:xfrm>
                <a:off x="1098549" y="12061429"/>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8BD2F6A4-B291-4A82-BC9F-9E89BB82B941}"/>
                </a:ext>
              </a:extLst>
            </p:cNvPr>
            <p:cNvGrpSpPr/>
            <p:nvPr/>
          </p:nvGrpSpPr>
          <p:grpSpPr>
            <a:xfrm>
              <a:off x="1035168" y="2374703"/>
              <a:ext cx="1399712" cy="581807"/>
              <a:chOff x="1035168" y="2374703"/>
              <a:chExt cx="1399712" cy="581807"/>
            </a:xfrm>
          </p:grpSpPr>
          <p:sp>
            <p:nvSpPr>
              <p:cNvPr id="195" name="正方形/長方形 194">
                <a:extLst>
                  <a:ext uri="{FF2B5EF4-FFF2-40B4-BE49-F238E27FC236}">
                    <a16:creationId xmlns:a16="http://schemas.microsoft.com/office/drawing/2014/main" id="{62097F98-53BB-4B0D-B49F-5E039746176B}"/>
                  </a:ext>
                </a:extLst>
              </p:cNvPr>
              <p:cNvSpPr/>
              <p:nvPr/>
            </p:nvSpPr>
            <p:spPr>
              <a:xfrm>
                <a:off x="1092302" y="2394145"/>
                <a:ext cx="1256370" cy="562365"/>
              </a:xfrm>
              <a:prstGeom prst="rect">
                <a:avLst/>
              </a:prstGeom>
              <a:solidFill>
                <a:schemeClr val="bg1"/>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anchor="ctr"/>
              <a:lstStyle/>
              <a:p>
                <a:pPr algn="ctr">
                  <a:lnSpc>
                    <a:spcPts val="12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行政から発信される情報</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chemeClr val="tx1"/>
                    </a:solidFill>
                    <a:latin typeface="HG丸ｺﾞｼｯｸM-PRO" panose="020F0600000000000000" pitchFamily="50" charset="-128"/>
                    <a:ea typeface="HG丸ｺﾞｼｯｸM-PRO" panose="020F0600000000000000" pitchFamily="50" charset="-128"/>
                  </a:rPr>
                  <a:t>  黒：気象 ・ 水象情報 　　　　　　　　　</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rgbClr val="0099CC"/>
                    </a:solidFill>
                    <a:latin typeface="HG丸ｺﾞｼｯｸM-PRO" panose="020F0600000000000000" pitchFamily="50" charset="-128"/>
                    <a:ea typeface="HG丸ｺﾞｼｯｸM-PRO" panose="020F0600000000000000" pitchFamily="50" charset="-128"/>
                  </a:rPr>
                  <a:t>  青：常陸河川国道事務所</a:t>
                </a:r>
                <a:r>
                  <a:rPr lang="ja-JP" altLang="en-US" sz="500" b="1" dirty="0">
                    <a:solidFill>
                      <a:schemeClr val="tx1"/>
                    </a:solidFill>
                    <a:latin typeface="HG丸ｺﾞｼｯｸM-PRO" panose="020F0600000000000000" pitchFamily="50" charset="-128"/>
                    <a:ea typeface="HG丸ｺﾞｼｯｸM-PRO" panose="020F0600000000000000" pitchFamily="50" charset="-128"/>
                  </a:rPr>
                  <a:t>  </a:t>
                </a:r>
                <a:r>
                  <a:rPr lang="ja-JP" altLang="en-US" sz="500" b="1" dirty="0">
                    <a:solidFill>
                      <a:srgbClr val="00B050"/>
                    </a:solidFill>
                    <a:latin typeface="HG丸ｺﾞｼｯｸM-PRO" panose="020F0600000000000000" pitchFamily="50" charset="-128"/>
                    <a:ea typeface="HG丸ｺﾞｼｯｸM-PRO" panose="020F0600000000000000" pitchFamily="50" charset="-128"/>
                  </a:rPr>
                  <a:t>緑：市・町・村</a:t>
                </a:r>
              </a:p>
            </p:txBody>
          </p:sp>
          <p:sp>
            <p:nvSpPr>
              <p:cNvPr id="158" name="正方形/長方形 157">
                <a:extLst>
                  <a:ext uri="{FF2B5EF4-FFF2-40B4-BE49-F238E27FC236}">
                    <a16:creationId xmlns:a16="http://schemas.microsoft.com/office/drawing/2014/main" id="{612F016E-899B-499B-A766-6F9720FFD8CC}"/>
                  </a:ext>
                </a:extLst>
              </p:cNvPr>
              <p:cNvSpPr/>
              <p:nvPr/>
            </p:nvSpPr>
            <p:spPr>
              <a:xfrm>
                <a:off x="1124666" y="2374703"/>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ぎょうせい　　　 はっしん　　　　　 じょうほう</a:t>
                </a:r>
              </a:p>
            </p:txBody>
          </p:sp>
          <p:sp>
            <p:nvSpPr>
              <p:cNvPr id="159" name="正方形/長方形 158">
                <a:extLst>
                  <a:ext uri="{FF2B5EF4-FFF2-40B4-BE49-F238E27FC236}">
                    <a16:creationId xmlns:a16="http://schemas.microsoft.com/office/drawing/2014/main" id="{31539C32-9B2F-4DB9-B6A9-3225C546BC38}"/>
                  </a:ext>
                </a:extLst>
              </p:cNvPr>
              <p:cNvSpPr/>
              <p:nvPr/>
            </p:nvSpPr>
            <p:spPr>
              <a:xfrm>
                <a:off x="1035168" y="2558540"/>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くろ　きしょう   すいしょうじょうほう</a:t>
                </a:r>
              </a:p>
            </p:txBody>
          </p:sp>
          <p:sp>
            <p:nvSpPr>
              <p:cNvPr id="160" name="正方形/長方形 159">
                <a:extLst>
                  <a:ext uri="{FF2B5EF4-FFF2-40B4-BE49-F238E27FC236}">
                    <a16:creationId xmlns:a16="http://schemas.microsoft.com/office/drawing/2014/main" id="{118F37B9-6FC4-4241-AE6A-A978C1BF5118}"/>
                  </a:ext>
                </a:extLst>
              </p:cNvPr>
              <p:cNvSpPr/>
              <p:nvPr/>
            </p:nvSpPr>
            <p:spPr>
              <a:xfrm>
                <a:off x="1043108" y="2717288"/>
                <a:ext cx="139177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あお　  ひたちかせん  こくどうじむしょ みどり　 し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  まち　 むら</a:t>
                </a:r>
              </a:p>
            </p:txBody>
          </p:sp>
        </p:grpSp>
        <p:sp>
          <p:nvSpPr>
            <p:cNvPr id="169" name="正方形/長方形 168">
              <a:extLst>
                <a:ext uri="{FF2B5EF4-FFF2-40B4-BE49-F238E27FC236}">
                  <a16:creationId xmlns:a16="http://schemas.microsoft.com/office/drawing/2014/main" id="{0F8132F1-A0BF-49B1-AD15-BD484724EB80}"/>
                </a:ext>
              </a:extLst>
            </p:cNvPr>
            <p:cNvSpPr/>
            <p:nvPr/>
          </p:nvSpPr>
          <p:spPr>
            <a:xfrm>
              <a:off x="1084727" y="4727984"/>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 おおあめちゅういほう　　こうずいちゅういほう</a:t>
              </a:r>
            </a:p>
          </p:txBody>
        </p:sp>
        <p:sp>
          <p:nvSpPr>
            <p:cNvPr id="170" name="正方形/長方形 169">
              <a:extLst>
                <a:ext uri="{FF2B5EF4-FFF2-40B4-BE49-F238E27FC236}">
                  <a16:creationId xmlns:a16="http://schemas.microsoft.com/office/drawing/2014/main" id="{FB6F6277-75E0-4598-BC92-B561FEA18571}"/>
                </a:ext>
              </a:extLst>
            </p:cNvPr>
            <p:cNvSpPr/>
            <p:nvPr/>
          </p:nvSpPr>
          <p:spPr>
            <a:xfrm>
              <a:off x="1095312" y="509168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かん　　　　 こんご　　   みとお</a:t>
              </a:r>
            </a:p>
          </p:txBody>
        </p:sp>
        <p:sp>
          <p:nvSpPr>
            <p:cNvPr id="171" name="正方形/長方形 170">
              <a:extLst>
                <a:ext uri="{FF2B5EF4-FFF2-40B4-BE49-F238E27FC236}">
                  <a16:creationId xmlns:a16="http://schemas.microsoft.com/office/drawing/2014/main" id="{98E66535-DB15-4558-9275-4BE8D2EBD036}"/>
                </a:ext>
              </a:extLst>
            </p:cNvPr>
            <p:cNvSpPr/>
            <p:nvPr/>
          </p:nvSpPr>
          <p:spPr>
            <a:xfrm>
              <a:off x="1095312" y="527713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おおあめけいほう　　こうずいけいほう</a:t>
              </a:r>
            </a:p>
          </p:txBody>
        </p:sp>
        <p:sp>
          <p:nvSpPr>
            <p:cNvPr id="172" name="正方形/長方形 171">
              <a:extLst>
                <a:ext uri="{FF2B5EF4-FFF2-40B4-BE49-F238E27FC236}">
                  <a16:creationId xmlns:a16="http://schemas.microsoft.com/office/drawing/2014/main" id="{2B52C2C2-5AF0-492C-80E6-5D16996F4EB2}"/>
                </a:ext>
              </a:extLst>
            </p:cNvPr>
            <p:cNvSpPr/>
            <p:nvPr/>
          </p:nvSpPr>
          <p:spPr>
            <a:xfrm>
              <a:off x="1014987" y="5552689"/>
              <a:ext cx="143452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じょうりゅういき 　　おおあめとくべつけいほう</a:t>
              </a:r>
            </a:p>
          </p:txBody>
        </p:sp>
        <p:sp>
          <p:nvSpPr>
            <p:cNvPr id="173" name="テキスト ボックス 172">
              <a:extLst>
                <a:ext uri="{FF2B5EF4-FFF2-40B4-BE49-F238E27FC236}">
                  <a16:creationId xmlns:a16="http://schemas.microsoft.com/office/drawing/2014/main" id="{FDF906F7-1161-4476-A357-691C0DF4F15E}"/>
                </a:ext>
              </a:extLst>
            </p:cNvPr>
            <p:cNvSpPr txBox="1"/>
            <p:nvPr/>
          </p:nvSpPr>
          <p:spPr>
            <a:xfrm>
              <a:off x="1183382" y="6066325"/>
              <a:ext cx="74014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はんらんちゅうい すいい とうたつ</a:t>
              </a:r>
            </a:p>
          </p:txBody>
        </p:sp>
        <p:sp>
          <p:nvSpPr>
            <p:cNvPr id="179" name="テキスト ボックス 178">
              <a:extLst>
                <a:ext uri="{FF2B5EF4-FFF2-40B4-BE49-F238E27FC236}">
                  <a16:creationId xmlns:a16="http://schemas.microsoft.com/office/drawing/2014/main" id="{98063C23-C29B-47E7-A1C5-E81BF95E3091}"/>
                </a:ext>
              </a:extLst>
            </p:cNvPr>
            <p:cNvSpPr txBox="1"/>
            <p:nvPr/>
          </p:nvSpPr>
          <p:spPr>
            <a:xfrm>
              <a:off x="1241144" y="6396667"/>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はんらんちゅういじょうほう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はっぴょう</a:t>
              </a:r>
            </a:p>
          </p:txBody>
        </p:sp>
        <p:sp>
          <p:nvSpPr>
            <p:cNvPr id="180" name="テキスト ボックス 179">
              <a:extLst>
                <a:ext uri="{FF2B5EF4-FFF2-40B4-BE49-F238E27FC236}">
                  <a16:creationId xmlns:a16="http://schemas.microsoft.com/office/drawing/2014/main" id="{58055B95-9C0A-47F5-89CF-85C7D94E61A4}"/>
                </a:ext>
              </a:extLst>
            </p:cNvPr>
            <p:cNvSpPr txBox="1"/>
            <p:nvPr/>
          </p:nvSpPr>
          <p:spPr>
            <a:xfrm>
              <a:off x="1150437" y="6978758"/>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ようはいりょしゃ  りよう  しせつ　  　こうずい よほう</a:t>
              </a:r>
            </a:p>
          </p:txBody>
        </p:sp>
        <p:sp>
          <p:nvSpPr>
            <p:cNvPr id="181" name="テキスト ボックス 180">
              <a:extLst>
                <a:ext uri="{FF2B5EF4-FFF2-40B4-BE49-F238E27FC236}">
                  <a16:creationId xmlns:a16="http://schemas.microsoft.com/office/drawing/2014/main" id="{441E8A82-CEA2-4A20-B758-6FACDC574479}"/>
                </a:ext>
              </a:extLst>
            </p:cNvPr>
            <p:cNvSpPr txBox="1"/>
            <p:nvPr/>
          </p:nvSpPr>
          <p:spPr>
            <a:xfrm>
              <a:off x="1076651" y="7109403"/>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はんらんちゅういじょうほう　　　  でんたつ</a:t>
              </a:r>
            </a:p>
          </p:txBody>
        </p:sp>
        <p:sp>
          <p:nvSpPr>
            <p:cNvPr id="182" name="テキスト ボックス 181">
              <a:extLst>
                <a:ext uri="{FF2B5EF4-FFF2-40B4-BE49-F238E27FC236}">
                  <a16:creationId xmlns:a16="http://schemas.microsoft.com/office/drawing/2014/main" id="{4314E8C7-A156-49F1-8367-83A3C34244ED}"/>
                </a:ext>
              </a:extLst>
            </p:cNvPr>
            <p:cNvSpPr txBox="1"/>
            <p:nvPr/>
          </p:nvSpPr>
          <p:spPr>
            <a:xfrm>
              <a:off x="1076651" y="7553751"/>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ひなんじょ　 　かいせつじゅんび</a:t>
              </a:r>
            </a:p>
          </p:txBody>
        </p:sp>
        <p:sp>
          <p:nvSpPr>
            <p:cNvPr id="183" name="テキスト ボックス 182">
              <a:extLst>
                <a:ext uri="{FF2B5EF4-FFF2-40B4-BE49-F238E27FC236}">
                  <a16:creationId xmlns:a16="http://schemas.microsoft.com/office/drawing/2014/main" id="{E55F768D-5682-4AB1-BAA1-1841AFE487EC}"/>
                </a:ext>
              </a:extLst>
            </p:cNvPr>
            <p:cNvSpPr txBox="1"/>
            <p:nvPr/>
          </p:nvSpPr>
          <p:spPr>
            <a:xfrm>
              <a:off x="1076651" y="9237055"/>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じょうりゅういき　おおあめとくべつけいほう</a:t>
              </a:r>
            </a:p>
          </p:txBody>
        </p:sp>
        <p:sp>
          <p:nvSpPr>
            <p:cNvPr id="184" name="テキスト ボックス 183">
              <a:extLst>
                <a:ext uri="{FF2B5EF4-FFF2-40B4-BE49-F238E27FC236}">
                  <a16:creationId xmlns:a16="http://schemas.microsoft.com/office/drawing/2014/main" id="{B65A4039-5AEB-42DD-892A-28C4DA7F6BCA}"/>
                </a:ext>
              </a:extLst>
            </p:cNvPr>
            <p:cNvSpPr txBox="1"/>
            <p:nvPr/>
          </p:nvSpPr>
          <p:spPr>
            <a:xfrm>
              <a:off x="1076652" y="9425906"/>
              <a:ext cx="48121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ぼうふうけいほう</a:t>
              </a:r>
            </a:p>
          </p:txBody>
        </p:sp>
        <p:sp>
          <p:nvSpPr>
            <p:cNvPr id="185" name="テキスト ボックス 184">
              <a:extLst>
                <a:ext uri="{FF2B5EF4-FFF2-40B4-BE49-F238E27FC236}">
                  <a16:creationId xmlns:a16="http://schemas.microsoft.com/office/drawing/2014/main" id="{7696C9BF-7004-47A6-A1E1-CA3AD43DEA76}"/>
                </a:ext>
              </a:extLst>
            </p:cNvPr>
            <p:cNvSpPr txBox="1"/>
            <p:nvPr/>
          </p:nvSpPr>
          <p:spPr>
            <a:xfrm>
              <a:off x="1076652" y="9864039"/>
              <a:ext cx="84687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ひなんはんだんすいいとうたつ</a:t>
              </a:r>
            </a:p>
          </p:txBody>
        </p:sp>
        <p:sp>
          <p:nvSpPr>
            <p:cNvPr id="186" name="テキスト ボックス 185">
              <a:extLst>
                <a:ext uri="{FF2B5EF4-FFF2-40B4-BE49-F238E27FC236}">
                  <a16:creationId xmlns:a16="http://schemas.microsoft.com/office/drawing/2014/main" id="{1CF981C5-469D-4D22-B8A8-FE561A412F22}"/>
                </a:ext>
              </a:extLst>
            </p:cNvPr>
            <p:cNvSpPr txBox="1"/>
            <p:nvPr/>
          </p:nvSpPr>
          <p:spPr>
            <a:xfrm>
              <a:off x="1076651" y="10190210"/>
              <a:ext cx="127080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こうずい よほう  はんらんけいかいじょうほう はっぴょう</a:t>
              </a:r>
            </a:p>
          </p:txBody>
        </p:sp>
        <p:sp>
          <p:nvSpPr>
            <p:cNvPr id="187" name="テキスト ボックス 186">
              <a:extLst>
                <a:ext uri="{FF2B5EF4-FFF2-40B4-BE49-F238E27FC236}">
                  <a16:creationId xmlns:a16="http://schemas.microsoft.com/office/drawing/2014/main" id="{2BCD523F-42F2-4AB5-8601-85BD45C432D7}"/>
                </a:ext>
              </a:extLst>
            </p:cNvPr>
            <p:cNvSpPr txBox="1"/>
            <p:nvPr/>
          </p:nvSpPr>
          <p:spPr>
            <a:xfrm>
              <a:off x="1217024" y="10469571"/>
              <a:ext cx="113043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 じゅんび　　 こうれいしゃ ひなん   かいし</a:t>
              </a:r>
            </a:p>
          </p:txBody>
        </p:sp>
        <p:sp>
          <p:nvSpPr>
            <p:cNvPr id="188" name="テキスト ボックス 187">
              <a:extLst>
                <a:ext uri="{FF2B5EF4-FFF2-40B4-BE49-F238E27FC236}">
                  <a16:creationId xmlns:a16="http://schemas.microsoft.com/office/drawing/2014/main" id="{C8D06DC5-F1EC-48EC-8BA6-71503CCB30B3}"/>
                </a:ext>
              </a:extLst>
            </p:cNvPr>
            <p:cNvSpPr txBox="1"/>
            <p:nvPr/>
          </p:nvSpPr>
          <p:spPr>
            <a:xfrm>
              <a:off x="1217024" y="10603067"/>
              <a:ext cx="57956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はつれい</a:t>
              </a:r>
            </a:p>
          </p:txBody>
        </p:sp>
        <p:sp>
          <p:nvSpPr>
            <p:cNvPr id="189" name="テキスト ボックス 188">
              <a:extLst>
                <a:ext uri="{FF2B5EF4-FFF2-40B4-BE49-F238E27FC236}">
                  <a16:creationId xmlns:a16="http://schemas.microsoft.com/office/drawing/2014/main" id="{9FD05C9C-AA5B-441C-9178-2C80DA3A7298}"/>
                </a:ext>
              </a:extLst>
            </p:cNvPr>
            <p:cNvSpPr txBox="1"/>
            <p:nvPr/>
          </p:nvSpPr>
          <p:spPr>
            <a:xfrm>
              <a:off x="1183382" y="11307027"/>
              <a:ext cx="78148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 きけん  すいい </a:t>
              </a:r>
              <a:r>
                <a:rPr kumimoji="1" lang="ja-JP" altLang="en-US" sz="2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とうたつ</a:t>
              </a:r>
            </a:p>
          </p:txBody>
        </p:sp>
        <p:sp>
          <p:nvSpPr>
            <p:cNvPr id="190" name="テキスト ボックス 189">
              <a:extLst>
                <a:ext uri="{FF2B5EF4-FFF2-40B4-BE49-F238E27FC236}">
                  <a16:creationId xmlns:a16="http://schemas.microsoft.com/office/drawing/2014/main" id="{FBA0EA74-2FF2-4207-A901-4A0AE743C582}"/>
                </a:ext>
              </a:extLst>
            </p:cNvPr>
            <p:cNvSpPr txBox="1"/>
            <p:nvPr/>
          </p:nvSpPr>
          <p:spPr>
            <a:xfrm>
              <a:off x="1252494" y="11645338"/>
              <a:ext cx="1080461" cy="137045"/>
            </a:xfrm>
            <a:prstGeom prst="rect">
              <a:avLst/>
            </a:prstGeom>
            <a:noFill/>
            <a:ln>
              <a:noFill/>
            </a:ln>
          </p:spPr>
          <p:txBody>
            <a:bodyPr wrap="square" lIns="36000" tIns="54000" rIns="36000" bIns="36000" rtlCol="0">
              <a:noAutofit/>
            </a:bodyPr>
            <a:lstStyle/>
            <a:p>
              <a:r>
                <a:rPr kumimoji="1" lang="ja-JP" altLang="en-US" sz="100" dirty="0">
                  <a:latin typeface="HG丸ｺﾞｼｯｸM-PRO" panose="020F0600000000000000" pitchFamily="50" charset="-128"/>
                  <a:ea typeface="HG丸ｺﾞｼｯｸM-PRO" panose="020F0600000000000000" pitchFamily="50" charset="-128"/>
                </a:rPr>
                <a:t> </a:t>
              </a:r>
              <a:r>
                <a:rPr kumimoji="1" lang="ja-JP" altLang="en-US" sz="250" dirty="0">
                  <a:latin typeface="HG丸ｺﾞｼｯｸM-PRO" panose="020F0600000000000000" pitchFamily="50" charset="-128"/>
                  <a:ea typeface="HG丸ｺﾞｼｯｸM-PRO" panose="020F0600000000000000" pitchFamily="50" charset="-128"/>
                </a:rPr>
                <a:t>こうずい    よほう      はんらん    きけん  じょうほう  はっぴょう</a:t>
              </a:r>
            </a:p>
          </p:txBody>
        </p:sp>
        <p:sp>
          <p:nvSpPr>
            <p:cNvPr id="191" name="テキスト ボックス 190">
              <a:extLst>
                <a:ext uri="{FF2B5EF4-FFF2-40B4-BE49-F238E27FC236}">
                  <a16:creationId xmlns:a16="http://schemas.microsoft.com/office/drawing/2014/main" id="{97B82E2D-D9CE-4C1D-89D8-09C5626B0977}"/>
                </a:ext>
              </a:extLst>
            </p:cNvPr>
            <p:cNvSpPr txBox="1"/>
            <p:nvPr/>
          </p:nvSpPr>
          <p:spPr>
            <a:xfrm>
              <a:off x="1216217" y="11862201"/>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192" name="テキスト ボックス 191">
              <a:extLst>
                <a:ext uri="{FF2B5EF4-FFF2-40B4-BE49-F238E27FC236}">
                  <a16:creationId xmlns:a16="http://schemas.microsoft.com/office/drawing/2014/main" id="{526C671C-CD59-4B32-9A97-D5E058C37E08}"/>
                </a:ext>
              </a:extLst>
            </p:cNvPr>
            <p:cNvSpPr txBox="1"/>
            <p:nvPr/>
          </p:nvSpPr>
          <p:spPr>
            <a:xfrm>
              <a:off x="1274224" y="11996745"/>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かせんはんらん　　　　　　　　　　　　 じょうほう</a:t>
              </a:r>
            </a:p>
          </p:txBody>
        </p:sp>
        <p:sp>
          <p:nvSpPr>
            <p:cNvPr id="193" name="テキスト ボックス 192">
              <a:extLst>
                <a:ext uri="{FF2B5EF4-FFF2-40B4-BE49-F238E27FC236}">
                  <a16:creationId xmlns:a16="http://schemas.microsoft.com/office/drawing/2014/main" id="{5410DF62-EF8D-46D6-A3E5-A41B0436A6E0}"/>
                </a:ext>
              </a:extLst>
            </p:cNvPr>
            <p:cNvSpPr txBox="1"/>
            <p:nvPr/>
          </p:nvSpPr>
          <p:spPr>
            <a:xfrm>
              <a:off x="1308096" y="12214839"/>
              <a:ext cx="62230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ひなんかんこく  また</a:t>
              </a:r>
            </a:p>
          </p:txBody>
        </p:sp>
        <p:sp>
          <p:nvSpPr>
            <p:cNvPr id="196" name="テキスト ボックス 195">
              <a:extLst>
                <a:ext uri="{FF2B5EF4-FFF2-40B4-BE49-F238E27FC236}">
                  <a16:creationId xmlns:a16="http://schemas.microsoft.com/office/drawing/2014/main" id="{B1F2ED1C-E569-42AC-B419-0EF334D3DFCD}"/>
                </a:ext>
              </a:extLst>
            </p:cNvPr>
            <p:cNvSpPr txBox="1"/>
            <p:nvPr/>
          </p:nvSpPr>
          <p:spPr>
            <a:xfrm>
              <a:off x="1308096" y="12348152"/>
              <a:ext cx="9962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     しじ　　  きんきゅう　　　はつれい</a:t>
              </a:r>
            </a:p>
          </p:txBody>
        </p:sp>
        <p:sp>
          <p:nvSpPr>
            <p:cNvPr id="197" name="テキスト ボックス 196">
              <a:extLst>
                <a:ext uri="{FF2B5EF4-FFF2-40B4-BE49-F238E27FC236}">
                  <a16:creationId xmlns:a16="http://schemas.microsoft.com/office/drawing/2014/main" id="{BFF15500-7001-44EB-B8F8-1480D61800C5}"/>
                </a:ext>
              </a:extLst>
            </p:cNvPr>
            <p:cNvSpPr txBox="1"/>
            <p:nvPr/>
          </p:nvSpPr>
          <p:spPr>
            <a:xfrm>
              <a:off x="1308097" y="12743187"/>
              <a:ext cx="725352"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a:t>
              </a:r>
            </a:p>
          </p:txBody>
        </p:sp>
        <p:sp>
          <p:nvSpPr>
            <p:cNvPr id="198" name="テキスト ボックス 197">
              <a:extLst>
                <a:ext uri="{FF2B5EF4-FFF2-40B4-BE49-F238E27FC236}">
                  <a16:creationId xmlns:a16="http://schemas.microsoft.com/office/drawing/2014/main" id="{60877484-7E01-48F0-B59D-FAD613649E51}"/>
                </a:ext>
              </a:extLst>
            </p:cNvPr>
            <p:cNvSpPr txBox="1"/>
            <p:nvPr/>
          </p:nvSpPr>
          <p:spPr>
            <a:xfrm>
              <a:off x="1217415" y="13077169"/>
              <a:ext cx="102920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　　 はんらんはっせいじょうほう</a:t>
              </a:r>
            </a:p>
          </p:txBody>
        </p:sp>
        <p:sp>
          <p:nvSpPr>
            <p:cNvPr id="199" name="テキスト ボックス 198">
              <a:extLst>
                <a:ext uri="{FF2B5EF4-FFF2-40B4-BE49-F238E27FC236}">
                  <a16:creationId xmlns:a16="http://schemas.microsoft.com/office/drawing/2014/main" id="{5A61AE4B-8BEC-4E43-B94E-23EDC6FC13B6}"/>
                </a:ext>
              </a:extLst>
            </p:cNvPr>
            <p:cNvSpPr txBox="1"/>
            <p:nvPr/>
          </p:nvSpPr>
          <p:spPr>
            <a:xfrm>
              <a:off x="1211064" y="13304376"/>
              <a:ext cx="61866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200" name="テキスト ボックス 199">
              <a:extLst>
                <a:ext uri="{FF2B5EF4-FFF2-40B4-BE49-F238E27FC236}">
                  <a16:creationId xmlns:a16="http://schemas.microsoft.com/office/drawing/2014/main" id="{9CD4731F-472A-4FA6-8802-7FAD9B682806}"/>
                </a:ext>
              </a:extLst>
            </p:cNvPr>
            <p:cNvSpPr txBox="1"/>
            <p:nvPr/>
          </p:nvSpPr>
          <p:spPr>
            <a:xfrm>
              <a:off x="1360785" y="13437809"/>
              <a:ext cx="81568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　   　じょうほう</a:t>
              </a:r>
            </a:p>
          </p:txBody>
        </p:sp>
        <p:sp>
          <p:nvSpPr>
            <p:cNvPr id="204" name="テキスト ボックス 203">
              <a:extLst>
                <a:ext uri="{FF2B5EF4-FFF2-40B4-BE49-F238E27FC236}">
                  <a16:creationId xmlns:a16="http://schemas.microsoft.com/office/drawing/2014/main" id="{5D5A69C6-C1F9-479D-BAD6-15A11779220A}"/>
                </a:ext>
              </a:extLst>
            </p:cNvPr>
            <p:cNvSpPr txBox="1"/>
            <p:nvPr/>
          </p:nvSpPr>
          <p:spPr>
            <a:xfrm>
              <a:off x="2383788" y="5207023"/>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205" name="テキスト ボックス 204">
              <a:extLst>
                <a:ext uri="{FF2B5EF4-FFF2-40B4-BE49-F238E27FC236}">
                  <a16:creationId xmlns:a16="http://schemas.microsoft.com/office/drawing/2014/main" id="{3BE35F27-2F86-437C-BE09-76D5D93FD6F9}"/>
                </a:ext>
              </a:extLst>
            </p:cNvPr>
            <p:cNvSpPr txBox="1"/>
            <p:nvPr/>
          </p:nvSpPr>
          <p:spPr>
            <a:xfrm>
              <a:off x="2383788" y="5334238"/>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206" name="テキスト ボックス 205">
              <a:extLst>
                <a:ext uri="{FF2B5EF4-FFF2-40B4-BE49-F238E27FC236}">
                  <a16:creationId xmlns:a16="http://schemas.microsoft.com/office/drawing/2014/main" id="{79DA34FC-3E78-48F6-9B24-A23385D20B7B}"/>
                </a:ext>
              </a:extLst>
            </p:cNvPr>
            <p:cNvSpPr txBox="1"/>
            <p:nvPr/>
          </p:nvSpPr>
          <p:spPr>
            <a:xfrm>
              <a:off x="2383788" y="5445812"/>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sp>
          <p:nvSpPr>
            <p:cNvPr id="209" name="テキスト ボックス 208">
              <a:extLst>
                <a:ext uri="{FF2B5EF4-FFF2-40B4-BE49-F238E27FC236}">
                  <a16:creationId xmlns:a16="http://schemas.microsoft.com/office/drawing/2014/main" id="{12BF4DA3-4845-4E90-8D11-B5E165F25918}"/>
                </a:ext>
              </a:extLst>
            </p:cNvPr>
            <p:cNvSpPr txBox="1"/>
            <p:nvPr/>
          </p:nvSpPr>
          <p:spPr>
            <a:xfrm>
              <a:off x="2383788" y="6350541"/>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grpSp>
      <p:sp>
        <p:nvSpPr>
          <p:cNvPr id="194" name="正方形/長方形 193">
            <a:extLst>
              <a:ext uri="{FF2B5EF4-FFF2-40B4-BE49-F238E27FC236}">
                <a16:creationId xmlns:a16="http://schemas.microsoft.com/office/drawing/2014/main" id="{8ED37524-B8B1-47C2-AEC0-354978B3F6F1}"/>
              </a:ext>
            </a:extLst>
          </p:cNvPr>
          <p:cNvSpPr/>
          <p:nvPr/>
        </p:nvSpPr>
        <p:spPr>
          <a:xfrm>
            <a:off x="4196674" y="2497262"/>
            <a:ext cx="2612609" cy="11602768"/>
          </a:xfrm>
          <a:prstGeom prst="rect">
            <a:avLst/>
          </a:prstGeom>
          <a:solidFill>
            <a:srgbClr val="FFF3FF"/>
          </a:solidFill>
          <a:ln w="254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68" name="吹き出し: 角を丸めた四角形 167">
            <a:extLst>
              <a:ext uri="{FF2B5EF4-FFF2-40B4-BE49-F238E27FC236}">
                <a16:creationId xmlns:a16="http://schemas.microsoft.com/office/drawing/2014/main" id="{6555C70B-BF79-4834-A9EE-B4B04EF08C1D}"/>
              </a:ext>
            </a:extLst>
          </p:cNvPr>
          <p:cNvSpPr/>
          <p:nvPr/>
        </p:nvSpPr>
        <p:spPr>
          <a:xfrm>
            <a:off x="4645525" y="2765467"/>
            <a:ext cx="2118117" cy="513485"/>
          </a:xfrm>
          <a:prstGeom prst="wedgeRoundRectCallout">
            <a:avLst>
              <a:gd name="adj1" fmla="val -55696"/>
              <a:gd name="adj2" fmla="val -2182"/>
              <a:gd name="adj3" fmla="val 16667"/>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いつ、どんな備えをしたら良いか考えてみよう！</a:t>
            </a:r>
            <a:endParaRPr kumimoji="1" lang="ja-JP" altLang="en-US" sz="900" dirty="0"/>
          </a:p>
        </p:txBody>
      </p:sp>
      <p:sp>
        <p:nvSpPr>
          <p:cNvPr id="4" name="四角形: 角を丸くする 3">
            <a:extLst>
              <a:ext uri="{FF2B5EF4-FFF2-40B4-BE49-F238E27FC236}">
                <a16:creationId xmlns:a16="http://schemas.microsoft.com/office/drawing/2014/main" id="{80B124A3-3CF3-411C-A291-2765E697D59B}"/>
              </a:ext>
            </a:extLst>
          </p:cNvPr>
          <p:cNvSpPr/>
          <p:nvPr/>
        </p:nvSpPr>
        <p:spPr>
          <a:xfrm>
            <a:off x="5113517" y="2389632"/>
            <a:ext cx="986628" cy="229686"/>
          </a:xfrm>
          <a:prstGeom prst="roundRect">
            <a:avLst/>
          </a:prstGeom>
          <a:solidFill>
            <a:schemeClr val="bg1"/>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主な備え</a:t>
            </a:r>
          </a:p>
        </p:txBody>
      </p:sp>
      <p:sp>
        <p:nvSpPr>
          <p:cNvPr id="328" name="テキスト ボックス 327">
            <a:extLst>
              <a:ext uri="{FF2B5EF4-FFF2-40B4-BE49-F238E27FC236}">
                <a16:creationId xmlns:a16="http://schemas.microsoft.com/office/drawing/2014/main" id="{BF5B368E-E3E7-4ECD-A2DB-A5E5C33EACAB}"/>
              </a:ext>
            </a:extLst>
          </p:cNvPr>
          <p:cNvSpPr txBox="1"/>
          <p:nvPr/>
        </p:nvSpPr>
        <p:spPr>
          <a:xfrm>
            <a:off x="4347049" y="3741243"/>
            <a:ext cx="640117" cy="169277"/>
          </a:xfrm>
          <a:prstGeom prst="rect">
            <a:avLst/>
          </a:prstGeom>
          <a:noFill/>
        </p:spPr>
        <p:txBody>
          <a:bodyPr wrap="square" rtlCol="0">
            <a:spAutoFit/>
          </a:bodyPr>
          <a:lstStyle/>
          <a:p>
            <a:endParaRPr lang="ja-JP" altLang="en-US" sz="500" dirty="0">
              <a:latin typeface="HG丸ｺﾞｼｯｸM-PRO" panose="020F0600000000000000" pitchFamily="50" charset="-128"/>
              <a:ea typeface="HG丸ｺﾞｼｯｸM-PRO" panose="020F0600000000000000" pitchFamily="50" charset="-128"/>
            </a:endParaRPr>
          </a:p>
        </p:txBody>
      </p:sp>
      <p:grpSp>
        <p:nvGrpSpPr>
          <p:cNvPr id="243" name="グループ化 242"/>
          <p:cNvGrpSpPr/>
          <p:nvPr/>
        </p:nvGrpSpPr>
        <p:grpSpPr>
          <a:xfrm>
            <a:off x="4276320" y="6825428"/>
            <a:ext cx="2448000" cy="314270"/>
            <a:chOff x="4282094" y="5397701"/>
            <a:chExt cx="2448000" cy="314270"/>
          </a:xfrm>
        </p:grpSpPr>
        <p:sp>
          <p:nvSpPr>
            <p:cNvPr id="317" name="四角形: メモ 316">
              <a:extLst>
                <a:ext uri="{FF2B5EF4-FFF2-40B4-BE49-F238E27FC236}">
                  <a16:creationId xmlns:a16="http://schemas.microsoft.com/office/drawing/2014/main" id="{6A0F338D-AC64-48FB-A974-EB8CD16DD17D}"/>
                </a:ext>
              </a:extLst>
            </p:cNvPr>
            <p:cNvSpPr/>
            <p:nvPr/>
          </p:nvSpPr>
          <p:spPr>
            <a:xfrm>
              <a:off x="4282094" y="5411548"/>
              <a:ext cx="2448000" cy="300423"/>
            </a:xfrm>
            <a:prstGeom prst="foldedCorner">
              <a:avLst/>
            </a:prstGeom>
            <a:solidFill>
              <a:srgbClr val="FFCC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18000" rtlCol="0" anchor="ctr"/>
            <a:lstStyle/>
            <a:p>
              <a:pPr>
                <a:lnSpc>
                  <a:spcPts val="1800"/>
                </a:lnSpc>
              </a:pPr>
              <a:r>
                <a:rPr lang="ja-JP" altLang="en-US" sz="1000" b="1" dirty="0">
                  <a:solidFill>
                    <a:schemeClr val="tx1"/>
                  </a:solidFill>
                  <a:latin typeface="Meiryo UI" panose="020B0604030504040204" pitchFamily="50" charset="-128"/>
                  <a:ea typeface="Meiryo UI" panose="020B0604030504040204" pitchFamily="50" charset="-128"/>
                </a:rPr>
                <a:t>エ．今後の台風を</a:t>
              </a:r>
              <a:r>
                <a:rPr kumimoji="1" lang="ja-JP" altLang="en-US" sz="1000" b="1" dirty="0">
                  <a:solidFill>
                    <a:schemeClr val="tx1"/>
                  </a:solidFill>
                  <a:latin typeface="Meiryo UI" panose="020B0604030504040204" pitchFamily="50" charset="-128"/>
                  <a:ea typeface="Meiryo UI" panose="020B0604030504040204" pitchFamily="50" charset="-128"/>
                </a:rPr>
                <a:t>調べ始める</a:t>
              </a:r>
            </a:p>
          </p:txBody>
        </p:sp>
        <p:sp>
          <p:nvSpPr>
            <p:cNvPr id="330" name="テキスト ボックス 329">
              <a:extLst>
                <a:ext uri="{FF2B5EF4-FFF2-40B4-BE49-F238E27FC236}">
                  <a16:creationId xmlns:a16="http://schemas.microsoft.com/office/drawing/2014/main" id="{08C80496-2B82-4345-85FC-A3F501B1F560}"/>
                </a:ext>
              </a:extLst>
            </p:cNvPr>
            <p:cNvSpPr txBox="1"/>
            <p:nvPr/>
          </p:nvSpPr>
          <p:spPr>
            <a:xfrm>
              <a:off x="4520005" y="5397701"/>
              <a:ext cx="1678967" cy="184666"/>
            </a:xfrm>
            <a:prstGeom prst="rect">
              <a:avLst/>
            </a:prstGeom>
            <a:noFill/>
          </p:spPr>
          <p:txBody>
            <a:bodyPr wrap="square" rtlCol="0">
              <a:spAutoFit/>
            </a:bodyPr>
            <a:lstStyle/>
            <a:p>
              <a:r>
                <a:rPr lang="ja-JP" altLang="en-US" sz="600" b="1" dirty="0">
                  <a:latin typeface="Meiryo UI" panose="020B0604030504040204" pitchFamily="50" charset="-128"/>
                  <a:ea typeface="Meiryo UI" panose="020B0604030504040204" pitchFamily="50" charset="-128"/>
                </a:rPr>
                <a:t>   こんご　 　  たいふう　　しら　　はじ</a:t>
              </a:r>
            </a:p>
          </p:txBody>
        </p:sp>
      </p:grpSp>
      <p:sp>
        <p:nvSpPr>
          <p:cNvPr id="342" name="テキスト ボックス 341">
            <a:extLst>
              <a:ext uri="{FF2B5EF4-FFF2-40B4-BE49-F238E27FC236}">
                <a16:creationId xmlns:a16="http://schemas.microsoft.com/office/drawing/2014/main" id="{24EE0697-EB33-4B3B-9130-13FE79E4ECDA}"/>
              </a:ext>
            </a:extLst>
          </p:cNvPr>
          <p:cNvSpPr txBox="1"/>
          <p:nvPr/>
        </p:nvSpPr>
        <p:spPr>
          <a:xfrm>
            <a:off x="3833461" y="4304295"/>
            <a:ext cx="967280" cy="169277"/>
          </a:xfrm>
          <a:prstGeom prst="rect">
            <a:avLst/>
          </a:prstGeom>
          <a:noFill/>
        </p:spPr>
        <p:txBody>
          <a:bodyPr wrap="square" rtlCol="0">
            <a:spAutoFit/>
          </a:bodyPr>
          <a:lstStyle/>
          <a:p>
            <a:endParaRPr lang="ja-JP" altLang="en-US" sz="500" dirty="0">
              <a:latin typeface="HG丸ｺﾞｼｯｸM-PRO" panose="020F0600000000000000" pitchFamily="50" charset="-128"/>
              <a:ea typeface="HG丸ｺﾞｼｯｸM-PRO" panose="020F0600000000000000" pitchFamily="50" charset="-128"/>
            </a:endParaRPr>
          </a:p>
        </p:txBody>
      </p:sp>
      <p:pic>
        <p:nvPicPr>
          <p:cNvPr id="131" name="図 130">
            <a:extLst>
              <a:ext uri="{FF2B5EF4-FFF2-40B4-BE49-F238E27FC236}">
                <a16:creationId xmlns:a16="http://schemas.microsoft.com/office/drawing/2014/main" id="{00000000-0008-0000-0000-000092000000}"/>
              </a:ext>
            </a:extLst>
          </p:cNvPr>
          <p:cNvPicPr>
            <a:picLocks noChangeAspect="1"/>
          </p:cNvPicPr>
          <p:nvPr/>
        </p:nvPicPr>
        <p:blipFill>
          <a:blip r:embed="rId7"/>
          <a:stretch>
            <a:fillRect/>
          </a:stretch>
        </p:blipFill>
        <p:spPr>
          <a:xfrm flipH="1">
            <a:off x="4222239" y="2764081"/>
            <a:ext cx="365476" cy="998504"/>
          </a:xfrm>
          <a:prstGeom prst="rect">
            <a:avLst/>
          </a:prstGeom>
        </p:spPr>
      </p:pic>
      <p:sp>
        <p:nvSpPr>
          <p:cNvPr id="242" name="テキスト ボックス 241">
            <a:extLst>
              <a:ext uri="{FF2B5EF4-FFF2-40B4-BE49-F238E27FC236}">
                <a16:creationId xmlns:a16="http://schemas.microsoft.com/office/drawing/2014/main" id="{D3B3F96C-6C2D-44DA-A772-C21C98C592DE}"/>
              </a:ext>
            </a:extLst>
          </p:cNvPr>
          <p:cNvSpPr txBox="1"/>
          <p:nvPr/>
        </p:nvSpPr>
        <p:spPr>
          <a:xfrm>
            <a:off x="5231473" y="2755878"/>
            <a:ext cx="1456603"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そな　　　　　　　　　　　　よ　　　　　かんが</a:t>
            </a:r>
          </a:p>
        </p:txBody>
      </p:sp>
      <p:sp>
        <p:nvSpPr>
          <p:cNvPr id="244" name="正方形/長方形 243">
            <a:extLst>
              <a:ext uri="{FF2B5EF4-FFF2-40B4-BE49-F238E27FC236}">
                <a16:creationId xmlns:a16="http://schemas.microsoft.com/office/drawing/2014/main" id="{A6DF98F4-CD95-4445-918C-8DA6B8C3B6A1}"/>
              </a:ext>
            </a:extLst>
          </p:cNvPr>
          <p:cNvSpPr/>
          <p:nvPr/>
        </p:nvSpPr>
        <p:spPr>
          <a:xfrm>
            <a:off x="5274958"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おも　　  そな</a:t>
            </a:r>
          </a:p>
        </p:txBody>
      </p:sp>
      <p:grpSp>
        <p:nvGrpSpPr>
          <p:cNvPr id="35" name="グループ化 34">
            <a:extLst>
              <a:ext uri="{FF2B5EF4-FFF2-40B4-BE49-F238E27FC236}">
                <a16:creationId xmlns:a16="http://schemas.microsoft.com/office/drawing/2014/main" id="{FDDC1BA8-FC21-4A9B-A892-A84575DCF642}"/>
              </a:ext>
            </a:extLst>
          </p:cNvPr>
          <p:cNvGrpSpPr/>
          <p:nvPr/>
        </p:nvGrpSpPr>
        <p:grpSpPr>
          <a:xfrm>
            <a:off x="6207109" y="2368113"/>
            <a:ext cx="3630305" cy="12012200"/>
            <a:chOff x="6207109" y="2368113"/>
            <a:chExt cx="3630305" cy="12012200"/>
          </a:xfrm>
        </p:grpSpPr>
        <p:sp>
          <p:nvSpPr>
            <p:cNvPr id="344" name="テキスト ボックス 343">
              <a:extLst>
                <a:ext uri="{FF2B5EF4-FFF2-40B4-BE49-F238E27FC236}">
                  <a16:creationId xmlns:a16="http://schemas.microsoft.com/office/drawing/2014/main" id="{6BA4787B-C9D7-42A2-AAA4-7F915F0CEA0B}"/>
                </a:ext>
              </a:extLst>
            </p:cNvPr>
            <p:cNvSpPr txBox="1"/>
            <p:nvPr/>
          </p:nvSpPr>
          <p:spPr>
            <a:xfrm>
              <a:off x="6962229" y="2946261"/>
              <a:ext cx="2191568" cy="185794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〇テレビの天気予報を注意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〇今後の台風を調べ始める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〇家族全員の今後の予定を確認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〇マイ・タイムラインを確認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〇一週間分の薬を病院に受け取りに行く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〇避難するときに持って行く物を準備する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〇家の周りに風で飛ばされるようなものはないか</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確認</a:t>
              </a:r>
            </a:p>
          </p:txBody>
        </p:sp>
        <p:sp>
          <p:nvSpPr>
            <p:cNvPr id="345" name="テキスト ボックス 344">
              <a:extLst>
                <a:ext uri="{FF2B5EF4-FFF2-40B4-BE49-F238E27FC236}">
                  <a16:creationId xmlns:a16="http://schemas.microsoft.com/office/drawing/2014/main" id="{3BE8B192-BB71-46D3-BD0B-6F3970A0BB93}"/>
                </a:ext>
              </a:extLst>
            </p:cNvPr>
            <p:cNvSpPr txBox="1"/>
            <p:nvPr/>
          </p:nvSpPr>
          <p:spPr>
            <a:xfrm>
              <a:off x="6962229" y="5005420"/>
              <a:ext cx="2088734" cy="59503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〇テレビ、インターネット、携帯メール等で雨や川</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a:t>
              </a:r>
              <a:r>
                <a:rPr kumimoji="1" lang="ja-JP" altLang="en-US" sz="700" dirty="0">
                  <a:latin typeface="HG丸ｺﾞｼｯｸM-PRO" panose="020F0600000000000000" pitchFamily="50" charset="-128"/>
                  <a:ea typeface="HG丸ｺﾞｼｯｸM-PRO" panose="020F0600000000000000" pitchFamily="50" charset="-128"/>
                </a:rPr>
                <a:t>の様子に注意</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〇家族全員の今後の予定を再確認</a:t>
              </a:r>
              <a:endParaRPr kumimoji="1" lang="en-US" altLang="ja-JP" sz="700" dirty="0">
                <a:latin typeface="HG丸ｺﾞｼｯｸM-PRO" panose="020F0600000000000000" pitchFamily="50" charset="-128"/>
                <a:ea typeface="HG丸ｺﾞｼｯｸM-PRO" panose="020F0600000000000000" pitchFamily="50" charset="-128"/>
              </a:endParaRPr>
            </a:p>
          </p:txBody>
        </p:sp>
        <p:cxnSp>
          <p:nvCxnSpPr>
            <p:cNvPr id="348" name="直線コネクタ 347">
              <a:extLst>
                <a:ext uri="{FF2B5EF4-FFF2-40B4-BE49-F238E27FC236}">
                  <a16:creationId xmlns:a16="http://schemas.microsoft.com/office/drawing/2014/main" id="{D7245236-C964-43F6-9C27-872D03F66A88}"/>
                </a:ext>
              </a:extLst>
            </p:cNvPr>
            <p:cNvCxnSpPr>
              <a:cxnSpLocks/>
            </p:cNvCxnSpPr>
            <p:nvPr/>
          </p:nvCxnSpPr>
          <p:spPr>
            <a:xfrm>
              <a:off x="6875920" y="5761108"/>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0" name="直線コネクタ 349">
              <a:extLst>
                <a:ext uri="{FF2B5EF4-FFF2-40B4-BE49-F238E27FC236}">
                  <a16:creationId xmlns:a16="http://schemas.microsoft.com/office/drawing/2014/main" id="{38FB52C7-CCFA-49DC-B7AE-5C1B19F30A32}"/>
                </a:ext>
              </a:extLst>
            </p:cNvPr>
            <p:cNvCxnSpPr>
              <a:cxnSpLocks/>
            </p:cNvCxnSpPr>
            <p:nvPr/>
          </p:nvCxnSpPr>
          <p:spPr>
            <a:xfrm>
              <a:off x="6875920" y="986975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2" name="直線コネクタ 351">
              <a:extLst>
                <a:ext uri="{FF2B5EF4-FFF2-40B4-BE49-F238E27FC236}">
                  <a16:creationId xmlns:a16="http://schemas.microsoft.com/office/drawing/2014/main" id="{89D5D6FD-5827-4A87-BF5B-BF92C297C292}"/>
                </a:ext>
              </a:extLst>
            </p:cNvPr>
            <p:cNvCxnSpPr>
              <a:cxnSpLocks/>
            </p:cNvCxnSpPr>
            <p:nvPr/>
          </p:nvCxnSpPr>
          <p:spPr>
            <a:xfrm>
              <a:off x="6875920" y="11311244"/>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4" name="直線コネクタ 353">
              <a:extLst>
                <a:ext uri="{FF2B5EF4-FFF2-40B4-BE49-F238E27FC236}">
                  <a16:creationId xmlns:a16="http://schemas.microsoft.com/office/drawing/2014/main" id="{47646962-7E9F-4152-A0AE-EC6138196A07}"/>
                </a:ext>
              </a:extLst>
            </p:cNvPr>
            <p:cNvCxnSpPr>
              <a:cxnSpLocks/>
            </p:cNvCxnSpPr>
            <p:nvPr/>
          </p:nvCxnSpPr>
          <p:spPr>
            <a:xfrm>
              <a:off x="6875920" y="1273148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23" name="正方形/長方形 222">
              <a:extLst>
                <a:ext uri="{FF2B5EF4-FFF2-40B4-BE49-F238E27FC236}">
                  <a16:creationId xmlns:a16="http://schemas.microsoft.com/office/drawing/2014/main" id="{6BEAAD25-AF1D-40A4-95B8-3DE367134825}"/>
                </a:ext>
              </a:extLst>
            </p:cNvPr>
            <p:cNvSpPr/>
            <p:nvPr/>
          </p:nvSpPr>
          <p:spPr>
            <a:xfrm>
              <a:off x="6875920" y="2497262"/>
              <a:ext cx="2235209" cy="11602768"/>
            </a:xfrm>
            <a:prstGeom prst="rect">
              <a:avLst/>
            </a:prstGeom>
            <a:noFill/>
            <a:ln w="254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5" name="テキスト ボックス 354">
              <a:extLst>
                <a:ext uri="{FF2B5EF4-FFF2-40B4-BE49-F238E27FC236}">
                  <a16:creationId xmlns:a16="http://schemas.microsoft.com/office/drawing/2014/main" id="{14BA4B2F-1B82-484C-872E-D1DEBCDB574A}"/>
                </a:ext>
              </a:extLst>
            </p:cNvPr>
            <p:cNvSpPr txBox="1"/>
            <p:nvPr/>
          </p:nvSpPr>
          <p:spPr>
            <a:xfrm>
              <a:off x="6962229" y="5769877"/>
              <a:ext cx="2088734" cy="1995418"/>
            </a:xfrm>
            <a:prstGeom prst="rect">
              <a:avLst/>
            </a:prstGeom>
            <a:noFill/>
          </p:spPr>
          <p:txBody>
            <a:bodyPr wrap="square" lIns="0" rIns="0" rtlCol="0">
              <a:spAutoFit/>
            </a:bodyPr>
            <a:lstStyle/>
            <a:p>
              <a:r>
                <a:rPr kumimoji="1" lang="ja-JP" altLang="en-US" sz="700" dirty="0">
                  <a:solidFill>
                    <a:srgbClr val="FF0000"/>
                  </a:solidFill>
                  <a:latin typeface="HG丸ｺﾞｼｯｸM-PRO" panose="020F0600000000000000" pitchFamily="50" charset="-128"/>
                  <a:ea typeface="HG丸ｺﾞｼｯｸM-PRO" panose="020F0600000000000000" pitchFamily="50" charset="-128"/>
                </a:rPr>
                <a:t>〇住んでいる所と上流の雨量を調べ始める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〇ハザードマップで避難場所、避難手段を確認</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〇隣町の親戚の家に家族みんなで避難することを</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電話</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〇川の水位を調べ始める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〇携帯電話の充電</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〇通行止め</a:t>
              </a:r>
              <a:r>
                <a:rPr lang="ja-JP" altLang="en-US" sz="700" dirty="0">
                  <a:latin typeface="HG丸ｺﾞｼｯｸM-PRO" panose="020F0600000000000000" pitchFamily="50" charset="-128"/>
                  <a:ea typeface="HG丸ｺﾞｼｯｸM-PRO" panose="020F0600000000000000" pitchFamily="50" charset="-128"/>
                </a:rPr>
                <a:t>情報がないかインターネットで確認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p:txBody>
        </p:sp>
        <p:sp>
          <p:nvSpPr>
            <p:cNvPr id="357" name="テキスト ボックス 356">
              <a:extLst>
                <a:ext uri="{FF2B5EF4-FFF2-40B4-BE49-F238E27FC236}">
                  <a16:creationId xmlns:a16="http://schemas.microsoft.com/office/drawing/2014/main" id="{BCA04E88-9018-436E-9B03-4F14E0FF9247}"/>
                </a:ext>
              </a:extLst>
            </p:cNvPr>
            <p:cNvSpPr txBox="1"/>
            <p:nvPr/>
          </p:nvSpPr>
          <p:spPr>
            <a:xfrm>
              <a:off x="6962229" y="8445055"/>
              <a:ext cx="2088734" cy="138499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〇隣町への避難の開始を判断</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〇避難しやすい服装に着替える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〇市内の高台への避難の開始を判断</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58" name="テキスト ボックス 357">
              <a:extLst>
                <a:ext uri="{FF2B5EF4-FFF2-40B4-BE49-F238E27FC236}">
                  <a16:creationId xmlns:a16="http://schemas.microsoft.com/office/drawing/2014/main" id="{E640C1B5-D5B3-4B00-82D8-EE27C33B32A3}"/>
                </a:ext>
              </a:extLst>
            </p:cNvPr>
            <p:cNvSpPr txBox="1"/>
            <p:nvPr/>
          </p:nvSpPr>
          <p:spPr>
            <a:xfrm>
              <a:off x="6962229" y="9871586"/>
              <a:ext cx="2088734" cy="124136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〇市内の指定避難場所への避難を判断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〇携帯メール等で避難準備情報の受信</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〇移動に時間のかかる人は、市内の指定避難所への</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避難の開始を判断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〇安全な所へ移動を始める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59" name="テキスト ボックス 358">
              <a:extLst>
                <a:ext uri="{FF2B5EF4-FFF2-40B4-BE49-F238E27FC236}">
                  <a16:creationId xmlns:a16="http://schemas.microsoft.com/office/drawing/2014/main" id="{F2143D23-E3AB-4664-80E6-8F376AE74481}"/>
                </a:ext>
              </a:extLst>
            </p:cNvPr>
            <p:cNvSpPr txBox="1"/>
            <p:nvPr/>
          </p:nvSpPr>
          <p:spPr>
            <a:xfrm>
              <a:off x="6962229" y="11334005"/>
              <a:ext cx="2088734" cy="1427057"/>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〇市内の指定避難所への避難を完了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〇携帯メールで避難勧告、避難指示を受信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〇自宅内の浸水が想定されない場所で、身の安全を　</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確保</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60" name="テキスト ボックス 359">
              <a:extLst>
                <a:ext uri="{FF2B5EF4-FFF2-40B4-BE49-F238E27FC236}">
                  <a16:creationId xmlns:a16="http://schemas.microsoft.com/office/drawing/2014/main" id="{C21619C0-5650-4236-8787-F1362EED1108}"/>
                </a:ext>
              </a:extLst>
            </p:cNvPr>
            <p:cNvSpPr txBox="1"/>
            <p:nvPr/>
          </p:nvSpPr>
          <p:spPr>
            <a:xfrm>
              <a:off x="6962229" y="12766219"/>
              <a:ext cx="2088734" cy="415498"/>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〇テレビで洪水予報の確認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43" name="四角形: 角を丸くする 342">
              <a:extLst>
                <a:ext uri="{FF2B5EF4-FFF2-40B4-BE49-F238E27FC236}">
                  <a16:creationId xmlns:a16="http://schemas.microsoft.com/office/drawing/2014/main" id="{294A02E5-D471-42B4-9E16-420B2A69FCBA}"/>
                </a:ext>
              </a:extLst>
            </p:cNvPr>
            <p:cNvSpPr/>
            <p:nvPr/>
          </p:nvSpPr>
          <p:spPr>
            <a:xfrm>
              <a:off x="7099368" y="2389632"/>
              <a:ext cx="1745516" cy="229686"/>
            </a:xfrm>
            <a:prstGeom prst="roundRect">
              <a:avLst/>
            </a:prstGeom>
            <a:solidFill>
              <a:schemeClr val="bg1"/>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備えの（例）</a:t>
              </a:r>
            </a:p>
          </p:txBody>
        </p:sp>
        <p:sp>
          <p:nvSpPr>
            <p:cNvPr id="237" name="テキスト ボックス 236">
              <a:extLst>
                <a:ext uri="{FF2B5EF4-FFF2-40B4-BE49-F238E27FC236}">
                  <a16:creationId xmlns:a16="http://schemas.microsoft.com/office/drawing/2014/main" id="{43C56476-FF17-4D03-BDD3-657176483119}"/>
                </a:ext>
              </a:extLst>
            </p:cNvPr>
            <p:cNvSpPr txBox="1"/>
            <p:nvPr/>
          </p:nvSpPr>
          <p:spPr>
            <a:xfrm>
              <a:off x="6207109" y="142432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sp>
          <p:nvSpPr>
            <p:cNvPr id="245" name="正方形/長方形 244">
              <a:extLst>
                <a:ext uri="{FF2B5EF4-FFF2-40B4-BE49-F238E27FC236}">
                  <a16:creationId xmlns:a16="http://schemas.microsoft.com/office/drawing/2014/main" id="{67461921-EDF4-4343-B999-78E5A62B2FEB}"/>
                </a:ext>
              </a:extLst>
            </p:cNvPr>
            <p:cNvSpPr/>
            <p:nvPr/>
          </p:nvSpPr>
          <p:spPr>
            <a:xfrm>
              <a:off x="7537787"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そな　　　　    　　れい</a:t>
              </a:r>
            </a:p>
          </p:txBody>
        </p:sp>
        <p:sp>
          <p:nvSpPr>
            <p:cNvPr id="246" name="正方形/長方形 245">
              <a:extLst>
                <a:ext uri="{FF2B5EF4-FFF2-40B4-BE49-F238E27FC236}">
                  <a16:creationId xmlns:a16="http://schemas.microsoft.com/office/drawing/2014/main" id="{26035EB3-B286-4107-B0B0-7AFCF7BBF329}"/>
                </a:ext>
              </a:extLst>
            </p:cNvPr>
            <p:cNvSpPr/>
            <p:nvPr/>
          </p:nvSpPr>
          <p:spPr>
            <a:xfrm>
              <a:off x="7274024" y="2898387"/>
              <a:ext cx="93176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てんき    よほう　　  ちゅうい</a:t>
              </a:r>
            </a:p>
          </p:txBody>
        </p:sp>
        <p:sp>
          <p:nvSpPr>
            <p:cNvPr id="247" name="正方形/長方形 246">
              <a:extLst>
                <a:ext uri="{FF2B5EF4-FFF2-40B4-BE49-F238E27FC236}">
                  <a16:creationId xmlns:a16="http://schemas.microsoft.com/office/drawing/2014/main" id="{18A2A468-9376-41BB-A03A-6414ADF17D0C}"/>
                </a:ext>
              </a:extLst>
            </p:cNvPr>
            <p:cNvSpPr/>
            <p:nvPr/>
          </p:nvSpPr>
          <p:spPr>
            <a:xfrm>
              <a:off x="6981056" y="3112151"/>
              <a:ext cx="9754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こんご　　  たいふう　   しら　　はじ</a:t>
              </a:r>
            </a:p>
          </p:txBody>
        </p:sp>
        <p:sp>
          <p:nvSpPr>
            <p:cNvPr id="248" name="正方形/長方形 247">
              <a:extLst>
                <a:ext uri="{FF2B5EF4-FFF2-40B4-BE49-F238E27FC236}">
                  <a16:creationId xmlns:a16="http://schemas.microsoft.com/office/drawing/2014/main" id="{8DDD59A4-8FF6-4963-ACA3-3D0933F715EF}"/>
                </a:ext>
              </a:extLst>
            </p:cNvPr>
            <p:cNvSpPr/>
            <p:nvPr/>
          </p:nvSpPr>
          <p:spPr>
            <a:xfrm>
              <a:off x="6981055" y="3325015"/>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かぞくぜんいん　　　こんご　　　よてい　　  かくにん</a:t>
              </a:r>
            </a:p>
          </p:txBody>
        </p:sp>
        <p:sp>
          <p:nvSpPr>
            <p:cNvPr id="249" name="正方形/長方形 248">
              <a:extLst>
                <a:ext uri="{FF2B5EF4-FFF2-40B4-BE49-F238E27FC236}">
                  <a16:creationId xmlns:a16="http://schemas.microsoft.com/office/drawing/2014/main" id="{4E09BBD1-5E15-4DE5-A1CB-BCD281342331}"/>
                </a:ext>
              </a:extLst>
            </p:cNvPr>
            <p:cNvSpPr/>
            <p:nvPr/>
          </p:nvSpPr>
          <p:spPr>
            <a:xfrm>
              <a:off x="6981055" y="3537581"/>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0" name="正方形/長方形 249">
              <a:extLst>
                <a:ext uri="{FF2B5EF4-FFF2-40B4-BE49-F238E27FC236}">
                  <a16:creationId xmlns:a16="http://schemas.microsoft.com/office/drawing/2014/main" id="{1112D085-C112-4D02-BE92-6C99520E4254}"/>
                </a:ext>
              </a:extLst>
            </p:cNvPr>
            <p:cNvSpPr/>
            <p:nvPr/>
          </p:nvSpPr>
          <p:spPr>
            <a:xfrm>
              <a:off x="6945529" y="384915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いっしゅうかんぶん　くすり　びょういん     う　　　と　　　　　い</a:t>
              </a:r>
            </a:p>
          </p:txBody>
        </p:sp>
        <p:sp>
          <p:nvSpPr>
            <p:cNvPr id="251" name="正方形/長方形 250">
              <a:extLst>
                <a:ext uri="{FF2B5EF4-FFF2-40B4-BE49-F238E27FC236}">
                  <a16:creationId xmlns:a16="http://schemas.microsoft.com/office/drawing/2014/main" id="{856721DD-AAB0-4C90-8EA9-A1EF64B2014E}"/>
                </a:ext>
              </a:extLst>
            </p:cNvPr>
            <p:cNvSpPr/>
            <p:nvPr/>
          </p:nvSpPr>
          <p:spPr>
            <a:xfrm>
              <a:off x="6945529" y="4182674"/>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も　　　　　 い　　 もの　　じゅんび</a:t>
              </a:r>
            </a:p>
          </p:txBody>
        </p:sp>
        <p:sp>
          <p:nvSpPr>
            <p:cNvPr id="252" name="正方形/長方形 251">
              <a:extLst>
                <a:ext uri="{FF2B5EF4-FFF2-40B4-BE49-F238E27FC236}">
                  <a16:creationId xmlns:a16="http://schemas.microsoft.com/office/drawing/2014/main" id="{BBF6B3B3-DADD-4F45-8FB1-6F8EE5E0F2B1}"/>
                </a:ext>
              </a:extLst>
            </p:cNvPr>
            <p:cNvSpPr/>
            <p:nvPr/>
          </p:nvSpPr>
          <p:spPr>
            <a:xfrm>
              <a:off x="6945529" y="440132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いえ　　まわ　　　　かぜ　　 と　</a:t>
              </a:r>
            </a:p>
          </p:txBody>
        </p:sp>
        <p:sp>
          <p:nvSpPr>
            <p:cNvPr id="253" name="正方形/長方形 252">
              <a:extLst>
                <a:ext uri="{FF2B5EF4-FFF2-40B4-BE49-F238E27FC236}">
                  <a16:creationId xmlns:a16="http://schemas.microsoft.com/office/drawing/2014/main" id="{FB1D9B3C-76A8-43B7-9D9C-20F65C094B37}"/>
                </a:ext>
              </a:extLst>
            </p:cNvPr>
            <p:cNvSpPr/>
            <p:nvPr/>
          </p:nvSpPr>
          <p:spPr>
            <a:xfrm>
              <a:off x="6945529" y="4549771"/>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4" name="正方形/長方形 253">
              <a:extLst>
                <a:ext uri="{FF2B5EF4-FFF2-40B4-BE49-F238E27FC236}">
                  <a16:creationId xmlns:a16="http://schemas.microsoft.com/office/drawing/2014/main" id="{B6D23AF9-8D49-45ED-9C15-D84FF774ACB8}"/>
                </a:ext>
              </a:extLst>
            </p:cNvPr>
            <p:cNvSpPr/>
            <p:nvPr/>
          </p:nvSpPr>
          <p:spPr>
            <a:xfrm>
              <a:off x="6945529" y="4949518"/>
              <a:ext cx="220826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あめ　　かわ</a:t>
              </a:r>
            </a:p>
          </p:txBody>
        </p:sp>
        <p:sp>
          <p:nvSpPr>
            <p:cNvPr id="255" name="正方形/長方形 254">
              <a:extLst>
                <a:ext uri="{FF2B5EF4-FFF2-40B4-BE49-F238E27FC236}">
                  <a16:creationId xmlns:a16="http://schemas.microsoft.com/office/drawing/2014/main" id="{8313461C-C423-4199-8A8A-AFC203DF5721}"/>
                </a:ext>
              </a:extLst>
            </p:cNvPr>
            <p:cNvSpPr/>
            <p:nvPr/>
          </p:nvSpPr>
          <p:spPr>
            <a:xfrm>
              <a:off x="6945529" y="5108000"/>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ようす　　  ちゅうい</a:t>
              </a:r>
            </a:p>
          </p:txBody>
        </p:sp>
        <p:sp>
          <p:nvSpPr>
            <p:cNvPr id="256" name="正方形/長方形 255">
              <a:extLst>
                <a:ext uri="{FF2B5EF4-FFF2-40B4-BE49-F238E27FC236}">
                  <a16:creationId xmlns:a16="http://schemas.microsoft.com/office/drawing/2014/main" id="{C2F79153-725C-48B6-985F-C5EC7B20E313}"/>
                </a:ext>
              </a:extLst>
            </p:cNvPr>
            <p:cNvSpPr/>
            <p:nvPr/>
          </p:nvSpPr>
          <p:spPr>
            <a:xfrm>
              <a:off x="6945529" y="5347864"/>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かぞくぜんいん　　　こんご　　　よてい　　  さいかくにん　</a:t>
              </a:r>
            </a:p>
          </p:txBody>
        </p:sp>
        <p:sp>
          <p:nvSpPr>
            <p:cNvPr id="257" name="正方形/長方形 256">
              <a:extLst>
                <a:ext uri="{FF2B5EF4-FFF2-40B4-BE49-F238E27FC236}">
                  <a16:creationId xmlns:a16="http://schemas.microsoft.com/office/drawing/2014/main" id="{565E80D0-05A3-4391-89AF-49D1A0A72E56}"/>
                </a:ext>
              </a:extLst>
            </p:cNvPr>
            <p:cNvSpPr/>
            <p:nvPr/>
          </p:nvSpPr>
          <p:spPr>
            <a:xfrm>
              <a:off x="6945529" y="5724645"/>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す　　　　　　　　ところ  じょうりゅう  うりょう　　しら　　はじ</a:t>
              </a:r>
            </a:p>
          </p:txBody>
        </p:sp>
        <p:sp>
          <p:nvSpPr>
            <p:cNvPr id="258" name="正方形/長方形 257">
              <a:extLst>
                <a:ext uri="{FF2B5EF4-FFF2-40B4-BE49-F238E27FC236}">
                  <a16:creationId xmlns:a16="http://schemas.microsoft.com/office/drawing/2014/main" id="{95B750CA-7044-4567-B6A9-9A5439959957}"/>
                </a:ext>
              </a:extLst>
            </p:cNvPr>
            <p:cNvSpPr/>
            <p:nvPr/>
          </p:nvSpPr>
          <p:spPr>
            <a:xfrm>
              <a:off x="6945529" y="614630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ばしょ　　　ひなんしゅだん　　 かくにん</a:t>
              </a:r>
            </a:p>
          </p:txBody>
        </p:sp>
        <p:sp>
          <p:nvSpPr>
            <p:cNvPr id="259" name="正方形/長方形 258">
              <a:extLst>
                <a:ext uri="{FF2B5EF4-FFF2-40B4-BE49-F238E27FC236}">
                  <a16:creationId xmlns:a16="http://schemas.microsoft.com/office/drawing/2014/main" id="{85E4E1A3-47EB-49A3-BED9-4D1437389976}"/>
                </a:ext>
              </a:extLst>
            </p:cNvPr>
            <p:cNvSpPr/>
            <p:nvPr/>
          </p:nvSpPr>
          <p:spPr>
            <a:xfrm>
              <a:off x="6945529" y="646521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しんせき　 　いえ　　  かぞく　　　　　　　　　ひなん</a:t>
              </a:r>
            </a:p>
          </p:txBody>
        </p:sp>
        <p:sp>
          <p:nvSpPr>
            <p:cNvPr id="260" name="正方形/長方形 259">
              <a:extLst>
                <a:ext uri="{FF2B5EF4-FFF2-40B4-BE49-F238E27FC236}">
                  <a16:creationId xmlns:a16="http://schemas.microsoft.com/office/drawing/2014/main" id="{B6D9A2E6-6A79-414C-B268-3F63F4B8D209}"/>
                </a:ext>
              </a:extLst>
            </p:cNvPr>
            <p:cNvSpPr/>
            <p:nvPr/>
          </p:nvSpPr>
          <p:spPr>
            <a:xfrm>
              <a:off x="6945529" y="6625392"/>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でんわ</a:t>
              </a:r>
            </a:p>
          </p:txBody>
        </p:sp>
        <p:sp>
          <p:nvSpPr>
            <p:cNvPr id="261" name="正方形/長方形 260">
              <a:extLst>
                <a:ext uri="{FF2B5EF4-FFF2-40B4-BE49-F238E27FC236}">
                  <a16:creationId xmlns:a16="http://schemas.microsoft.com/office/drawing/2014/main" id="{5F79D79C-785E-40DA-BE31-87B4DCAA42F0}"/>
                </a:ext>
              </a:extLst>
            </p:cNvPr>
            <p:cNvSpPr/>
            <p:nvPr/>
          </p:nvSpPr>
          <p:spPr>
            <a:xfrm>
              <a:off x="6945529" y="696913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しら　　はじ</a:t>
              </a:r>
            </a:p>
          </p:txBody>
        </p:sp>
        <p:sp>
          <p:nvSpPr>
            <p:cNvPr id="262" name="正方形/長方形 261">
              <a:extLst>
                <a:ext uri="{FF2B5EF4-FFF2-40B4-BE49-F238E27FC236}">
                  <a16:creationId xmlns:a16="http://schemas.microsoft.com/office/drawing/2014/main" id="{898490D2-C7DD-49D6-9FCC-83B2FA316130}"/>
                </a:ext>
              </a:extLst>
            </p:cNvPr>
            <p:cNvSpPr/>
            <p:nvPr/>
          </p:nvSpPr>
          <p:spPr>
            <a:xfrm>
              <a:off x="6945529" y="729214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でんわ　　じゅうでん</a:t>
              </a:r>
            </a:p>
          </p:txBody>
        </p:sp>
        <p:sp>
          <p:nvSpPr>
            <p:cNvPr id="263" name="正方形/長方形 262">
              <a:extLst>
                <a:ext uri="{FF2B5EF4-FFF2-40B4-BE49-F238E27FC236}">
                  <a16:creationId xmlns:a16="http://schemas.microsoft.com/office/drawing/2014/main" id="{EBB1B85A-48FB-4B73-80D5-2CAB697BBF67}"/>
                </a:ext>
              </a:extLst>
            </p:cNvPr>
            <p:cNvSpPr/>
            <p:nvPr/>
          </p:nvSpPr>
          <p:spPr>
            <a:xfrm>
              <a:off x="6945529" y="750185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つうこう  ど　   じょうほう　　　　　　　　　　　　　　　　　　　　　　　 かくにん</a:t>
              </a:r>
            </a:p>
          </p:txBody>
        </p:sp>
        <p:sp>
          <p:nvSpPr>
            <p:cNvPr id="264" name="正方形/長方形 263">
              <a:extLst>
                <a:ext uri="{FF2B5EF4-FFF2-40B4-BE49-F238E27FC236}">
                  <a16:creationId xmlns:a16="http://schemas.microsoft.com/office/drawing/2014/main" id="{CE62EF78-9547-4FB8-8F21-E75C35EBBC19}"/>
                </a:ext>
              </a:extLst>
            </p:cNvPr>
            <p:cNvSpPr/>
            <p:nvPr/>
          </p:nvSpPr>
          <p:spPr>
            <a:xfrm>
              <a:off x="6945529" y="8400313"/>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かいし　  　はんだん</a:t>
              </a:r>
            </a:p>
          </p:txBody>
        </p:sp>
        <p:sp>
          <p:nvSpPr>
            <p:cNvPr id="265" name="正方形/長方形 264">
              <a:extLst>
                <a:ext uri="{FF2B5EF4-FFF2-40B4-BE49-F238E27FC236}">
                  <a16:creationId xmlns:a16="http://schemas.microsoft.com/office/drawing/2014/main" id="{328A8684-352F-4D50-906F-8C17AA1E17C2}"/>
                </a:ext>
              </a:extLst>
            </p:cNvPr>
            <p:cNvSpPr/>
            <p:nvPr/>
          </p:nvSpPr>
          <p:spPr>
            <a:xfrm>
              <a:off x="6945529" y="8824114"/>
              <a:ext cx="13623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ふくそう　　  き   が</a:t>
              </a:r>
            </a:p>
          </p:txBody>
        </p:sp>
        <p:sp>
          <p:nvSpPr>
            <p:cNvPr id="270" name="正方形/長方形 269">
              <a:extLst>
                <a:ext uri="{FF2B5EF4-FFF2-40B4-BE49-F238E27FC236}">
                  <a16:creationId xmlns:a16="http://schemas.microsoft.com/office/drawing/2014/main" id="{167C611F-98FD-4765-8C76-A4F461FDE840}"/>
                </a:ext>
              </a:extLst>
            </p:cNvPr>
            <p:cNvSpPr/>
            <p:nvPr/>
          </p:nvSpPr>
          <p:spPr>
            <a:xfrm>
              <a:off x="6945529" y="9244766"/>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かんりょう</a:t>
              </a:r>
            </a:p>
          </p:txBody>
        </p:sp>
        <p:sp>
          <p:nvSpPr>
            <p:cNvPr id="271" name="正方形/長方形 270">
              <a:extLst>
                <a:ext uri="{FF2B5EF4-FFF2-40B4-BE49-F238E27FC236}">
                  <a16:creationId xmlns:a16="http://schemas.microsoft.com/office/drawing/2014/main" id="{1F44D896-A663-4EAE-A42C-163C5B4B3578}"/>
                </a:ext>
              </a:extLst>
            </p:cNvPr>
            <p:cNvSpPr/>
            <p:nvPr/>
          </p:nvSpPr>
          <p:spPr>
            <a:xfrm>
              <a:off x="6945528" y="9578126"/>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かいし 　　  はんだん</a:t>
              </a:r>
            </a:p>
          </p:txBody>
        </p:sp>
        <p:sp>
          <p:nvSpPr>
            <p:cNvPr id="272" name="正方形/長方形 271">
              <a:extLst>
                <a:ext uri="{FF2B5EF4-FFF2-40B4-BE49-F238E27FC236}">
                  <a16:creationId xmlns:a16="http://schemas.microsoft.com/office/drawing/2014/main" id="{975F90D5-7124-46C6-BA9E-39606A2AF070}"/>
                </a:ext>
              </a:extLst>
            </p:cNvPr>
            <p:cNvSpPr/>
            <p:nvPr/>
          </p:nvSpPr>
          <p:spPr>
            <a:xfrm>
              <a:off x="6945528" y="9830209"/>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73" name="正方形/長方形 272">
              <a:extLst>
                <a:ext uri="{FF2B5EF4-FFF2-40B4-BE49-F238E27FC236}">
                  <a16:creationId xmlns:a16="http://schemas.microsoft.com/office/drawing/2014/main" id="{FE9B1889-A162-48C9-9788-47B6A2C1E10D}"/>
                </a:ext>
              </a:extLst>
            </p:cNvPr>
            <p:cNvSpPr/>
            <p:nvPr/>
          </p:nvSpPr>
          <p:spPr>
            <a:xfrm>
              <a:off x="6945528" y="10037282"/>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　ばしょ　　　　　ひなん　　はんだん</a:t>
              </a:r>
            </a:p>
          </p:txBody>
        </p:sp>
        <p:sp>
          <p:nvSpPr>
            <p:cNvPr id="269" name="正方形/長方形 268">
              <a:extLst>
                <a:ext uri="{FF2B5EF4-FFF2-40B4-BE49-F238E27FC236}">
                  <a16:creationId xmlns:a16="http://schemas.microsoft.com/office/drawing/2014/main" id="{32848FA1-E2AA-44E8-B602-734853F0AF77}"/>
                </a:ext>
              </a:extLst>
            </p:cNvPr>
            <p:cNvSpPr/>
            <p:nvPr/>
          </p:nvSpPr>
          <p:spPr>
            <a:xfrm>
              <a:off x="6945528" y="10259260"/>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ひなんじゅんびじょうほう　  じゅしん</a:t>
              </a:r>
            </a:p>
          </p:txBody>
        </p:sp>
        <p:sp>
          <p:nvSpPr>
            <p:cNvPr id="274" name="正方形/長方形 273">
              <a:extLst>
                <a:ext uri="{FF2B5EF4-FFF2-40B4-BE49-F238E27FC236}">
                  <a16:creationId xmlns:a16="http://schemas.microsoft.com/office/drawing/2014/main" id="{06941592-A9E4-4E6C-92DE-CA0A7DB25086}"/>
                </a:ext>
              </a:extLst>
            </p:cNvPr>
            <p:cNvSpPr/>
            <p:nvPr/>
          </p:nvSpPr>
          <p:spPr>
            <a:xfrm>
              <a:off x="6945528" y="10466699"/>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いどう　　   じかん　　　　　　　　 ひと　　　　  しない　　   してい   ひなんしょ</a:t>
              </a:r>
            </a:p>
          </p:txBody>
        </p:sp>
        <p:sp>
          <p:nvSpPr>
            <p:cNvPr id="275" name="正方形/長方形 274">
              <a:extLst>
                <a:ext uri="{FF2B5EF4-FFF2-40B4-BE49-F238E27FC236}">
                  <a16:creationId xmlns:a16="http://schemas.microsoft.com/office/drawing/2014/main" id="{EFF4DC10-1DFD-4293-BBE1-FA9356BD1C40}"/>
                </a:ext>
              </a:extLst>
            </p:cNvPr>
            <p:cNvSpPr/>
            <p:nvPr/>
          </p:nvSpPr>
          <p:spPr>
            <a:xfrm>
              <a:off x="6945528" y="1061504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かいし　　  はんだん</a:t>
              </a:r>
            </a:p>
          </p:txBody>
        </p:sp>
        <p:sp>
          <p:nvSpPr>
            <p:cNvPr id="276" name="正方形/長方形 275">
              <a:extLst>
                <a:ext uri="{FF2B5EF4-FFF2-40B4-BE49-F238E27FC236}">
                  <a16:creationId xmlns:a16="http://schemas.microsoft.com/office/drawing/2014/main" id="{3E04611E-E8C5-4C04-A21C-CC215796BAE9}"/>
                </a:ext>
              </a:extLst>
            </p:cNvPr>
            <p:cNvSpPr/>
            <p:nvPr/>
          </p:nvSpPr>
          <p:spPr>
            <a:xfrm>
              <a:off x="6945528" y="1085551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ところ　　いどう　　  はじ</a:t>
              </a:r>
            </a:p>
          </p:txBody>
        </p:sp>
        <p:sp>
          <p:nvSpPr>
            <p:cNvPr id="277" name="正方形/長方形 276">
              <a:extLst>
                <a:ext uri="{FF2B5EF4-FFF2-40B4-BE49-F238E27FC236}">
                  <a16:creationId xmlns:a16="http://schemas.microsoft.com/office/drawing/2014/main" id="{D6F0DB0A-8AFC-461F-A43B-893731E0CA60}"/>
                </a:ext>
              </a:extLst>
            </p:cNvPr>
            <p:cNvSpPr/>
            <p:nvPr/>
          </p:nvSpPr>
          <p:spPr>
            <a:xfrm>
              <a:off x="6945528" y="1129157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85" name="正方形/長方形 284">
              <a:extLst>
                <a:ext uri="{FF2B5EF4-FFF2-40B4-BE49-F238E27FC236}">
                  <a16:creationId xmlns:a16="http://schemas.microsoft.com/office/drawing/2014/main" id="{C1ABA62C-DD84-4A87-9104-44FA59FF73CA}"/>
                </a:ext>
              </a:extLst>
            </p:cNvPr>
            <p:cNvSpPr/>
            <p:nvPr/>
          </p:nvSpPr>
          <p:spPr>
            <a:xfrm>
              <a:off x="6945528" y="1150482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かんりょう</a:t>
              </a:r>
            </a:p>
          </p:txBody>
        </p:sp>
        <p:sp>
          <p:nvSpPr>
            <p:cNvPr id="289" name="正方形/長方形 288">
              <a:extLst>
                <a:ext uri="{FF2B5EF4-FFF2-40B4-BE49-F238E27FC236}">
                  <a16:creationId xmlns:a16="http://schemas.microsoft.com/office/drawing/2014/main" id="{ABF6C606-6A88-42F0-A87C-CF0E388B90E8}"/>
                </a:ext>
              </a:extLst>
            </p:cNvPr>
            <p:cNvSpPr/>
            <p:nvPr/>
          </p:nvSpPr>
          <p:spPr>
            <a:xfrm>
              <a:off x="6945528" y="1171148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ひなんしょ　　　　　ひなん　  かんりょう</a:t>
              </a:r>
            </a:p>
          </p:txBody>
        </p:sp>
        <p:sp>
          <p:nvSpPr>
            <p:cNvPr id="298" name="正方形/長方形 297">
              <a:extLst>
                <a:ext uri="{FF2B5EF4-FFF2-40B4-BE49-F238E27FC236}">
                  <a16:creationId xmlns:a16="http://schemas.microsoft.com/office/drawing/2014/main" id="{B375D6D8-7DE2-4682-B420-5DF5E8611513}"/>
                </a:ext>
              </a:extLst>
            </p:cNvPr>
            <p:cNvSpPr/>
            <p:nvPr/>
          </p:nvSpPr>
          <p:spPr>
            <a:xfrm>
              <a:off x="6945528" y="1192842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sp>
          <p:nvSpPr>
            <p:cNvPr id="299" name="正方形/長方形 298">
              <a:extLst>
                <a:ext uri="{FF2B5EF4-FFF2-40B4-BE49-F238E27FC236}">
                  <a16:creationId xmlns:a16="http://schemas.microsoft.com/office/drawing/2014/main" id="{731D8353-B4BC-497E-90EF-345D963A85B6}"/>
                </a:ext>
              </a:extLst>
            </p:cNvPr>
            <p:cNvSpPr/>
            <p:nvPr/>
          </p:nvSpPr>
          <p:spPr>
            <a:xfrm>
              <a:off x="6945528" y="1214536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ひなんかんこく　　　ひなん    しじ　　　じゅしん</a:t>
              </a:r>
            </a:p>
          </p:txBody>
        </p:sp>
        <p:sp>
          <p:nvSpPr>
            <p:cNvPr id="300" name="正方形/長方形 299">
              <a:extLst>
                <a:ext uri="{FF2B5EF4-FFF2-40B4-BE49-F238E27FC236}">
                  <a16:creationId xmlns:a16="http://schemas.microsoft.com/office/drawing/2014/main" id="{46F2407D-7C24-451F-8533-A5B771CCB1EE}"/>
                </a:ext>
              </a:extLst>
            </p:cNvPr>
            <p:cNvSpPr/>
            <p:nvPr/>
          </p:nvSpPr>
          <p:spPr>
            <a:xfrm>
              <a:off x="6945527" y="12349910"/>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じたくない　　 しんすい　　 そうてい　　　　　　　  　ばしょ　　　      み　　 あんぜん</a:t>
              </a:r>
            </a:p>
          </p:txBody>
        </p:sp>
        <p:sp>
          <p:nvSpPr>
            <p:cNvPr id="301" name="正方形/長方形 300">
              <a:extLst>
                <a:ext uri="{FF2B5EF4-FFF2-40B4-BE49-F238E27FC236}">
                  <a16:creationId xmlns:a16="http://schemas.microsoft.com/office/drawing/2014/main" id="{8D46A1AC-CA54-4D80-8531-1B79409A156B}"/>
                </a:ext>
              </a:extLst>
            </p:cNvPr>
            <p:cNvSpPr/>
            <p:nvPr/>
          </p:nvSpPr>
          <p:spPr>
            <a:xfrm>
              <a:off x="6945527" y="12504849"/>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かくほ</a:t>
              </a:r>
            </a:p>
          </p:txBody>
        </p:sp>
        <p:sp>
          <p:nvSpPr>
            <p:cNvPr id="302" name="正方形/長方形 301">
              <a:extLst>
                <a:ext uri="{FF2B5EF4-FFF2-40B4-BE49-F238E27FC236}">
                  <a16:creationId xmlns:a16="http://schemas.microsoft.com/office/drawing/2014/main" id="{2FA54965-26E0-41DC-AF1E-811B135DBC83}"/>
                </a:ext>
              </a:extLst>
            </p:cNvPr>
            <p:cNvSpPr/>
            <p:nvPr/>
          </p:nvSpPr>
          <p:spPr>
            <a:xfrm>
              <a:off x="6945527" y="12716697"/>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こうずい  よほう　      かくほ</a:t>
              </a:r>
            </a:p>
          </p:txBody>
        </p:sp>
        <p:sp>
          <p:nvSpPr>
            <p:cNvPr id="303" name="正方形/長方形 302">
              <a:extLst>
                <a:ext uri="{FF2B5EF4-FFF2-40B4-BE49-F238E27FC236}">
                  <a16:creationId xmlns:a16="http://schemas.microsoft.com/office/drawing/2014/main" id="{0BA2C7C3-EF2D-4D86-99ED-ED528729A1D2}"/>
                </a:ext>
              </a:extLst>
            </p:cNvPr>
            <p:cNvSpPr/>
            <p:nvPr/>
          </p:nvSpPr>
          <p:spPr>
            <a:xfrm>
              <a:off x="6945527" y="12927523"/>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grpSp>
      <p:grpSp>
        <p:nvGrpSpPr>
          <p:cNvPr id="30" name="グループ化 29">
            <a:extLst>
              <a:ext uri="{FF2B5EF4-FFF2-40B4-BE49-F238E27FC236}">
                <a16:creationId xmlns:a16="http://schemas.microsoft.com/office/drawing/2014/main" id="{F13F040E-E2FC-4930-96B6-26DAF16F0E84}"/>
              </a:ext>
            </a:extLst>
          </p:cNvPr>
          <p:cNvGrpSpPr/>
          <p:nvPr/>
        </p:nvGrpSpPr>
        <p:grpSpPr>
          <a:xfrm>
            <a:off x="196624" y="2391357"/>
            <a:ext cx="969189" cy="11708672"/>
            <a:chOff x="196624" y="2391357"/>
            <a:chExt cx="969189" cy="11708672"/>
          </a:xfrm>
        </p:grpSpPr>
        <p:sp>
          <p:nvSpPr>
            <p:cNvPr id="24" name="矢印: 下 23">
              <a:extLst>
                <a:ext uri="{FF2B5EF4-FFF2-40B4-BE49-F238E27FC236}">
                  <a16:creationId xmlns:a16="http://schemas.microsoft.com/office/drawing/2014/main" id="{B368A6AB-00DC-4CF5-BA35-5CD09A9683E5}"/>
                </a:ext>
              </a:extLst>
            </p:cNvPr>
            <p:cNvSpPr/>
            <p:nvPr/>
          </p:nvSpPr>
          <p:spPr>
            <a:xfrm>
              <a:off x="196624" y="2845305"/>
              <a:ext cx="84292" cy="9886173"/>
            </a:xfrm>
            <a:prstGeom prst="downArrow">
              <a:avLst>
                <a:gd name="adj1" fmla="val 50000"/>
                <a:gd name="adj2" fmla="val 8766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a:extLst>
                <a:ext uri="{FF2B5EF4-FFF2-40B4-BE49-F238E27FC236}">
                  <a16:creationId xmlns:a16="http://schemas.microsoft.com/office/drawing/2014/main" id="{57E95FD1-0416-4C8A-823A-C50495DF0054}"/>
                </a:ext>
              </a:extLst>
            </p:cNvPr>
            <p:cNvGrpSpPr/>
            <p:nvPr/>
          </p:nvGrpSpPr>
          <p:grpSpPr>
            <a:xfrm>
              <a:off x="197115" y="2391357"/>
              <a:ext cx="968698" cy="453951"/>
              <a:chOff x="532706" y="2919169"/>
              <a:chExt cx="524005" cy="453951"/>
            </a:xfrm>
          </p:grpSpPr>
          <p:sp>
            <p:nvSpPr>
              <p:cNvPr id="28" name="正方形/長方形 27">
                <a:extLst>
                  <a:ext uri="{FF2B5EF4-FFF2-40B4-BE49-F238E27FC236}">
                    <a16:creationId xmlns:a16="http://schemas.microsoft.com/office/drawing/2014/main" id="{C17DFA9F-9754-4DC8-B99C-AA717AE60503}"/>
                  </a:ext>
                </a:extLst>
              </p:cNvPr>
              <p:cNvSpPr/>
              <p:nvPr/>
            </p:nvSpPr>
            <p:spPr>
              <a:xfrm>
                <a:off x="532706" y="2919169"/>
                <a:ext cx="467419" cy="4539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79200" rIns="18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備えまでの</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おおよその時間</a:t>
                </a:r>
              </a:p>
            </p:txBody>
          </p:sp>
          <p:sp>
            <p:nvSpPr>
              <p:cNvPr id="221" name="正方形/長方形 220">
                <a:extLst>
                  <a:ext uri="{FF2B5EF4-FFF2-40B4-BE49-F238E27FC236}">
                    <a16:creationId xmlns:a16="http://schemas.microsoft.com/office/drawing/2014/main" id="{C1261CD6-B6C6-4046-9CB6-0AB7513D8B95}"/>
                  </a:ext>
                </a:extLst>
              </p:cNvPr>
              <p:cNvSpPr/>
              <p:nvPr/>
            </p:nvSpPr>
            <p:spPr>
              <a:xfrm>
                <a:off x="600425" y="2944842"/>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そな</a:t>
                </a:r>
              </a:p>
            </p:txBody>
          </p:sp>
          <p:sp>
            <p:nvSpPr>
              <p:cNvPr id="130" name="正方形/長方形 129">
                <a:extLst>
                  <a:ext uri="{FF2B5EF4-FFF2-40B4-BE49-F238E27FC236}">
                    <a16:creationId xmlns:a16="http://schemas.microsoft.com/office/drawing/2014/main" id="{47C3AB41-0C86-4EF4-B257-C9AFDB447C2D}"/>
                  </a:ext>
                </a:extLst>
              </p:cNvPr>
              <p:cNvSpPr/>
              <p:nvPr/>
            </p:nvSpPr>
            <p:spPr>
              <a:xfrm>
                <a:off x="786285" y="3119834"/>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じかん</a:t>
                </a:r>
              </a:p>
            </p:txBody>
          </p:sp>
        </p:grpSp>
        <p:grpSp>
          <p:nvGrpSpPr>
            <p:cNvPr id="7" name="グループ化 6">
              <a:extLst>
                <a:ext uri="{FF2B5EF4-FFF2-40B4-BE49-F238E27FC236}">
                  <a16:creationId xmlns:a16="http://schemas.microsoft.com/office/drawing/2014/main" id="{03F85B2B-A35C-4DA6-94D3-9F9EEC5CD6DF}"/>
                </a:ext>
              </a:extLst>
            </p:cNvPr>
            <p:cNvGrpSpPr/>
            <p:nvPr/>
          </p:nvGrpSpPr>
          <p:grpSpPr>
            <a:xfrm>
              <a:off x="555892" y="3135982"/>
              <a:ext cx="469177" cy="10964047"/>
              <a:chOff x="993714" y="3135982"/>
              <a:chExt cx="469177" cy="10964047"/>
            </a:xfrm>
          </p:grpSpPr>
          <p:sp>
            <p:nvSpPr>
              <p:cNvPr id="6" name="矢印: 下 5">
                <a:extLst>
                  <a:ext uri="{FF2B5EF4-FFF2-40B4-BE49-F238E27FC236}">
                    <a16:creationId xmlns:a16="http://schemas.microsoft.com/office/drawing/2014/main" id="{A2F32AAD-87C7-4CCC-92AE-72DA2A736780}"/>
                  </a:ext>
                </a:extLst>
              </p:cNvPr>
              <p:cNvSpPr/>
              <p:nvPr/>
            </p:nvSpPr>
            <p:spPr>
              <a:xfrm>
                <a:off x="1058392" y="3135982"/>
                <a:ext cx="338645" cy="1644416"/>
              </a:xfrm>
              <a:prstGeom prst="downArrow">
                <a:avLst>
                  <a:gd name="adj1" fmla="val 77502"/>
                  <a:gd name="adj2" fmla="val 62501"/>
                </a:avLst>
              </a:prstGeom>
              <a:solidFill>
                <a:srgbClr val="FFE7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警戒レベル１（心構えを高める）</a:t>
                </a:r>
              </a:p>
            </p:txBody>
          </p:sp>
          <p:sp>
            <p:nvSpPr>
              <p:cNvPr id="126" name="矢印: 下 125">
                <a:extLst>
                  <a:ext uri="{FF2B5EF4-FFF2-40B4-BE49-F238E27FC236}">
                    <a16:creationId xmlns:a16="http://schemas.microsoft.com/office/drawing/2014/main" id="{02913E12-7398-4BA7-8D29-DEC99F88E5D0}"/>
                  </a:ext>
                </a:extLst>
              </p:cNvPr>
              <p:cNvSpPr/>
              <p:nvPr/>
            </p:nvSpPr>
            <p:spPr>
              <a:xfrm>
                <a:off x="1058392" y="4854225"/>
                <a:ext cx="338645" cy="5015525"/>
              </a:xfrm>
              <a:prstGeom prst="downArrow">
                <a:avLst>
                  <a:gd name="adj1" fmla="val 77502"/>
                  <a:gd name="adj2" fmla="val 62501"/>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警戒レベル２（避難行動の確認）</a:t>
                </a:r>
              </a:p>
            </p:txBody>
          </p:sp>
          <p:sp>
            <p:nvSpPr>
              <p:cNvPr id="127" name="矢印: 下 126">
                <a:extLst>
                  <a:ext uri="{FF2B5EF4-FFF2-40B4-BE49-F238E27FC236}">
                    <a16:creationId xmlns:a16="http://schemas.microsoft.com/office/drawing/2014/main" id="{C56BA348-0210-4195-9E6D-B90EE58B35B2}"/>
                  </a:ext>
                </a:extLst>
              </p:cNvPr>
              <p:cNvSpPr/>
              <p:nvPr/>
            </p:nvSpPr>
            <p:spPr>
              <a:xfrm>
                <a:off x="993714" y="10063984"/>
                <a:ext cx="468000" cy="1247260"/>
              </a:xfrm>
              <a:prstGeom prst="downArrow">
                <a:avLst>
                  <a:gd name="adj1" fmla="val 77502"/>
                  <a:gd name="adj2" fmla="val 62501"/>
                </a:avLst>
              </a:prstGeom>
              <a:solidFill>
                <a:srgbClr val="FF99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警戒レベル３　　　</a:t>
                </a:r>
                <a:endParaRPr kumimoji="1"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（高齢者等は避難）</a:t>
                </a:r>
              </a:p>
            </p:txBody>
          </p:sp>
          <p:sp>
            <p:nvSpPr>
              <p:cNvPr id="128" name="矢印: 下 127">
                <a:extLst>
                  <a:ext uri="{FF2B5EF4-FFF2-40B4-BE49-F238E27FC236}">
                    <a16:creationId xmlns:a16="http://schemas.microsoft.com/office/drawing/2014/main" id="{DF6B0877-5B19-4048-A729-8278B9E350D6}"/>
                  </a:ext>
                </a:extLst>
              </p:cNvPr>
              <p:cNvSpPr/>
              <p:nvPr/>
            </p:nvSpPr>
            <p:spPr>
              <a:xfrm>
                <a:off x="994891" y="11482018"/>
                <a:ext cx="468000" cy="1247260"/>
              </a:xfrm>
              <a:prstGeom prst="downArrow">
                <a:avLst>
                  <a:gd name="adj1" fmla="val 77502"/>
                  <a:gd name="adj2" fmla="val 62501"/>
                </a:avLst>
              </a:prstGeom>
              <a:solidFill>
                <a:srgbClr val="FF00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警戒レベル４</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（全員避難）</a:t>
                </a:r>
              </a:p>
            </p:txBody>
          </p:sp>
          <p:sp>
            <p:nvSpPr>
              <p:cNvPr id="129" name="矢印: 下 128">
                <a:extLst>
                  <a:ext uri="{FF2B5EF4-FFF2-40B4-BE49-F238E27FC236}">
                    <a16:creationId xmlns:a16="http://schemas.microsoft.com/office/drawing/2014/main" id="{2277F0E9-892E-45BA-A2CA-814B038EDC6C}"/>
                  </a:ext>
                </a:extLst>
              </p:cNvPr>
              <p:cNvSpPr/>
              <p:nvPr/>
            </p:nvSpPr>
            <p:spPr>
              <a:xfrm>
                <a:off x="994005" y="12861192"/>
                <a:ext cx="467418" cy="1238837"/>
              </a:xfrm>
              <a:prstGeom prst="downArrow">
                <a:avLst>
                  <a:gd name="adj1" fmla="val 77502"/>
                  <a:gd name="adj2" fmla="val 62501"/>
                </a:avLst>
              </a:prstGeom>
              <a:solidFill>
                <a:schemeClr val="tx1">
                  <a:lumMod val="65000"/>
                  <a:lumOff val="3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警戒レベル５</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（災害発生）</a:t>
                </a:r>
              </a:p>
            </p:txBody>
          </p:sp>
        </p:grpSp>
        <p:grpSp>
          <p:nvGrpSpPr>
            <p:cNvPr id="13" name="グループ化 12">
              <a:extLst>
                <a:ext uri="{FF2B5EF4-FFF2-40B4-BE49-F238E27FC236}">
                  <a16:creationId xmlns:a16="http://schemas.microsoft.com/office/drawing/2014/main" id="{D5616FA9-ADAC-47E7-B498-20E508552753}"/>
                </a:ext>
              </a:extLst>
            </p:cNvPr>
            <p:cNvGrpSpPr/>
            <p:nvPr/>
          </p:nvGrpSpPr>
          <p:grpSpPr>
            <a:xfrm>
              <a:off x="225431" y="2899933"/>
              <a:ext cx="467419" cy="230994"/>
              <a:chOff x="225431" y="2899933"/>
              <a:chExt cx="467419" cy="230994"/>
            </a:xfrm>
          </p:grpSpPr>
          <p:sp>
            <p:nvSpPr>
              <p:cNvPr id="222" name="テキスト ボックス 221">
                <a:extLst>
                  <a:ext uri="{FF2B5EF4-FFF2-40B4-BE49-F238E27FC236}">
                    <a16:creationId xmlns:a16="http://schemas.microsoft.com/office/drawing/2014/main" id="{C1D8F962-5ED0-426C-AC00-E70C6F49218E}"/>
                  </a:ext>
                </a:extLst>
              </p:cNvPr>
              <p:cNvSpPr txBox="1"/>
              <p:nvPr/>
            </p:nvSpPr>
            <p:spPr>
              <a:xfrm>
                <a:off x="225431" y="2946261"/>
                <a:ext cx="467419" cy="184666"/>
              </a:xfrm>
              <a:prstGeom prst="rect">
                <a:avLst/>
              </a:prstGeom>
              <a:noFill/>
            </p:spPr>
            <p:txBody>
              <a:bodyPr wrap="square" rtlCol="0">
                <a:spAutoFit/>
              </a:bodyPr>
              <a:lstStyle/>
              <a:p>
                <a:r>
                  <a:rPr kumimoji="1" lang="ja-JP" altLang="en-US" sz="600" b="1" dirty="0">
                    <a:latin typeface="+mn-ea"/>
                  </a:rPr>
                  <a:t>３日前</a:t>
                </a:r>
              </a:p>
            </p:txBody>
          </p:sp>
          <p:sp>
            <p:nvSpPr>
              <p:cNvPr id="161" name="正方形/長方形 160">
                <a:extLst>
                  <a:ext uri="{FF2B5EF4-FFF2-40B4-BE49-F238E27FC236}">
                    <a16:creationId xmlns:a16="http://schemas.microsoft.com/office/drawing/2014/main" id="{9B0D1D6A-5273-47C9-8677-D7CBD26A45B6}"/>
                  </a:ext>
                </a:extLst>
              </p:cNvPr>
              <p:cNvSpPr/>
              <p:nvPr/>
            </p:nvSpPr>
            <p:spPr>
              <a:xfrm>
                <a:off x="294598" y="2899933"/>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4" name="グループ化 13">
              <a:extLst>
                <a:ext uri="{FF2B5EF4-FFF2-40B4-BE49-F238E27FC236}">
                  <a16:creationId xmlns:a16="http://schemas.microsoft.com/office/drawing/2014/main" id="{5990152A-378D-433A-BFFC-BAE20FDD0247}"/>
                </a:ext>
              </a:extLst>
            </p:cNvPr>
            <p:cNvGrpSpPr/>
            <p:nvPr/>
          </p:nvGrpSpPr>
          <p:grpSpPr>
            <a:xfrm>
              <a:off x="225431" y="4738624"/>
              <a:ext cx="467419" cy="233011"/>
              <a:chOff x="225431" y="4738624"/>
              <a:chExt cx="467419" cy="233011"/>
            </a:xfrm>
          </p:grpSpPr>
          <p:sp>
            <p:nvSpPr>
              <p:cNvPr id="295" name="テキスト ボックス 294">
                <a:extLst>
                  <a:ext uri="{FF2B5EF4-FFF2-40B4-BE49-F238E27FC236}">
                    <a16:creationId xmlns:a16="http://schemas.microsoft.com/office/drawing/2014/main" id="{3B3A3F9C-F2F2-43AF-A1EE-5DAA949A8E15}"/>
                  </a:ext>
                </a:extLst>
              </p:cNvPr>
              <p:cNvSpPr txBox="1"/>
              <p:nvPr/>
            </p:nvSpPr>
            <p:spPr>
              <a:xfrm>
                <a:off x="225431" y="4786969"/>
                <a:ext cx="467419" cy="184666"/>
              </a:xfrm>
              <a:prstGeom prst="rect">
                <a:avLst/>
              </a:prstGeom>
              <a:noFill/>
            </p:spPr>
            <p:txBody>
              <a:bodyPr wrap="square" rtlCol="0">
                <a:spAutoFit/>
              </a:bodyPr>
              <a:lstStyle/>
              <a:p>
                <a:r>
                  <a:rPr kumimoji="1" lang="ja-JP" altLang="en-US" sz="600" b="1" dirty="0">
                    <a:latin typeface="+mn-ea"/>
                  </a:rPr>
                  <a:t>２日前</a:t>
                </a:r>
              </a:p>
            </p:txBody>
          </p:sp>
          <p:sp>
            <p:nvSpPr>
              <p:cNvPr id="174" name="正方形/長方形 173">
                <a:extLst>
                  <a:ext uri="{FF2B5EF4-FFF2-40B4-BE49-F238E27FC236}">
                    <a16:creationId xmlns:a16="http://schemas.microsoft.com/office/drawing/2014/main" id="{1592989A-FF34-4486-A237-872389AAF3C8}"/>
                  </a:ext>
                </a:extLst>
              </p:cNvPr>
              <p:cNvSpPr/>
              <p:nvPr/>
            </p:nvSpPr>
            <p:spPr>
              <a:xfrm>
                <a:off x="294598" y="4738624"/>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9" name="グループ化 18">
              <a:extLst>
                <a:ext uri="{FF2B5EF4-FFF2-40B4-BE49-F238E27FC236}">
                  <a16:creationId xmlns:a16="http://schemas.microsoft.com/office/drawing/2014/main" id="{7636F6A3-2F91-48CD-9C40-7DB3E379EFDA}"/>
                </a:ext>
              </a:extLst>
            </p:cNvPr>
            <p:cNvGrpSpPr/>
            <p:nvPr/>
          </p:nvGrpSpPr>
          <p:grpSpPr>
            <a:xfrm>
              <a:off x="225431" y="5274813"/>
              <a:ext cx="467419" cy="236437"/>
              <a:chOff x="225431" y="5274813"/>
              <a:chExt cx="467419" cy="236437"/>
            </a:xfrm>
          </p:grpSpPr>
          <p:sp>
            <p:nvSpPr>
              <p:cNvPr id="296" name="テキスト ボックス 295">
                <a:extLst>
                  <a:ext uri="{FF2B5EF4-FFF2-40B4-BE49-F238E27FC236}">
                    <a16:creationId xmlns:a16="http://schemas.microsoft.com/office/drawing/2014/main" id="{C6B904CB-79AE-4434-AC19-BB0A9722907D}"/>
                  </a:ext>
                </a:extLst>
              </p:cNvPr>
              <p:cNvSpPr txBox="1"/>
              <p:nvPr/>
            </p:nvSpPr>
            <p:spPr>
              <a:xfrm>
                <a:off x="225431" y="5326584"/>
                <a:ext cx="467419" cy="184666"/>
              </a:xfrm>
              <a:prstGeom prst="rect">
                <a:avLst/>
              </a:prstGeom>
              <a:noFill/>
            </p:spPr>
            <p:txBody>
              <a:bodyPr wrap="square" rtlCol="0">
                <a:spAutoFit/>
              </a:bodyPr>
              <a:lstStyle/>
              <a:p>
                <a:r>
                  <a:rPr kumimoji="1" lang="ja-JP" altLang="en-US" sz="600" b="1" dirty="0">
                    <a:latin typeface="+mn-ea"/>
                  </a:rPr>
                  <a:t>１日前</a:t>
                </a:r>
              </a:p>
            </p:txBody>
          </p:sp>
          <p:sp>
            <p:nvSpPr>
              <p:cNvPr id="162" name="正方形/長方形 161">
                <a:extLst>
                  <a:ext uri="{FF2B5EF4-FFF2-40B4-BE49-F238E27FC236}">
                    <a16:creationId xmlns:a16="http://schemas.microsoft.com/office/drawing/2014/main" id="{675E0B75-5053-42ED-A157-904AC448756C}"/>
                  </a:ext>
                </a:extLst>
              </p:cNvPr>
              <p:cNvSpPr/>
              <p:nvPr/>
            </p:nvSpPr>
            <p:spPr>
              <a:xfrm>
                <a:off x="273428" y="5274813"/>
                <a:ext cx="3712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にちまえ</a:t>
                </a:r>
              </a:p>
            </p:txBody>
          </p:sp>
        </p:grpSp>
        <p:grpSp>
          <p:nvGrpSpPr>
            <p:cNvPr id="22" name="グループ化 21">
              <a:extLst>
                <a:ext uri="{FF2B5EF4-FFF2-40B4-BE49-F238E27FC236}">
                  <a16:creationId xmlns:a16="http://schemas.microsoft.com/office/drawing/2014/main" id="{AD3DFABE-BF43-409B-B12A-CE03B3BD2B59}"/>
                </a:ext>
              </a:extLst>
            </p:cNvPr>
            <p:cNvGrpSpPr/>
            <p:nvPr/>
          </p:nvGrpSpPr>
          <p:grpSpPr>
            <a:xfrm>
              <a:off x="209925" y="5748745"/>
              <a:ext cx="482925" cy="236636"/>
              <a:chOff x="209925" y="5748745"/>
              <a:chExt cx="482925" cy="236636"/>
            </a:xfrm>
          </p:grpSpPr>
          <p:sp>
            <p:nvSpPr>
              <p:cNvPr id="297" name="テキスト ボックス 296">
                <a:extLst>
                  <a:ext uri="{FF2B5EF4-FFF2-40B4-BE49-F238E27FC236}">
                    <a16:creationId xmlns:a16="http://schemas.microsoft.com/office/drawing/2014/main" id="{90333F77-70AE-41E6-B3E2-D6AC3C090E09}"/>
                  </a:ext>
                </a:extLst>
              </p:cNvPr>
              <p:cNvSpPr txBox="1"/>
              <p:nvPr/>
            </p:nvSpPr>
            <p:spPr>
              <a:xfrm>
                <a:off x="225431" y="5800715"/>
                <a:ext cx="467419" cy="184666"/>
              </a:xfrm>
              <a:prstGeom prst="rect">
                <a:avLst/>
              </a:prstGeom>
              <a:noFill/>
            </p:spPr>
            <p:txBody>
              <a:bodyPr wrap="square" rtlCol="0">
                <a:spAutoFit/>
              </a:bodyPr>
              <a:lstStyle/>
              <a:p>
                <a:r>
                  <a:rPr kumimoji="1" lang="ja-JP" altLang="en-US" sz="600" b="1" dirty="0">
                    <a:latin typeface="+mn-ea"/>
                  </a:rPr>
                  <a:t>半日前</a:t>
                </a:r>
              </a:p>
            </p:txBody>
          </p:sp>
          <p:sp>
            <p:nvSpPr>
              <p:cNvPr id="175" name="正方形/長方形 174">
                <a:extLst>
                  <a:ext uri="{FF2B5EF4-FFF2-40B4-BE49-F238E27FC236}">
                    <a16:creationId xmlns:a16="http://schemas.microsoft.com/office/drawing/2014/main" id="{536003BD-7B5F-467A-9755-AF04DD73A3DC}"/>
                  </a:ext>
                </a:extLst>
              </p:cNvPr>
              <p:cNvSpPr/>
              <p:nvPr/>
            </p:nvSpPr>
            <p:spPr>
              <a:xfrm>
                <a:off x="209925" y="5748745"/>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はんにちまえ</a:t>
                </a:r>
              </a:p>
            </p:txBody>
          </p:sp>
        </p:grpSp>
        <p:grpSp>
          <p:nvGrpSpPr>
            <p:cNvPr id="23" name="グループ化 22">
              <a:extLst>
                <a:ext uri="{FF2B5EF4-FFF2-40B4-BE49-F238E27FC236}">
                  <a16:creationId xmlns:a16="http://schemas.microsoft.com/office/drawing/2014/main" id="{B08A6084-E7E1-4513-ADC3-C98D8DDFA829}"/>
                </a:ext>
              </a:extLst>
            </p:cNvPr>
            <p:cNvGrpSpPr/>
            <p:nvPr/>
          </p:nvGrpSpPr>
          <p:grpSpPr>
            <a:xfrm>
              <a:off x="225431" y="9846870"/>
              <a:ext cx="515981" cy="239327"/>
              <a:chOff x="225431" y="9846870"/>
              <a:chExt cx="515981" cy="239327"/>
            </a:xfrm>
          </p:grpSpPr>
          <p:sp>
            <p:nvSpPr>
              <p:cNvPr id="339" name="テキスト ボックス 338">
                <a:extLst>
                  <a:ext uri="{FF2B5EF4-FFF2-40B4-BE49-F238E27FC236}">
                    <a16:creationId xmlns:a16="http://schemas.microsoft.com/office/drawing/2014/main" id="{289D1C39-EF02-44CD-9001-54264BCC313F}"/>
                  </a:ext>
                </a:extLst>
              </p:cNvPr>
              <p:cNvSpPr txBox="1"/>
              <p:nvPr/>
            </p:nvSpPr>
            <p:spPr>
              <a:xfrm>
                <a:off x="225431" y="9901531"/>
                <a:ext cx="467419" cy="184666"/>
              </a:xfrm>
              <a:prstGeom prst="rect">
                <a:avLst/>
              </a:prstGeom>
              <a:noFill/>
            </p:spPr>
            <p:txBody>
              <a:bodyPr wrap="square" rtlCol="0">
                <a:spAutoFit/>
              </a:bodyPr>
              <a:lstStyle/>
              <a:p>
                <a:r>
                  <a:rPr kumimoji="1" lang="ja-JP" altLang="en-US" sz="600" b="1" dirty="0">
                    <a:latin typeface="+mn-ea"/>
                  </a:rPr>
                  <a:t>５時間前</a:t>
                </a:r>
              </a:p>
            </p:txBody>
          </p:sp>
          <p:sp>
            <p:nvSpPr>
              <p:cNvPr id="176" name="正方形/長方形 175">
                <a:extLst>
                  <a:ext uri="{FF2B5EF4-FFF2-40B4-BE49-F238E27FC236}">
                    <a16:creationId xmlns:a16="http://schemas.microsoft.com/office/drawing/2014/main" id="{87F60E03-A6EC-42B8-A7FD-CF99E9DE771A}"/>
                  </a:ext>
                </a:extLst>
              </p:cNvPr>
              <p:cNvSpPr/>
              <p:nvPr/>
            </p:nvSpPr>
            <p:spPr>
              <a:xfrm>
                <a:off x="281537" y="984687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6" name="グループ化 25">
              <a:extLst>
                <a:ext uri="{FF2B5EF4-FFF2-40B4-BE49-F238E27FC236}">
                  <a16:creationId xmlns:a16="http://schemas.microsoft.com/office/drawing/2014/main" id="{F2E523FF-D0A9-42B5-90A3-E0427EF4F988}"/>
                </a:ext>
              </a:extLst>
            </p:cNvPr>
            <p:cNvGrpSpPr/>
            <p:nvPr/>
          </p:nvGrpSpPr>
          <p:grpSpPr>
            <a:xfrm>
              <a:off x="225431" y="11301236"/>
              <a:ext cx="515981" cy="233533"/>
              <a:chOff x="225431" y="11301236"/>
              <a:chExt cx="515981" cy="233533"/>
            </a:xfrm>
          </p:grpSpPr>
          <p:sp>
            <p:nvSpPr>
              <p:cNvPr id="340" name="テキスト ボックス 339">
                <a:extLst>
                  <a:ext uri="{FF2B5EF4-FFF2-40B4-BE49-F238E27FC236}">
                    <a16:creationId xmlns:a16="http://schemas.microsoft.com/office/drawing/2014/main" id="{7FD1385D-D680-4779-BA6B-E1AD2F99DFF5}"/>
                  </a:ext>
                </a:extLst>
              </p:cNvPr>
              <p:cNvSpPr txBox="1"/>
              <p:nvPr/>
            </p:nvSpPr>
            <p:spPr>
              <a:xfrm>
                <a:off x="225431" y="11350103"/>
                <a:ext cx="467419" cy="184666"/>
              </a:xfrm>
              <a:prstGeom prst="rect">
                <a:avLst/>
              </a:prstGeom>
              <a:noFill/>
            </p:spPr>
            <p:txBody>
              <a:bodyPr wrap="square" rtlCol="0">
                <a:spAutoFit/>
              </a:bodyPr>
              <a:lstStyle/>
              <a:p>
                <a:r>
                  <a:rPr kumimoji="1" lang="ja-JP" altLang="en-US" sz="600" b="1" dirty="0">
                    <a:latin typeface="+mn-ea"/>
                  </a:rPr>
                  <a:t>３時間前</a:t>
                </a:r>
              </a:p>
            </p:txBody>
          </p:sp>
          <p:sp>
            <p:nvSpPr>
              <p:cNvPr id="177" name="正方形/長方形 176">
                <a:extLst>
                  <a:ext uri="{FF2B5EF4-FFF2-40B4-BE49-F238E27FC236}">
                    <a16:creationId xmlns:a16="http://schemas.microsoft.com/office/drawing/2014/main" id="{C71F3C62-CC23-48E2-89BF-596B524A51B2}"/>
                  </a:ext>
                </a:extLst>
              </p:cNvPr>
              <p:cNvSpPr/>
              <p:nvPr/>
            </p:nvSpPr>
            <p:spPr>
              <a:xfrm>
                <a:off x="281537" y="11301236"/>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7" name="グループ化 26">
              <a:extLst>
                <a:ext uri="{FF2B5EF4-FFF2-40B4-BE49-F238E27FC236}">
                  <a16:creationId xmlns:a16="http://schemas.microsoft.com/office/drawing/2014/main" id="{BA73E207-E2AF-40D8-8A0F-A422E5F3D0C8}"/>
                </a:ext>
              </a:extLst>
            </p:cNvPr>
            <p:cNvGrpSpPr/>
            <p:nvPr/>
          </p:nvGrpSpPr>
          <p:grpSpPr>
            <a:xfrm>
              <a:off x="225431" y="12700130"/>
              <a:ext cx="518098" cy="234344"/>
              <a:chOff x="225431" y="12700130"/>
              <a:chExt cx="518098" cy="234344"/>
            </a:xfrm>
          </p:grpSpPr>
          <p:sp>
            <p:nvSpPr>
              <p:cNvPr id="341" name="テキスト ボックス 340">
                <a:extLst>
                  <a:ext uri="{FF2B5EF4-FFF2-40B4-BE49-F238E27FC236}">
                    <a16:creationId xmlns:a16="http://schemas.microsoft.com/office/drawing/2014/main" id="{13D54B2F-E20D-4FAC-9B25-F1431BDBFA17}"/>
                  </a:ext>
                </a:extLst>
              </p:cNvPr>
              <p:cNvSpPr txBox="1"/>
              <p:nvPr/>
            </p:nvSpPr>
            <p:spPr>
              <a:xfrm>
                <a:off x="225431" y="12749808"/>
                <a:ext cx="467419" cy="184666"/>
              </a:xfrm>
              <a:prstGeom prst="rect">
                <a:avLst/>
              </a:prstGeom>
              <a:noFill/>
            </p:spPr>
            <p:txBody>
              <a:bodyPr wrap="square" rtlCol="0">
                <a:spAutoFit/>
              </a:bodyPr>
              <a:lstStyle/>
              <a:p>
                <a:r>
                  <a:rPr kumimoji="1" lang="ja-JP" altLang="en-US" sz="600" b="1" dirty="0">
                    <a:latin typeface="+mn-ea"/>
                  </a:rPr>
                  <a:t>０時間</a:t>
                </a:r>
              </a:p>
            </p:txBody>
          </p:sp>
          <p:sp>
            <p:nvSpPr>
              <p:cNvPr id="178" name="正方形/長方形 177">
                <a:extLst>
                  <a:ext uri="{FF2B5EF4-FFF2-40B4-BE49-F238E27FC236}">
                    <a16:creationId xmlns:a16="http://schemas.microsoft.com/office/drawing/2014/main" id="{DFF62921-35CF-41D8-9054-58CBE556F62A}"/>
                  </a:ext>
                </a:extLst>
              </p:cNvPr>
              <p:cNvSpPr/>
              <p:nvPr/>
            </p:nvSpPr>
            <p:spPr>
              <a:xfrm>
                <a:off x="283654" y="1270013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a:t>
                </a:r>
              </a:p>
            </p:txBody>
          </p:sp>
        </p:grpSp>
        <p:sp>
          <p:nvSpPr>
            <p:cNvPr id="346" name="正方形/長方形 345">
              <a:extLst>
                <a:ext uri="{FF2B5EF4-FFF2-40B4-BE49-F238E27FC236}">
                  <a16:creationId xmlns:a16="http://schemas.microsoft.com/office/drawing/2014/main" id="{0A5EBCC7-F9FB-4B6D-BEF3-33E75453A818}"/>
                </a:ext>
              </a:extLst>
            </p:cNvPr>
            <p:cNvSpPr/>
            <p:nvPr/>
          </p:nvSpPr>
          <p:spPr>
            <a:xfrm>
              <a:off x="731589" y="3157470"/>
              <a:ext cx="232231" cy="131610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こころがま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 たか　　</a:t>
              </a:r>
            </a:p>
          </p:txBody>
        </p:sp>
        <p:sp>
          <p:nvSpPr>
            <p:cNvPr id="356" name="正方形/長方形 355">
              <a:extLst>
                <a:ext uri="{FF2B5EF4-FFF2-40B4-BE49-F238E27FC236}">
                  <a16:creationId xmlns:a16="http://schemas.microsoft.com/office/drawing/2014/main" id="{7111C839-4157-40CF-8D06-87D6EE3920BF}"/>
                </a:ext>
              </a:extLst>
            </p:cNvPr>
            <p:cNvSpPr/>
            <p:nvPr/>
          </p:nvSpPr>
          <p:spPr>
            <a:xfrm>
              <a:off x="731589" y="6555393"/>
              <a:ext cx="232231" cy="152021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ひなんこうどう　かくにん</a:t>
              </a:r>
            </a:p>
          </p:txBody>
        </p:sp>
        <p:sp>
          <p:nvSpPr>
            <p:cNvPr id="362" name="正方形/長方形 361">
              <a:extLst>
                <a:ext uri="{FF2B5EF4-FFF2-40B4-BE49-F238E27FC236}">
                  <a16:creationId xmlns:a16="http://schemas.microsoft.com/office/drawing/2014/main" id="{1859BD02-D98B-4A7C-9905-A2902618DD78}"/>
                </a:ext>
              </a:extLst>
            </p:cNvPr>
            <p:cNvSpPr/>
            <p:nvPr/>
          </p:nvSpPr>
          <p:spPr>
            <a:xfrm>
              <a:off x="812995" y="10248521"/>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endParaRPr lang="ja-JP" altLang="en-US" sz="350" dirty="0">
                <a:solidFill>
                  <a:schemeClr val="tx1"/>
                </a:solidFill>
                <a:latin typeface="HG丸ｺﾞｼｯｸM-PRO" panose="020F0600000000000000" pitchFamily="50" charset="-128"/>
                <a:ea typeface="HG丸ｺﾞｼｯｸM-PRO" panose="020F0600000000000000" pitchFamily="50" charset="-128"/>
              </a:endParaRPr>
            </a:p>
          </p:txBody>
        </p:sp>
        <p:sp>
          <p:nvSpPr>
            <p:cNvPr id="363" name="正方形/長方形 362">
              <a:extLst>
                <a:ext uri="{FF2B5EF4-FFF2-40B4-BE49-F238E27FC236}">
                  <a16:creationId xmlns:a16="http://schemas.microsoft.com/office/drawing/2014/main" id="{21B6D319-5E6A-44B2-ABFD-DDC3D45ADFD0}"/>
                </a:ext>
              </a:extLst>
            </p:cNvPr>
            <p:cNvSpPr/>
            <p:nvPr/>
          </p:nvSpPr>
          <p:spPr>
            <a:xfrm>
              <a:off x="657588" y="10199635"/>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こうれいしゃとう　ひなん</a:t>
              </a:r>
            </a:p>
          </p:txBody>
        </p:sp>
        <p:sp>
          <p:nvSpPr>
            <p:cNvPr id="364" name="正方形/長方形 363">
              <a:extLst>
                <a:ext uri="{FF2B5EF4-FFF2-40B4-BE49-F238E27FC236}">
                  <a16:creationId xmlns:a16="http://schemas.microsoft.com/office/drawing/2014/main" id="{EB7D4DBD-8A5B-4954-A670-DE6A2534446D}"/>
                </a:ext>
              </a:extLst>
            </p:cNvPr>
            <p:cNvSpPr/>
            <p:nvPr/>
          </p:nvSpPr>
          <p:spPr>
            <a:xfrm>
              <a:off x="812995" y="11670710"/>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5" name="正方形/長方形 364">
              <a:extLst>
                <a:ext uri="{FF2B5EF4-FFF2-40B4-BE49-F238E27FC236}">
                  <a16:creationId xmlns:a16="http://schemas.microsoft.com/office/drawing/2014/main" id="{DBAE13F3-95EC-4801-AC4C-C41A7B125515}"/>
                </a:ext>
              </a:extLst>
            </p:cNvPr>
            <p:cNvSpPr/>
            <p:nvPr/>
          </p:nvSpPr>
          <p:spPr>
            <a:xfrm>
              <a:off x="657588" y="11621824"/>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ぜんいんひなん</a:t>
              </a:r>
            </a:p>
          </p:txBody>
        </p:sp>
        <p:sp>
          <p:nvSpPr>
            <p:cNvPr id="366" name="正方形/長方形 365">
              <a:extLst>
                <a:ext uri="{FF2B5EF4-FFF2-40B4-BE49-F238E27FC236}">
                  <a16:creationId xmlns:a16="http://schemas.microsoft.com/office/drawing/2014/main" id="{2842CC3D-B6C0-42E7-ABD6-6210092CCC84}"/>
                </a:ext>
              </a:extLst>
            </p:cNvPr>
            <p:cNvSpPr/>
            <p:nvPr/>
          </p:nvSpPr>
          <p:spPr>
            <a:xfrm>
              <a:off x="812995" y="13042787"/>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7" name="正方形/長方形 366">
              <a:extLst>
                <a:ext uri="{FF2B5EF4-FFF2-40B4-BE49-F238E27FC236}">
                  <a16:creationId xmlns:a16="http://schemas.microsoft.com/office/drawing/2014/main" id="{4108B15A-6434-4500-9294-4465BA840C37}"/>
                </a:ext>
              </a:extLst>
            </p:cNvPr>
            <p:cNvSpPr/>
            <p:nvPr/>
          </p:nvSpPr>
          <p:spPr>
            <a:xfrm>
              <a:off x="657588" y="12993901"/>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さいがいはっせい</a:t>
              </a:r>
            </a:p>
          </p:txBody>
        </p:sp>
      </p:grpSp>
      <p:grpSp>
        <p:nvGrpSpPr>
          <p:cNvPr id="29" name="グループ化 28">
            <a:extLst>
              <a:ext uri="{FF2B5EF4-FFF2-40B4-BE49-F238E27FC236}">
                <a16:creationId xmlns:a16="http://schemas.microsoft.com/office/drawing/2014/main" id="{2BEDC343-4190-48F3-8C6D-A6B30D238BB2}"/>
              </a:ext>
            </a:extLst>
          </p:cNvPr>
          <p:cNvGrpSpPr/>
          <p:nvPr/>
        </p:nvGrpSpPr>
        <p:grpSpPr>
          <a:xfrm>
            <a:off x="8953080" y="2497263"/>
            <a:ext cx="1634732" cy="11602767"/>
            <a:chOff x="8953080" y="2497263"/>
            <a:chExt cx="1634732" cy="11602767"/>
          </a:xfrm>
        </p:grpSpPr>
        <p:sp>
          <p:nvSpPr>
            <p:cNvPr id="2" name="矢印: 上下 1">
              <a:extLst>
                <a:ext uri="{FF2B5EF4-FFF2-40B4-BE49-F238E27FC236}">
                  <a16:creationId xmlns:a16="http://schemas.microsoft.com/office/drawing/2014/main" id="{479C9B3B-9D5D-4C79-87CF-F82DD5EBAB41}"/>
                </a:ext>
              </a:extLst>
            </p:cNvPr>
            <p:cNvSpPr/>
            <p:nvPr/>
          </p:nvSpPr>
          <p:spPr>
            <a:xfrm>
              <a:off x="9341640" y="2497263"/>
              <a:ext cx="441185" cy="4348258"/>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E549FEC9-E28B-4749-91A4-2B3FC9C89364}"/>
                </a:ext>
              </a:extLst>
            </p:cNvPr>
            <p:cNvSpPr txBox="1"/>
            <p:nvPr/>
          </p:nvSpPr>
          <p:spPr>
            <a:xfrm>
              <a:off x="9272138" y="3357582"/>
              <a:ext cx="400110" cy="241475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雨風が強くなる前に行うべき事項をすませておく時期</a:t>
              </a:r>
            </a:p>
            <a:p>
              <a:endParaRPr kumimoji="1" lang="ja-JP" altLang="en-US" sz="700" dirty="0"/>
            </a:p>
          </p:txBody>
        </p:sp>
        <p:sp>
          <p:nvSpPr>
            <p:cNvPr id="118" name="吹き出し: 角を丸めた四角形 117">
              <a:extLst>
                <a:ext uri="{FF2B5EF4-FFF2-40B4-BE49-F238E27FC236}">
                  <a16:creationId xmlns:a16="http://schemas.microsoft.com/office/drawing/2014/main" id="{2C227668-65B9-4458-848B-23552115148C}"/>
                </a:ext>
              </a:extLst>
            </p:cNvPr>
            <p:cNvSpPr/>
            <p:nvPr/>
          </p:nvSpPr>
          <p:spPr>
            <a:xfrm>
              <a:off x="9800686" y="3763852"/>
              <a:ext cx="759378" cy="1325159"/>
            </a:xfrm>
            <a:prstGeom prst="wedgeRoundRectCallout">
              <a:avLst>
                <a:gd name="adj1" fmla="val -37942"/>
                <a:gd name="adj2" fmla="val 9633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買い物は、雨や風が強くなる前にすませておこう</a:t>
              </a:r>
              <a:endParaRPr kumimoji="1" lang="ja-JP" altLang="en-US" sz="900" dirty="0"/>
            </a:p>
          </p:txBody>
        </p:sp>
        <p:sp>
          <p:nvSpPr>
            <p:cNvPr id="119" name="矢印: 上下 118">
              <a:extLst>
                <a:ext uri="{FF2B5EF4-FFF2-40B4-BE49-F238E27FC236}">
                  <a16:creationId xmlns:a16="http://schemas.microsoft.com/office/drawing/2014/main" id="{D48246E5-F210-4278-973E-128054AD05B2}"/>
                </a:ext>
              </a:extLst>
            </p:cNvPr>
            <p:cNvSpPr/>
            <p:nvPr/>
          </p:nvSpPr>
          <p:spPr>
            <a:xfrm>
              <a:off x="9797511" y="6405630"/>
              <a:ext cx="442800" cy="563630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0" name="テキスト ボックス 119">
              <a:extLst>
                <a:ext uri="{FF2B5EF4-FFF2-40B4-BE49-F238E27FC236}">
                  <a16:creationId xmlns:a16="http://schemas.microsoft.com/office/drawing/2014/main" id="{C52A88B1-D164-4A15-9ADF-FBE4B472A474}"/>
                </a:ext>
              </a:extLst>
            </p:cNvPr>
            <p:cNvSpPr txBox="1"/>
            <p:nvPr/>
          </p:nvSpPr>
          <p:spPr>
            <a:xfrm>
              <a:off x="9837414" y="7316648"/>
              <a:ext cx="292388" cy="410527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水位等の状況を把握しつつ避難に要する時間に応じて避難行動を開始する時期</a:t>
              </a:r>
              <a:endParaRPr kumimoji="1" lang="ja-JP" altLang="en-US" sz="700" dirty="0"/>
            </a:p>
          </p:txBody>
        </p:sp>
        <p:sp>
          <p:nvSpPr>
            <p:cNvPr id="121" name="矢印: 上下 120">
              <a:extLst>
                <a:ext uri="{FF2B5EF4-FFF2-40B4-BE49-F238E27FC236}">
                  <a16:creationId xmlns:a16="http://schemas.microsoft.com/office/drawing/2014/main" id="{01671542-F847-4DB8-8B2A-85301ABF588A}"/>
                </a:ext>
              </a:extLst>
            </p:cNvPr>
            <p:cNvSpPr/>
            <p:nvPr/>
          </p:nvSpPr>
          <p:spPr>
            <a:xfrm>
              <a:off x="10145012" y="11311244"/>
              <a:ext cx="442800" cy="278878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2" name="テキスト ボックス 121">
              <a:extLst>
                <a:ext uri="{FF2B5EF4-FFF2-40B4-BE49-F238E27FC236}">
                  <a16:creationId xmlns:a16="http://schemas.microsoft.com/office/drawing/2014/main" id="{71F6054F-7CA3-4390-B1B2-5E0A23440322}"/>
                </a:ext>
              </a:extLst>
            </p:cNvPr>
            <p:cNvSpPr txBox="1"/>
            <p:nvPr/>
          </p:nvSpPr>
          <p:spPr>
            <a:xfrm>
              <a:off x="10184486" y="11932983"/>
              <a:ext cx="292388" cy="1246191"/>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身の安全を確保すべき時期</a:t>
              </a:r>
              <a:endParaRPr kumimoji="1" lang="ja-JP" altLang="en-US" sz="700" dirty="0"/>
            </a:p>
          </p:txBody>
        </p:sp>
        <p:sp>
          <p:nvSpPr>
            <p:cNvPr id="123" name="吹き出し: 角を丸めた四角形 122">
              <a:extLst>
                <a:ext uri="{FF2B5EF4-FFF2-40B4-BE49-F238E27FC236}">
                  <a16:creationId xmlns:a16="http://schemas.microsoft.com/office/drawing/2014/main" id="{7BCA944E-5C5D-44A2-945E-8F271AC964B1}"/>
                </a:ext>
              </a:extLst>
            </p:cNvPr>
            <p:cNvSpPr/>
            <p:nvPr/>
          </p:nvSpPr>
          <p:spPr>
            <a:xfrm>
              <a:off x="9374225" y="12168120"/>
              <a:ext cx="847035" cy="524069"/>
            </a:xfrm>
            <a:prstGeom prst="wedgeRoundRectCallout">
              <a:avLst>
                <a:gd name="adj1" fmla="val 6019"/>
                <a:gd name="adj2" fmla="val 93568"/>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命を守ろう！</a:t>
              </a:r>
              <a:endParaRPr kumimoji="1" lang="ja-JP" altLang="en-US" sz="900" dirty="0"/>
            </a:p>
          </p:txBody>
        </p:sp>
        <p:sp>
          <p:nvSpPr>
            <p:cNvPr id="124" name="吹き出し: 角を丸めた四角形 123">
              <a:extLst>
                <a:ext uri="{FF2B5EF4-FFF2-40B4-BE49-F238E27FC236}">
                  <a16:creationId xmlns:a16="http://schemas.microsoft.com/office/drawing/2014/main" id="{B733AD3C-5B75-489C-8060-B24E8BB5FC9F}"/>
                </a:ext>
              </a:extLst>
            </p:cNvPr>
            <p:cNvSpPr/>
            <p:nvPr/>
          </p:nvSpPr>
          <p:spPr>
            <a:xfrm>
              <a:off x="8960424" y="8155082"/>
              <a:ext cx="847035" cy="1325159"/>
            </a:xfrm>
            <a:prstGeom prst="wedgeRoundRectCallout">
              <a:avLst>
                <a:gd name="adj1" fmla="val 34289"/>
                <a:gd name="adj2" fmla="val 7333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時間がかかるおじいちゃん、おばあちゃん早めに避難しよう。</a:t>
              </a:r>
              <a:endParaRPr kumimoji="1" lang="ja-JP" altLang="en-US" sz="900" dirty="0"/>
            </a:p>
          </p:txBody>
        </p:sp>
        <p:pic>
          <p:nvPicPr>
            <p:cNvPr id="145" name="図 144">
              <a:extLst>
                <a:ext uri="{FF2B5EF4-FFF2-40B4-BE49-F238E27FC236}">
                  <a16:creationId xmlns:a16="http://schemas.microsoft.com/office/drawing/2014/main" id="{00000000-0008-0000-0000-00009F000000}"/>
                </a:ext>
              </a:extLst>
            </p:cNvPr>
            <p:cNvPicPr>
              <a:picLocks noChangeAspect="1"/>
            </p:cNvPicPr>
            <p:nvPr/>
          </p:nvPicPr>
          <p:blipFill>
            <a:blip r:embed="rId7"/>
            <a:stretch>
              <a:fillRect/>
            </a:stretch>
          </p:blipFill>
          <p:spPr>
            <a:xfrm flipH="1">
              <a:off x="9360796" y="9706964"/>
              <a:ext cx="376390" cy="1151595"/>
            </a:xfrm>
            <a:prstGeom prst="rect">
              <a:avLst/>
            </a:prstGeom>
          </p:spPr>
        </p:pic>
        <p:pic>
          <p:nvPicPr>
            <p:cNvPr id="146" name="図 145">
              <a:extLst>
                <a:ext uri="{FF2B5EF4-FFF2-40B4-BE49-F238E27FC236}">
                  <a16:creationId xmlns:a16="http://schemas.microsoft.com/office/drawing/2014/main" id="{946C4BAB-80CF-4D60-B360-9B4C8E7165C4}"/>
                </a:ext>
              </a:extLst>
            </p:cNvPr>
            <p:cNvPicPr>
              <a:picLocks noChangeAspect="1"/>
            </p:cNvPicPr>
            <p:nvPr/>
          </p:nvPicPr>
          <p:blipFill>
            <a:blip r:embed="rId7"/>
            <a:stretch>
              <a:fillRect/>
            </a:stretch>
          </p:blipFill>
          <p:spPr>
            <a:xfrm flipH="1">
              <a:off x="9421121" y="12786334"/>
              <a:ext cx="376390" cy="1151595"/>
            </a:xfrm>
            <a:prstGeom prst="rect">
              <a:avLst/>
            </a:prstGeom>
          </p:spPr>
        </p:pic>
        <p:pic>
          <p:nvPicPr>
            <p:cNvPr id="147" name="図 146">
              <a:extLst>
                <a:ext uri="{FF2B5EF4-FFF2-40B4-BE49-F238E27FC236}">
                  <a16:creationId xmlns:a16="http://schemas.microsoft.com/office/drawing/2014/main" id="{2725B71E-41B4-422B-A4C8-7BECEA91397F}"/>
                </a:ext>
              </a:extLst>
            </p:cNvPr>
            <p:cNvPicPr>
              <a:picLocks noChangeAspect="1"/>
            </p:cNvPicPr>
            <p:nvPr/>
          </p:nvPicPr>
          <p:blipFill>
            <a:blip r:embed="rId7"/>
            <a:stretch>
              <a:fillRect/>
            </a:stretch>
          </p:blipFill>
          <p:spPr>
            <a:xfrm flipH="1">
              <a:off x="9609356" y="5326584"/>
              <a:ext cx="376390" cy="1151595"/>
            </a:xfrm>
            <a:prstGeom prst="rect">
              <a:avLst/>
            </a:prstGeom>
          </p:spPr>
        </p:pic>
        <p:sp>
          <p:nvSpPr>
            <p:cNvPr id="305" name="テキスト ボックス 304">
              <a:extLst>
                <a:ext uri="{FF2B5EF4-FFF2-40B4-BE49-F238E27FC236}">
                  <a16:creationId xmlns:a16="http://schemas.microsoft.com/office/drawing/2014/main" id="{4E3419B2-DEF7-46F4-9B14-8D43766783B5}"/>
                </a:ext>
              </a:extLst>
            </p:cNvPr>
            <p:cNvSpPr txBox="1"/>
            <p:nvPr/>
          </p:nvSpPr>
          <p:spPr>
            <a:xfrm>
              <a:off x="9722572" y="3826566"/>
              <a:ext cx="72830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　　　もの</a:t>
              </a:r>
            </a:p>
          </p:txBody>
        </p:sp>
        <p:sp>
          <p:nvSpPr>
            <p:cNvPr id="312" name="テキスト ボックス 311">
              <a:extLst>
                <a:ext uri="{FF2B5EF4-FFF2-40B4-BE49-F238E27FC236}">
                  <a16:creationId xmlns:a16="http://schemas.microsoft.com/office/drawing/2014/main" id="{552B1908-5D2D-4F93-9BF3-9356AA50E280}"/>
                </a:ext>
              </a:extLst>
            </p:cNvPr>
            <p:cNvSpPr txBox="1"/>
            <p:nvPr/>
          </p:nvSpPr>
          <p:spPr>
            <a:xfrm>
              <a:off x="9722572" y="40603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あめ　　 かぜ　     つよ</a:t>
              </a:r>
            </a:p>
          </p:txBody>
        </p:sp>
        <p:sp>
          <p:nvSpPr>
            <p:cNvPr id="320" name="テキスト ボックス 319">
              <a:extLst>
                <a:ext uri="{FF2B5EF4-FFF2-40B4-BE49-F238E27FC236}">
                  <a16:creationId xmlns:a16="http://schemas.microsoft.com/office/drawing/2014/main" id="{8252E1C3-A990-4EB0-A480-0860DBD4859F}"/>
                </a:ext>
              </a:extLst>
            </p:cNvPr>
            <p:cNvSpPr txBox="1"/>
            <p:nvPr/>
          </p:nvSpPr>
          <p:spPr>
            <a:xfrm>
              <a:off x="9722572" y="4293413"/>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まえ</a:t>
              </a:r>
            </a:p>
          </p:txBody>
        </p:sp>
        <p:sp>
          <p:nvSpPr>
            <p:cNvPr id="326" name="テキスト ボックス 325">
              <a:extLst>
                <a:ext uri="{FF2B5EF4-FFF2-40B4-BE49-F238E27FC236}">
                  <a16:creationId xmlns:a16="http://schemas.microsoft.com/office/drawing/2014/main" id="{0B8687E8-5AA8-42B3-88BC-C1A3FD6B476B}"/>
                </a:ext>
              </a:extLst>
            </p:cNvPr>
            <p:cNvSpPr txBox="1"/>
            <p:nvPr/>
          </p:nvSpPr>
          <p:spPr>
            <a:xfrm>
              <a:off x="8953080" y="82061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じかん</a:t>
              </a:r>
            </a:p>
          </p:txBody>
        </p:sp>
        <p:sp>
          <p:nvSpPr>
            <p:cNvPr id="327" name="テキスト ボックス 326">
              <a:extLst>
                <a:ext uri="{FF2B5EF4-FFF2-40B4-BE49-F238E27FC236}">
                  <a16:creationId xmlns:a16="http://schemas.microsoft.com/office/drawing/2014/main" id="{4D5BE3E7-D640-4D90-94AD-BE283D2552F6}"/>
                </a:ext>
              </a:extLst>
            </p:cNvPr>
            <p:cNvSpPr txBox="1"/>
            <p:nvPr/>
          </p:nvSpPr>
          <p:spPr>
            <a:xfrm>
              <a:off x="8953080" y="8917636"/>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はや　　　　 　ひなん</a:t>
              </a:r>
            </a:p>
          </p:txBody>
        </p:sp>
        <p:sp>
          <p:nvSpPr>
            <p:cNvPr id="329" name="テキスト ボックス 328">
              <a:extLst>
                <a:ext uri="{FF2B5EF4-FFF2-40B4-BE49-F238E27FC236}">
                  <a16:creationId xmlns:a16="http://schemas.microsoft.com/office/drawing/2014/main" id="{AD592D95-E80D-46AB-93A7-D80C6E8C6375}"/>
                </a:ext>
              </a:extLst>
            </p:cNvPr>
            <p:cNvSpPr txBox="1"/>
            <p:nvPr/>
          </p:nvSpPr>
          <p:spPr>
            <a:xfrm>
              <a:off x="9328853" y="12282867"/>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いのち　  まも</a:t>
              </a:r>
            </a:p>
          </p:txBody>
        </p:sp>
        <p:sp>
          <p:nvSpPr>
            <p:cNvPr id="368" name="正方形/長方形 367">
              <a:extLst>
                <a:ext uri="{FF2B5EF4-FFF2-40B4-BE49-F238E27FC236}">
                  <a16:creationId xmlns:a16="http://schemas.microsoft.com/office/drawing/2014/main" id="{C019CBB6-A103-4E23-A46D-1ACF0F94FF9E}"/>
                </a:ext>
              </a:extLst>
            </p:cNvPr>
            <p:cNvSpPr/>
            <p:nvPr/>
          </p:nvSpPr>
          <p:spPr>
            <a:xfrm>
              <a:off x="9542647" y="3333876"/>
              <a:ext cx="232231" cy="261149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endParaRPr lang="en-US" altLang="ja-JP" sz="350" dirty="0">
                <a:solidFill>
                  <a:schemeClr val="tx1"/>
                </a:solidFill>
                <a:latin typeface="HG丸ｺﾞｼｯｸM-PRO" panose="020F0600000000000000" pitchFamily="50" charset="-128"/>
                <a:ea typeface="HG丸ｺﾞｼｯｸM-PRO" panose="020F0600000000000000" pitchFamily="50" charset="-128"/>
              </a:endParaRPr>
            </a:p>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あめかぜ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つよ　　　　　まえ　おこな　　　　じこう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き</a:t>
              </a:r>
            </a:p>
          </p:txBody>
        </p:sp>
        <p:sp>
          <p:nvSpPr>
            <p:cNvPr id="369" name="正方形/長方形 368">
              <a:extLst>
                <a:ext uri="{FF2B5EF4-FFF2-40B4-BE49-F238E27FC236}">
                  <a16:creationId xmlns:a16="http://schemas.microsoft.com/office/drawing/2014/main" id="{2CFD8EE7-3BC4-4D22-8B4D-B220C3DEE389}"/>
                </a:ext>
              </a:extLst>
            </p:cNvPr>
            <p:cNvSpPr/>
            <p:nvPr/>
          </p:nvSpPr>
          <p:spPr>
            <a:xfrm>
              <a:off x="9950065" y="7315501"/>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すいいとう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じょうきょう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はあく　　　　　ひなん　　よう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おう　　 ひなんこうどう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かいし　　　 じ き</a:t>
              </a:r>
            </a:p>
          </p:txBody>
        </p:sp>
      </p:grpSp>
      <p:sp>
        <p:nvSpPr>
          <p:cNvPr id="370" name="正方形/長方形 369">
            <a:extLst>
              <a:ext uri="{FF2B5EF4-FFF2-40B4-BE49-F238E27FC236}">
                <a16:creationId xmlns:a16="http://schemas.microsoft.com/office/drawing/2014/main" id="{34F880B0-A805-47CA-928A-F25F46CD4BF7}"/>
              </a:ext>
            </a:extLst>
          </p:cNvPr>
          <p:cNvSpPr/>
          <p:nvPr/>
        </p:nvSpPr>
        <p:spPr>
          <a:xfrm>
            <a:off x="10300609" y="11942355"/>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み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かくほ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 き</a:t>
            </a:r>
          </a:p>
        </p:txBody>
      </p:sp>
      <p:grpSp>
        <p:nvGrpSpPr>
          <p:cNvPr id="38" name="グループ化 37">
            <a:extLst>
              <a:ext uri="{FF2B5EF4-FFF2-40B4-BE49-F238E27FC236}">
                <a16:creationId xmlns:a16="http://schemas.microsoft.com/office/drawing/2014/main" id="{29B0E734-384E-4597-9EFA-6FB2766D193D}"/>
              </a:ext>
            </a:extLst>
          </p:cNvPr>
          <p:cNvGrpSpPr/>
          <p:nvPr/>
        </p:nvGrpSpPr>
        <p:grpSpPr>
          <a:xfrm>
            <a:off x="929110" y="13792959"/>
            <a:ext cx="8738864" cy="1218156"/>
            <a:chOff x="1098550" y="13830299"/>
            <a:chExt cx="8738864" cy="1218156"/>
          </a:xfrm>
        </p:grpSpPr>
        <p:sp>
          <p:nvSpPr>
            <p:cNvPr id="34" name="吹き出し: 角を丸めた四角形 33">
              <a:extLst>
                <a:ext uri="{FF2B5EF4-FFF2-40B4-BE49-F238E27FC236}">
                  <a16:creationId xmlns:a16="http://schemas.microsoft.com/office/drawing/2014/main" id="{181A5CE4-60F6-49B5-ADD3-9AA9CA83B9A3}"/>
                </a:ext>
              </a:extLst>
            </p:cNvPr>
            <p:cNvSpPr/>
            <p:nvPr/>
          </p:nvSpPr>
          <p:spPr>
            <a:xfrm>
              <a:off x="1098550" y="14279741"/>
              <a:ext cx="3788410" cy="698880"/>
            </a:xfrm>
            <a:prstGeom prst="wedgeRoundRectCallout">
              <a:avLst>
                <a:gd name="adj1" fmla="val -31844"/>
                <a:gd name="adj2" fmla="val -9668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気象庁が発表する大雨注意報等の発表時間はイメージで記載しています。</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避難勧告等のタイミングは市町村によって異なります。市町村のタイムラインを確認してください。</a:t>
              </a:r>
            </a:p>
          </p:txBody>
        </p:sp>
        <p:sp>
          <p:nvSpPr>
            <p:cNvPr id="361" name="吹き出し: 角を丸めた四角形 360">
              <a:extLst>
                <a:ext uri="{FF2B5EF4-FFF2-40B4-BE49-F238E27FC236}">
                  <a16:creationId xmlns:a16="http://schemas.microsoft.com/office/drawing/2014/main" id="{F66BEFBB-437B-4027-BC12-F378465961E9}"/>
                </a:ext>
              </a:extLst>
            </p:cNvPr>
            <p:cNvSpPr/>
            <p:nvPr/>
          </p:nvSpPr>
          <p:spPr>
            <a:xfrm>
              <a:off x="6057900" y="14236554"/>
              <a:ext cx="3664672" cy="698880"/>
            </a:xfrm>
            <a:prstGeom prst="wedgeRoundRectCallout">
              <a:avLst>
                <a:gd name="adj1" fmla="val -59922"/>
                <a:gd name="adj2" fmla="val -4178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「台風が発生」してから「川の水が氾濫」するまでの備えは万全ですか？それぞれの防災行動について家族と一緒に考えてみよう！</a:t>
              </a:r>
            </a:p>
          </p:txBody>
        </p:sp>
        <p:pic>
          <p:nvPicPr>
            <p:cNvPr id="143" name="図 142">
              <a:extLst>
                <a:ext uri="{FF2B5EF4-FFF2-40B4-BE49-F238E27FC236}">
                  <a16:creationId xmlns:a16="http://schemas.microsoft.com/office/drawing/2014/main" id="{00000000-0008-0000-0000-000018000000}"/>
                </a:ext>
              </a:extLst>
            </p:cNvPr>
            <p:cNvPicPr>
              <a:picLocks noChangeAspect="1"/>
            </p:cNvPicPr>
            <p:nvPr/>
          </p:nvPicPr>
          <p:blipFill>
            <a:blip r:embed="rId7"/>
            <a:stretch>
              <a:fillRect/>
            </a:stretch>
          </p:blipFill>
          <p:spPr>
            <a:xfrm flipH="1">
              <a:off x="5358440" y="13830299"/>
              <a:ext cx="368448" cy="1218156"/>
            </a:xfrm>
            <a:prstGeom prst="rect">
              <a:avLst/>
            </a:prstGeom>
          </p:spPr>
        </p:pic>
        <p:sp>
          <p:nvSpPr>
            <p:cNvPr id="201" name="テキスト ボックス 200">
              <a:extLst>
                <a:ext uri="{FF2B5EF4-FFF2-40B4-BE49-F238E27FC236}">
                  <a16:creationId xmlns:a16="http://schemas.microsoft.com/office/drawing/2014/main" id="{9991F79C-B2EB-4D34-B661-2BFD5C9E28E9}"/>
                </a:ext>
              </a:extLst>
            </p:cNvPr>
            <p:cNvSpPr txBox="1"/>
            <p:nvPr/>
          </p:nvSpPr>
          <p:spPr>
            <a:xfrm>
              <a:off x="1170436" y="142686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きしょうちょう  はっぴょう　　　  おおあめちゅういほうとう　   はっぴょうじかん　　　　　　　　　　　　きさい</a:t>
              </a:r>
            </a:p>
          </p:txBody>
        </p:sp>
        <p:sp>
          <p:nvSpPr>
            <p:cNvPr id="202" name="テキスト ボックス 201">
              <a:extLst>
                <a:ext uri="{FF2B5EF4-FFF2-40B4-BE49-F238E27FC236}">
                  <a16:creationId xmlns:a16="http://schemas.microsoft.com/office/drawing/2014/main" id="{10177BA2-FB16-494B-AE15-26F76DA339A0}"/>
                </a:ext>
              </a:extLst>
            </p:cNvPr>
            <p:cNvSpPr txBox="1"/>
            <p:nvPr/>
          </p:nvSpPr>
          <p:spPr>
            <a:xfrm>
              <a:off x="1170436" y="1448441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ひなんかんこくとう　　　　　　　　　　　　　 　しちょうそん　　　　　　　　こと　　　　　　　　　　しちょうそん</a:t>
              </a:r>
            </a:p>
          </p:txBody>
        </p:sp>
        <p:sp>
          <p:nvSpPr>
            <p:cNvPr id="203" name="テキスト ボックス 202">
              <a:extLst>
                <a:ext uri="{FF2B5EF4-FFF2-40B4-BE49-F238E27FC236}">
                  <a16:creationId xmlns:a16="http://schemas.microsoft.com/office/drawing/2014/main" id="{5EDFC39F-2A79-4519-99CC-E91FD6C4B270}"/>
                </a:ext>
              </a:extLst>
            </p:cNvPr>
            <p:cNvSpPr txBox="1"/>
            <p:nvPr/>
          </p:nvSpPr>
          <p:spPr>
            <a:xfrm>
              <a:off x="1170436" y="14696597"/>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かくにん</a:t>
              </a:r>
            </a:p>
          </p:txBody>
        </p:sp>
        <p:sp>
          <p:nvSpPr>
            <p:cNvPr id="238" name="テキスト ボックス 237">
              <a:extLst>
                <a:ext uri="{FF2B5EF4-FFF2-40B4-BE49-F238E27FC236}">
                  <a16:creationId xmlns:a16="http://schemas.microsoft.com/office/drawing/2014/main" id="{0CB89ACF-98E3-4981-B1FC-1BA5FEB1744D}"/>
                </a:ext>
              </a:extLst>
            </p:cNvPr>
            <p:cNvSpPr txBox="1"/>
            <p:nvPr/>
          </p:nvSpPr>
          <p:spPr>
            <a:xfrm>
              <a:off x="6207109" y="14541893"/>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ぼうさいこうどう　　　　　　 　　かぞく　　 いっしょ　  かんが</a:t>
              </a:r>
            </a:p>
          </p:txBody>
        </p:sp>
        <p:sp>
          <p:nvSpPr>
            <p:cNvPr id="375" name="テキスト ボックス 374">
              <a:extLst>
                <a:ext uri="{FF2B5EF4-FFF2-40B4-BE49-F238E27FC236}">
                  <a16:creationId xmlns:a16="http://schemas.microsoft.com/office/drawing/2014/main" id="{F48A1B64-024C-483F-A69F-E17E883CD6EF}"/>
                </a:ext>
              </a:extLst>
            </p:cNvPr>
            <p:cNvSpPr txBox="1"/>
            <p:nvPr/>
          </p:nvSpPr>
          <p:spPr>
            <a:xfrm>
              <a:off x="6207109" y="1432965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grpSp>
      <p:sp>
        <p:nvSpPr>
          <p:cNvPr id="266" name="テキスト ボックス 265">
            <a:extLst>
              <a:ext uri="{FF2B5EF4-FFF2-40B4-BE49-F238E27FC236}">
                <a16:creationId xmlns:a16="http://schemas.microsoft.com/office/drawing/2014/main" id="{01D15BE9-C850-42AD-82A2-79DFD62EBAFD}"/>
              </a:ext>
            </a:extLst>
          </p:cNvPr>
          <p:cNvSpPr txBox="1"/>
          <p:nvPr/>
        </p:nvSpPr>
        <p:spPr>
          <a:xfrm>
            <a:off x="2704574" y="3278953"/>
            <a:ext cx="1354672"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 き よ ほう　  たいふう</a:t>
            </a:r>
          </a:p>
        </p:txBody>
      </p:sp>
      <p:grpSp>
        <p:nvGrpSpPr>
          <p:cNvPr id="15" name="グループ化 14">
            <a:extLst>
              <a:ext uri="{FF2B5EF4-FFF2-40B4-BE49-F238E27FC236}">
                <a16:creationId xmlns:a16="http://schemas.microsoft.com/office/drawing/2014/main" id="{79BCA60F-25C5-4270-B395-F9B40DAAA8C9}"/>
              </a:ext>
            </a:extLst>
          </p:cNvPr>
          <p:cNvGrpSpPr/>
          <p:nvPr/>
        </p:nvGrpSpPr>
        <p:grpSpPr>
          <a:xfrm>
            <a:off x="2428213" y="3271865"/>
            <a:ext cx="942329" cy="450047"/>
            <a:chOff x="2703373" y="3271865"/>
            <a:chExt cx="942329" cy="450047"/>
          </a:xfrm>
        </p:grpSpPr>
        <p:sp>
          <p:nvSpPr>
            <p:cNvPr id="236" name="吹き出し: 角を丸めた四角形 235">
              <a:extLst>
                <a:ext uri="{FF2B5EF4-FFF2-40B4-BE49-F238E27FC236}">
                  <a16:creationId xmlns:a16="http://schemas.microsoft.com/office/drawing/2014/main" id="{ABE97982-9D76-4D35-A796-3D1133DB10E3}"/>
                </a:ext>
              </a:extLst>
            </p:cNvPr>
            <p:cNvSpPr/>
            <p:nvPr/>
          </p:nvSpPr>
          <p:spPr>
            <a:xfrm>
              <a:off x="2761040" y="3282464"/>
              <a:ext cx="861185" cy="439448"/>
            </a:xfrm>
            <a:prstGeom prst="wedgeRoundRectCallout">
              <a:avLst>
                <a:gd name="adj1" fmla="val 42175"/>
                <a:gd name="adj2" fmla="val 74577"/>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kumimoji="1" lang="ja-JP" altLang="en-US" sz="500" b="1" dirty="0">
                  <a:solidFill>
                    <a:schemeClr val="tx1"/>
                  </a:solidFill>
                  <a:latin typeface="HG丸ｺﾞｼｯｸM-PRO" panose="020F0600000000000000" pitchFamily="50" charset="-128"/>
                  <a:ea typeface="HG丸ｺﾞｼｯｸM-PRO" panose="020F0600000000000000" pitchFamily="50" charset="-128"/>
                </a:rPr>
                <a:t>天気予報で台風ができたって言っているよ。また雨や風は強くないね。</a:t>
              </a:r>
            </a:p>
          </p:txBody>
        </p:sp>
        <p:sp>
          <p:nvSpPr>
            <p:cNvPr id="267" name="テキスト ボックス 266">
              <a:extLst>
                <a:ext uri="{FF2B5EF4-FFF2-40B4-BE49-F238E27FC236}">
                  <a16:creationId xmlns:a16="http://schemas.microsoft.com/office/drawing/2014/main" id="{60127A6F-855C-406E-9F69-944004E21B27}"/>
                </a:ext>
              </a:extLst>
            </p:cNvPr>
            <p:cNvSpPr txBox="1"/>
            <p:nvPr/>
          </p:nvSpPr>
          <p:spPr>
            <a:xfrm>
              <a:off x="2784517" y="3392369"/>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い　　　　　　　　　　　　　  あめ</a:t>
              </a:r>
            </a:p>
          </p:txBody>
        </p:sp>
        <p:sp>
          <p:nvSpPr>
            <p:cNvPr id="268" name="テキスト ボックス 267">
              <a:extLst>
                <a:ext uri="{FF2B5EF4-FFF2-40B4-BE49-F238E27FC236}">
                  <a16:creationId xmlns:a16="http://schemas.microsoft.com/office/drawing/2014/main" id="{1A6829CD-B244-4BAA-8003-921FD55697DA}"/>
                </a:ext>
              </a:extLst>
            </p:cNvPr>
            <p:cNvSpPr txBox="1"/>
            <p:nvPr/>
          </p:nvSpPr>
          <p:spPr>
            <a:xfrm>
              <a:off x="2703373" y="3507824"/>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かぜ　 つよ</a:t>
              </a:r>
            </a:p>
          </p:txBody>
        </p:sp>
        <p:sp>
          <p:nvSpPr>
            <p:cNvPr id="241" name="テキスト ボックス 240">
              <a:extLst>
                <a:ext uri="{FF2B5EF4-FFF2-40B4-BE49-F238E27FC236}">
                  <a16:creationId xmlns:a16="http://schemas.microsoft.com/office/drawing/2014/main" id="{93478C06-61FE-4696-BFCC-CEF134B3EFB9}"/>
                </a:ext>
              </a:extLst>
            </p:cNvPr>
            <p:cNvSpPr txBox="1"/>
            <p:nvPr/>
          </p:nvSpPr>
          <p:spPr>
            <a:xfrm>
              <a:off x="2708817" y="3271865"/>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てんき  よほう　 たいふう</a:t>
              </a:r>
            </a:p>
          </p:txBody>
        </p:sp>
      </p:grpSp>
      <p:sp>
        <p:nvSpPr>
          <p:cNvPr id="155" name="正方形/長方形 154">
            <a:extLst>
              <a:ext uri="{FF2B5EF4-FFF2-40B4-BE49-F238E27FC236}">
                <a16:creationId xmlns:a16="http://schemas.microsoft.com/office/drawing/2014/main" id="{37658A49-D3CB-4362-A0F1-BD9BDE9BD9C8}"/>
              </a:ext>
            </a:extLst>
          </p:cNvPr>
          <p:cNvSpPr/>
          <p:nvPr/>
        </p:nvSpPr>
        <p:spPr>
          <a:xfrm>
            <a:off x="2484607" y="2394144"/>
            <a:ext cx="1595593" cy="451163"/>
          </a:xfrm>
          <a:prstGeom prst="rect">
            <a:avLst/>
          </a:prstGeom>
          <a:solidFill>
            <a:srgbClr val="CCEC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「台風が発生」してから</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「川の水が氾濫」するまで</a:t>
            </a: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86" name="四角形: 対角を切り取る 285">
            <a:extLst>
              <a:ext uri="{FF2B5EF4-FFF2-40B4-BE49-F238E27FC236}">
                <a16:creationId xmlns:a16="http://schemas.microsoft.com/office/drawing/2014/main" id="{CE0F60DD-A67A-426E-A703-1F77D9F3330D}"/>
              </a:ext>
            </a:extLst>
          </p:cNvPr>
          <p:cNvSpPr/>
          <p:nvPr/>
        </p:nvSpPr>
        <p:spPr>
          <a:xfrm>
            <a:off x="2471580" y="4674297"/>
            <a:ext cx="161765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台風が近づいて、雨や風がだんだん強くなる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87" name="テキスト ボックス 286">
            <a:extLst>
              <a:ext uri="{FF2B5EF4-FFF2-40B4-BE49-F238E27FC236}">
                <a16:creationId xmlns:a16="http://schemas.microsoft.com/office/drawing/2014/main" id="{F760E085-E572-4E4B-8005-C07B1704C7DC}"/>
              </a:ext>
            </a:extLst>
          </p:cNvPr>
          <p:cNvSpPr txBox="1"/>
          <p:nvPr/>
        </p:nvSpPr>
        <p:spPr>
          <a:xfrm>
            <a:off x="2452707" y="464209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ちか　　　　　　　　　あめ　　 かぜ</a:t>
            </a:r>
          </a:p>
        </p:txBody>
      </p:sp>
      <p:sp>
        <p:nvSpPr>
          <p:cNvPr id="288" name="テキスト ボックス 287">
            <a:extLst>
              <a:ext uri="{FF2B5EF4-FFF2-40B4-BE49-F238E27FC236}">
                <a16:creationId xmlns:a16="http://schemas.microsoft.com/office/drawing/2014/main" id="{E4FFD2E5-46DC-4027-BD18-154E5AB6E765}"/>
              </a:ext>
            </a:extLst>
          </p:cNvPr>
          <p:cNvSpPr txBox="1"/>
          <p:nvPr/>
        </p:nvSpPr>
        <p:spPr>
          <a:xfrm>
            <a:off x="2440794" y="4845098"/>
            <a:ext cx="113548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つよ</a:t>
            </a:r>
          </a:p>
        </p:txBody>
      </p:sp>
      <p:sp>
        <p:nvSpPr>
          <p:cNvPr id="307" name="四角形: 対角を切り取る 306">
            <a:extLst>
              <a:ext uri="{FF2B5EF4-FFF2-40B4-BE49-F238E27FC236}">
                <a16:creationId xmlns:a16="http://schemas.microsoft.com/office/drawing/2014/main" id="{2B1656BE-DB8F-4C3B-8942-BBF0184866DF}"/>
              </a:ext>
            </a:extLst>
          </p:cNvPr>
          <p:cNvSpPr/>
          <p:nvPr/>
        </p:nvSpPr>
        <p:spPr>
          <a:xfrm>
            <a:off x="2472267" y="5804596"/>
            <a:ext cx="161273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雨が集まって、</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川の水がだんだん増える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4" name="四角形: 対角を切り取る 313">
            <a:extLst>
              <a:ext uri="{FF2B5EF4-FFF2-40B4-BE49-F238E27FC236}">
                <a16:creationId xmlns:a16="http://schemas.microsoft.com/office/drawing/2014/main" id="{E81E47BE-8683-447D-92E8-254C96E1FB38}"/>
              </a:ext>
            </a:extLst>
          </p:cNvPr>
          <p:cNvSpPr/>
          <p:nvPr/>
        </p:nvSpPr>
        <p:spPr>
          <a:xfrm>
            <a:off x="2467347" y="7898113"/>
            <a:ext cx="1617653" cy="684337"/>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激しい雨で、川の水がどんどん増えて、河川敷にも水が流れる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8" name="四角形: 対角を切り取る 317">
            <a:extLst>
              <a:ext uri="{FF2B5EF4-FFF2-40B4-BE49-F238E27FC236}">
                <a16:creationId xmlns:a16="http://schemas.microsoft.com/office/drawing/2014/main" id="{FB513837-F1CD-43AC-838F-24030D6B87D6}"/>
              </a:ext>
            </a:extLst>
          </p:cNvPr>
          <p:cNvSpPr/>
          <p:nvPr/>
        </p:nvSpPr>
        <p:spPr>
          <a:xfrm>
            <a:off x="2473056" y="9981363"/>
            <a:ext cx="1611943"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川の水がいっぱいで</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あふれそう</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92" name="グループ化 291">
            <a:extLst>
              <a:ext uri="{FF2B5EF4-FFF2-40B4-BE49-F238E27FC236}">
                <a16:creationId xmlns:a16="http://schemas.microsoft.com/office/drawing/2014/main" id="{EFF503E7-3DB7-4D6C-B5FA-D05B1EAB0D8F}"/>
              </a:ext>
            </a:extLst>
          </p:cNvPr>
          <p:cNvGrpSpPr/>
          <p:nvPr/>
        </p:nvGrpSpPr>
        <p:grpSpPr>
          <a:xfrm>
            <a:off x="2473057" y="12755368"/>
            <a:ext cx="1723130" cy="248080"/>
            <a:chOff x="3451749" y="2052334"/>
            <a:chExt cx="1292331" cy="343694"/>
          </a:xfrm>
        </p:grpSpPr>
        <p:sp>
          <p:nvSpPr>
            <p:cNvPr id="293" name="四角形: 対角を切り取る 292">
              <a:extLst>
                <a:ext uri="{FF2B5EF4-FFF2-40B4-BE49-F238E27FC236}">
                  <a16:creationId xmlns:a16="http://schemas.microsoft.com/office/drawing/2014/main" id="{705A6B80-E383-4E84-B5B7-F46A8AE1C585}"/>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川の水が氾濫</a:t>
              </a:r>
            </a:p>
          </p:txBody>
        </p:sp>
        <p:sp>
          <p:nvSpPr>
            <p:cNvPr id="294" name="テキスト ボックス 293">
              <a:extLst>
                <a:ext uri="{FF2B5EF4-FFF2-40B4-BE49-F238E27FC236}">
                  <a16:creationId xmlns:a16="http://schemas.microsoft.com/office/drawing/2014/main" id="{6CA5EC44-CB01-4054-B4E6-B145530B9D43}"/>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　　  はんらん</a:t>
              </a:r>
            </a:p>
          </p:txBody>
        </p:sp>
      </p:grpSp>
      <p:cxnSp>
        <p:nvCxnSpPr>
          <p:cNvPr id="347" name="直線コネクタ 346">
            <a:extLst>
              <a:ext uri="{FF2B5EF4-FFF2-40B4-BE49-F238E27FC236}">
                <a16:creationId xmlns:a16="http://schemas.microsoft.com/office/drawing/2014/main" id="{9CF40963-C399-4BC7-AC03-796B65EDA31C}"/>
              </a:ext>
            </a:extLst>
          </p:cNvPr>
          <p:cNvCxnSpPr>
            <a:cxnSpLocks/>
          </p:cNvCxnSpPr>
          <p:nvPr/>
        </p:nvCxnSpPr>
        <p:spPr>
          <a:xfrm>
            <a:off x="1093398" y="57611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49" name="直線コネクタ 348">
            <a:extLst>
              <a:ext uri="{FF2B5EF4-FFF2-40B4-BE49-F238E27FC236}">
                <a16:creationId xmlns:a16="http://schemas.microsoft.com/office/drawing/2014/main" id="{4E09D9A8-833E-4DE2-81F1-29907901F1ED}"/>
              </a:ext>
            </a:extLst>
          </p:cNvPr>
          <p:cNvCxnSpPr>
            <a:cxnSpLocks/>
          </p:cNvCxnSpPr>
          <p:nvPr/>
        </p:nvCxnSpPr>
        <p:spPr>
          <a:xfrm>
            <a:off x="1093398" y="9869750"/>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1" name="直線コネクタ 350">
            <a:extLst>
              <a:ext uri="{FF2B5EF4-FFF2-40B4-BE49-F238E27FC236}">
                <a16:creationId xmlns:a16="http://schemas.microsoft.com/office/drawing/2014/main" id="{A5FBF4B0-C1B0-49FC-AA61-13B3DC51E6F6}"/>
              </a:ext>
            </a:extLst>
          </p:cNvPr>
          <p:cNvCxnSpPr>
            <a:cxnSpLocks/>
          </p:cNvCxnSpPr>
          <p:nvPr/>
        </p:nvCxnSpPr>
        <p:spPr>
          <a:xfrm>
            <a:off x="1093398" y="11311244"/>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3" name="直線コネクタ 352">
            <a:extLst>
              <a:ext uri="{FF2B5EF4-FFF2-40B4-BE49-F238E27FC236}">
                <a16:creationId xmlns:a16="http://schemas.microsoft.com/office/drawing/2014/main" id="{2BDA4609-D8F0-4075-A5D2-8C0E8E7FA045}"/>
              </a:ext>
            </a:extLst>
          </p:cNvPr>
          <p:cNvCxnSpPr>
            <a:cxnSpLocks/>
          </p:cNvCxnSpPr>
          <p:nvPr/>
        </p:nvCxnSpPr>
        <p:spPr>
          <a:xfrm>
            <a:off x="1093398" y="127498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grpSp>
        <p:nvGrpSpPr>
          <p:cNvPr id="152" name="グループ化 151">
            <a:extLst>
              <a:ext uri="{FF2B5EF4-FFF2-40B4-BE49-F238E27FC236}">
                <a16:creationId xmlns:a16="http://schemas.microsoft.com/office/drawing/2014/main" id="{70D64265-E3A7-4D34-BB41-FBB0BCC1E333}"/>
              </a:ext>
            </a:extLst>
          </p:cNvPr>
          <p:cNvGrpSpPr/>
          <p:nvPr/>
        </p:nvGrpSpPr>
        <p:grpSpPr>
          <a:xfrm>
            <a:off x="2473057" y="2881794"/>
            <a:ext cx="1723130" cy="248080"/>
            <a:chOff x="3451749" y="2052334"/>
            <a:chExt cx="1292331" cy="343694"/>
          </a:xfrm>
        </p:grpSpPr>
        <p:sp>
          <p:nvSpPr>
            <p:cNvPr id="153" name="四角形: 対角を切り取る 152">
              <a:extLst>
                <a:ext uri="{FF2B5EF4-FFF2-40B4-BE49-F238E27FC236}">
                  <a16:creationId xmlns:a16="http://schemas.microsoft.com/office/drawing/2014/main" id="{7BF21F16-140C-4E79-AC45-67E5A6D5621B}"/>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台風が発生</a:t>
              </a:r>
            </a:p>
          </p:txBody>
        </p:sp>
        <p:sp>
          <p:nvSpPr>
            <p:cNvPr id="154" name="テキスト ボックス 153">
              <a:extLst>
                <a:ext uri="{FF2B5EF4-FFF2-40B4-BE49-F238E27FC236}">
                  <a16:creationId xmlns:a16="http://schemas.microsoft.com/office/drawing/2014/main" id="{FFAD8EE2-795D-4627-84D8-8851AAE0BCCF}"/>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はっせい</a:t>
              </a:r>
            </a:p>
          </p:txBody>
        </p:sp>
      </p:grpSp>
      <p:sp>
        <p:nvSpPr>
          <p:cNvPr id="306" name="吹き出し: 角を丸めた四角形 305">
            <a:extLst>
              <a:ext uri="{FF2B5EF4-FFF2-40B4-BE49-F238E27FC236}">
                <a16:creationId xmlns:a16="http://schemas.microsoft.com/office/drawing/2014/main" id="{49F981C1-F647-48AD-887D-FD770290800B}"/>
              </a:ext>
            </a:extLst>
          </p:cNvPr>
          <p:cNvSpPr/>
          <p:nvPr/>
        </p:nvSpPr>
        <p:spPr>
          <a:xfrm>
            <a:off x="2449509" y="13040061"/>
            <a:ext cx="809720" cy="433342"/>
          </a:xfrm>
          <a:prstGeom prst="wedgeRoundRectCallout">
            <a:avLst>
              <a:gd name="adj1" fmla="val 10179"/>
              <a:gd name="adj2" fmla="val 64026"/>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川の水が一気に広がって、街じゅうが水びたし。</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こうなると動けないぞ。</a:t>
            </a:r>
          </a:p>
        </p:txBody>
      </p:sp>
      <p:pic>
        <p:nvPicPr>
          <p:cNvPr id="142" name="図 141">
            <a:extLst>
              <a:ext uri="{FF2B5EF4-FFF2-40B4-BE49-F238E27FC236}">
                <a16:creationId xmlns:a16="http://schemas.microsoft.com/office/drawing/2014/main" id="{00000000-0008-0000-0000-00008700000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524463" y="13481518"/>
            <a:ext cx="416357" cy="745874"/>
          </a:xfrm>
          <a:prstGeom prst="rect">
            <a:avLst/>
          </a:prstGeom>
        </p:spPr>
      </p:pic>
      <p:sp>
        <p:nvSpPr>
          <p:cNvPr id="313" name="吹き出し: 角を丸めた四角形 312">
            <a:extLst>
              <a:ext uri="{FF2B5EF4-FFF2-40B4-BE49-F238E27FC236}">
                <a16:creationId xmlns:a16="http://schemas.microsoft.com/office/drawing/2014/main" id="{35F6D6D4-7BE6-4B9D-8A2C-16DAFEA92FAC}"/>
              </a:ext>
            </a:extLst>
          </p:cNvPr>
          <p:cNvSpPr/>
          <p:nvPr/>
        </p:nvSpPr>
        <p:spPr>
          <a:xfrm>
            <a:off x="2439131" y="8680975"/>
            <a:ext cx="761761" cy="348416"/>
          </a:xfrm>
          <a:prstGeom prst="wedgeRoundRectCallout">
            <a:avLst>
              <a:gd name="adj1" fmla="val 5497"/>
              <a:gd name="adj2" fmla="val 100092"/>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このまま増えると、川の水があふれるかも。</a:t>
            </a:r>
          </a:p>
        </p:txBody>
      </p:sp>
      <p:pic>
        <p:nvPicPr>
          <p:cNvPr id="138" name="Picture 3">
            <a:extLst>
              <a:ext uri="{FF2B5EF4-FFF2-40B4-BE49-F238E27FC236}">
                <a16:creationId xmlns:a16="http://schemas.microsoft.com/office/drawing/2014/main" id="{00000000-0008-0000-0000-00008100000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2609992" y="9112270"/>
            <a:ext cx="417055" cy="783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9" name="吹き出し: 角を丸めた四角形 318">
            <a:extLst>
              <a:ext uri="{FF2B5EF4-FFF2-40B4-BE49-F238E27FC236}">
                <a16:creationId xmlns:a16="http://schemas.microsoft.com/office/drawing/2014/main" id="{969A4013-0F5E-45A5-9170-8D5A0EE5C368}"/>
              </a:ext>
            </a:extLst>
          </p:cNvPr>
          <p:cNvSpPr/>
          <p:nvPr/>
        </p:nvSpPr>
        <p:spPr>
          <a:xfrm>
            <a:off x="2438112" y="10458549"/>
            <a:ext cx="809720" cy="433342"/>
          </a:xfrm>
          <a:prstGeom prst="wedgeRoundRectCallout">
            <a:avLst>
              <a:gd name="adj1" fmla="val -9471"/>
              <a:gd name="adj2" fmla="val 95511"/>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もうギリギリ。川の水があふれる前に、安全なところへ逃げなきゃ！</a:t>
            </a:r>
          </a:p>
        </p:txBody>
      </p:sp>
      <p:pic>
        <p:nvPicPr>
          <p:cNvPr id="140" name="図 139">
            <a:extLst>
              <a:ext uri="{FF2B5EF4-FFF2-40B4-BE49-F238E27FC236}">
                <a16:creationId xmlns:a16="http://schemas.microsoft.com/office/drawing/2014/main" id="{00000000-0008-0000-0000-00008800000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50819" y="11035029"/>
            <a:ext cx="786243" cy="1498348"/>
          </a:xfrm>
          <a:prstGeom prst="rect">
            <a:avLst/>
          </a:prstGeom>
        </p:spPr>
      </p:pic>
      <p:sp>
        <p:nvSpPr>
          <p:cNvPr id="310" name="吹き出し: 角を丸めた四角形 309">
            <a:extLst>
              <a:ext uri="{FF2B5EF4-FFF2-40B4-BE49-F238E27FC236}">
                <a16:creationId xmlns:a16="http://schemas.microsoft.com/office/drawing/2014/main" id="{2F8E5DEF-39BE-42B7-890F-92AE1518A5D9}"/>
              </a:ext>
            </a:extLst>
          </p:cNvPr>
          <p:cNvSpPr/>
          <p:nvPr/>
        </p:nvSpPr>
        <p:spPr>
          <a:xfrm>
            <a:off x="2477289" y="6388597"/>
            <a:ext cx="761761" cy="486467"/>
          </a:xfrm>
          <a:prstGeom prst="wedgeRoundRectCallout">
            <a:avLst>
              <a:gd name="adj1" fmla="val -8258"/>
              <a:gd name="adj2" fmla="val 67398"/>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自分がいるところで降っていなくても、上流で雨が降れば川の水は増えてくるよ。</a:t>
            </a:r>
          </a:p>
        </p:txBody>
      </p:sp>
      <p:sp>
        <p:nvSpPr>
          <p:cNvPr id="291" name="吹き出し: 角を丸めた四角形 290">
            <a:extLst>
              <a:ext uri="{FF2B5EF4-FFF2-40B4-BE49-F238E27FC236}">
                <a16:creationId xmlns:a16="http://schemas.microsoft.com/office/drawing/2014/main" id="{A042D051-97A8-4F28-9C53-775CF2AD2C61}"/>
              </a:ext>
            </a:extLst>
          </p:cNvPr>
          <p:cNvSpPr/>
          <p:nvPr/>
        </p:nvSpPr>
        <p:spPr>
          <a:xfrm>
            <a:off x="2434880" y="5213597"/>
            <a:ext cx="578220" cy="448629"/>
          </a:xfrm>
          <a:prstGeom prst="wedgeRoundRectCallout">
            <a:avLst>
              <a:gd name="adj1" fmla="val 59746"/>
              <a:gd name="adj2" fmla="val -13745"/>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雨や風が強くなると、お出かけは大変だね。</a:t>
            </a:r>
          </a:p>
        </p:txBody>
      </p:sp>
      <p:pic>
        <p:nvPicPr>
          <p:cNvPr id="134" name="Picture 2">
            <a:extLst>
              <a:ext uri="{FF2B5EF4-FFF2-40B4-BE49-F238E27FC236}">
                <a16:creationId xmlns:a16="http://schemas.microsoft.com/office/drawing/2014/main" id="{00000000-0008-0000-0000-000074000000}"/>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flipH="1">
            <a:off x="3072584" y="5200139"/>
            <a:ext cx="268868" cy="591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 name="テキスト ボックス 206">
            <a:extLst>
              <a:ext uri="{FF2B5EF4-FFF2-40B4-BE49-F238E27FC236}">
                <a16:creationId xmlns:a16="http://schemas.microsoft.com/office/drawing/2014/main" id="{4810FB2C-ABAC-4E22-80D6-44C42A34C963}"/>
              </a:ext>
            </a:extLst>
          </p:cNvPr>
          <p:cNvSpPr txBox="1"/>
          <p:nvPr/>
        </p:nvSpPr>
        <p:spPr>
          <a:xfrm>
            <a:off x="2452707" y="5771846"/>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あめ　　  あつ</a:t>
            </a:r>
          </a:p>
        </p:txBody>
      </p:sp>
      <p:sp>
        <p:nvSpPr>
          <p:cNvPr id="208" name="テキスト ボックス 207">
            <a:extLst>
              <a:ext uri="{FF2B5EF4-FFF2-40B4-BE49-F238E27FC236}">
                <a16:creationId xmlns:a16="http://schemas.microsoft.com/office/drawing/2014/main" id="{EFEF68EE-6138-4515-BBD3-C3FB1D940B36}"/>
              </a:ext>
            </a:extLst>
          </p:cNvPr>
          <p:cNvSpPr txBox="1"/>
          <p:nvPr/>
        </p:nvSpPr>
        <p:spPr>
          <a:xfrm>
            <a:off x="2452707" y="5974809"/>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かわ　　  みず　　　　　　　　　　　　ふ</a:t>
            </a:r>
          </a:p>
        </p:txBody>
      </p:sp>
      <p:sp>
        <p:nvSpPr>
          <p:cNvPr id="212" name="テキスト ボックス 211">
            <a:extLst>
              <a:ext uri="{FF2B5EF4-FFF2-40B4-BE49-F238E27FC236}">
                <a16:creationId xmlns:a16="http://schemas.microsoft.com/office/drawing/2014/main" id="{FA9C3C45-26D9-4A07-9F56-2D7CB6A58FAF}"/>
              </a:ext>
            </a:extLst>
          </p:cNvPr>
          <p:cNvSpPr txBox="1"/>
          <p:nvPr/>
        </p:nvSpPr>
        <p:spPr>
          <a:xfrm>
            <a:off x="2383788" y="646549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じょう</a:t>
            </a:r>
          </a:p>
        </p:txBody>
      </p:sp>
      <p:sp>
        <p:nvSpPr>
          <p:cNvPr id="214" name="テキスト ボックス 213">
            <a:extLst>
              <a:ext uri="{FF2B5EF4-FFF2-40B4-BE49-F238E27FC236}">
                <a16:creationId xmlns:a16="http://schemas.microsoft.com/office/drawing/2014/main" id="{EA6B2A6C-AE7E-4751-8794-9E5E29D5C327}"/>
              </a:ext>
            </a:extLst>
          </p:cNvPr>
          <p:cNvSpPr txBox="1"/>
          <p:nvPr/>
        </p:nvSpPr>
        <p:spPr>
          <a:xfrm>
            <a:off x="2383788" y="6575432"/>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りゅう  あめ　　ふ　　　かわ　  みず</a:t>
            </a:r>
          </a:p>
        </p:txBody>
      </p:sp>
      <p:sp>
        <p:nvSpPr>
          <p:cNvPr id="215" name="テキスト ボックス 214">
            <a:extLst>
              <a:ext uri="{FF2B5EF4-FFF2-40B4-BE49-F238E27FC236}">
                <a16:creationId xmlns:a16="http://schemas.microsoft.com/office/drawing/2014/main" id="{529D62FB-6F60-4422-A204-39EDFEB2573A}"/>
              </a:ext>
            </a:extLst>
          </p:cNvPr>
          <p:cNvSpPr txBox="1"/>
          <p:nvPr/>
        </p:nvSpPr>
        <p:spPr>
          <a:xfrm>
            <a:off x="2383788" y="6695143"/>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a:t>
            </a:r>
          </a:p>
        </p:txBody>
      </p:sp>
      <p:sp>
        <p:nvSpPr>
          <p:cNvPr id="224" name="テキスト ボックス 223">
            <a:extLst>
              <a:ext uri="{FF2B5EF4-FFF2-40B4-BE49-F238E27FC236}">
                <a16:creationId xmlns:a16="http://schemas.microsoft.com/office/drawing/2014/main" id="{9D918123-7ED5-4DA7-AF50-EE8A1B74D4BE}"/>
              </a:ext>
            </a:extLst>
          </p:cNvPr>
          <p:cNvSpPr txBox="1"/>
          <p:nvPr/>
        </p:nvSpPr>
        <p:spPr>
          <a:xfrm>
            <a:off x="2452707" y="788386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はげ　　   　　あめ　　　  　かわ　　 みず</a:t>
            </a:r>
          </a:p>
        </p:txBody>
      </p:sp>
      <p:sp>
        <p:nvSpPr>
          <p:cNvPr id="225" name="テキスト ボックス 224">
            <a:extLst>
              <a:ext uri="{FF2B5EF4-FFF2-40B4-BE49-F238E27FC236}">
                <a16:creationId xmlns:a16="http://schemas.microsoft.com/office/drawing/2014/main" id="{D52E1681-97C8-4EB9-8D0A-8377012D7169}"/>
              </a:ext>
            </a:extLst>
          </p:cNvPr>
          <p:cNvSpPr txBox="1"/>
          <p:nvPr/>
        </p:nvSpPr>
        <p:spPr>
          <a:xfrm>
            <a:off x="2452707" y="809032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ふ　　　　　　　   かせんじき　　　　　 みず</a:t>
            </a:r>
          </a:p>
        </p:txBody>
      </p:sp>
      <p:sp>
        <p:nvSpPr>
          <p:cNvPr id="226" name="テキスト ボックス 225">
            <a:extLst>
              <a:ext uri="{FF2B5EF4-FFF2-40B4-BE49-F238E27FC236}">
                <a16:creationId xmlns:a16="http://schemas.microsoft.com/office/drawing/2014/main" id="{1C78FCAB-2C59-4E58-8871-7D55F3DF96F8}"/>
              </a:ext>
            </a:extLst>
          </p:cNvPr>
          <p:cNvSpPr txBox="1"/>
          <p:nvPr/>
        </p:nvSpPr>
        <p:spPr>
          <a:xfrm>
            <a:off x="2452707" y="829404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なが</a:t>
            </a:r>
          </a:p>
        </p:txBody>
      </p:sp>
      <p:sp>
        <p:nvSpPr>
          <p:cNvPr id="227" name="テキスト ボックス 226">
            <a:extLst>
              <a:ext uri="{FF2B5EF4-FFF2-40B4-BE49-F238E27FC236}">
                <a16:creationId xmlns:a16="http://schemas.microsoft.com/office/drawing/2014/main" id="{1101B3E1-BEB5-471D-997C-950AE77E1324}"/>
              </a:ext>
            </a:extLst>
          </p:cNvPr>
          <p:cNvSpPr txBox="1"/>
          <p:nvPr/>
        </p:nvSpPr>
        <p:spPr>
          <a:xfrm>
            <a:off x="2383788" y="8685615"/>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かわ</a:t>
            </a:r>
          </a:p>
        </p:txBody>
      </p:sp>
      <p:sp>
        <p:nvSpPr>
          <p:cNvPr id="228" name="テキスト ボックス 227">
            <a:extLst>
              <a:ext uri="{FF2B5EF4-FFF2-40B4-BE49-F238E27FC236}">
                <a16:creationId xmlns:a16="http://schemas.microsoft.com/office/drawing/2014/main" id="{9716468F-69FF-492C-9AB3-936DBFB12390}"/>
              </a:ext>
            </a:extLst>
          </p:cNvPr>
          <p:cNvSpPr txBox="1"/>
          <p:nvPr/>
        </p:nvSpPr>
        <p:spPr>
          <a:xfrm>
            <a:off x="2383788" y="8807341"/>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みず</a:t>
            </a:r>
          </a:p>
        </p:txBody>
      </p:sp>
      <p:sp>
        <p:nvSpPr>
          <p:cNvPr id="229" name="テキスト ボックス 228">
            <a:extLst>
              <a:ext uri="{FF2B5EF4-FFF2-40B4-BE49-F238E27FC236}">
                <a16:creationId xmlns:a16="http://schemas.microsoft.com/office/drawing/2014/main" id="{0A58CDBD-76AE-4A96-A258-D327E3106A97}"/>
              </a:ext>
            </a:extLst>
          </p:cNvPr>
          <p:cNvSpPr txBox="1"/>
          <p:nvPr/>
        </p:nvSpPr>
        <p:spPr>
          <a:xfrm>
            <a:off x="2452707" y="9951830"/>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a:t>
            </a:r>
          </a:p>
        </p:txBody>
      </p:sp>
      <p:sp>
        <p:nvSpPr>
          <p:cNvPr id="230" name="テキスト ボックス 229">
            <a:extLst>
              <a:ext uri="{FF2B5EF4-FFF2-40B4-BE49-F238E27FC236}">
                <a16:creationId xmlns:a16="http://schemas.microsoft.com/office/drawing/2014/main" id="{2B18759F-A3FB-4408-AC2D-7487BD8B591F}"/>
              </a:ext>
            </a:extLst>
          </p:cNvPr>
          <p:cNvSpPr txBox="1"/>
          <p:nvPr/>
        </p:nvSpPr>
        <p:spPr>
          <a:xfrm>
            <a:off x="2337075" y="10444204"/>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a:t>
            </a:r>
          </a:p>
        </p:txBody>
      </p:sp>
      <p:sp>
        <p:nvSpPr>
          <p:cNvPr id="231" name="テキスト ボックス 230">
            <a:extLst>
              <a:ext uri="{FF2B5EF4-FFF2-40B4-BE49-F238E27FC236}">
                <a16:creationId xmlns:a16="http://schemas.microsoft.com/office/drawing/2014/main" id="{DB88A0D4-EBDF-4A72-890D-DECF759D9D58}"/>
              </a:ext>
            </a:extLst>
          </p:cNvPr>
          <p:cNvSpPr txBox="1"/>
          <p:nvPr/>
        </p:nvSpPr>
        <p:spPr>
          <a:xfrm>
            <a:off x="2337075" y="10565478"/>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まえ　　　あんぜん</a:t>
            </a:r>
          </a:p>
        </p:txBody>
      </p:sp>
      <p:sp>
        <p:nvSpPr>
          <p:cNvPr id="232" name="テキスト ボックス 231">
            <a:extLst>
              <a:ext uri="{FF2B5EF4-FFF2-40B4-BE49-F238E27FC236}">
                <a16:creationId xmlns:a16="http://schemas.microsoft.com/office/drawing/2014/main" id="{3B9F93F3-F60E-452D-803F-D96EC2146CE5}"/>
              </a:ext>
            </a:extLst>
          </p:cNvPr>
          <p:cNvSpPr txBox="1"/>
          <p:nvPr/>
        </p:nvSpPr>
        <p:spPr>
          <a:xfrm>
            <a:off x="2337075" y="1067640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に</a:t>
            </a:r>
          </a:p>
        </p:txBody>
      </p:sp>
      <p:sp>
        <p:nvSpPr>
          <p:cNvPr id="233" name="テキスト ボックス 232">
            <a:extLst>
              <a:ext uri="{FF2B5EF4-FFF2-40B4-BE49-F238E27FC236}">
                <a16:creationId xmlns:a16="http://schemas.microsoft.com/office/drawing/2014/main" id="{B5CBD952-A6B8-4C49-BCF8-2B02B75B2C1E}"/>
              </a:ext>
            </a:extLst>
          </p:cNvPr>
          <p:cNvSpPr txBox="1"/>
          <p:nvPr/>
        </p:nvSpPr>
        <p:spPr>
          <a:xfrm>
            <a:off x="2383788" y="13022717"/>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 　いっき　　ひろ</a:t>
            </a:r>
          </a:p>
        </p:txBody>
      </p:sp>
      <p:sp>
        <p:nvSpPr>
          <p:cNvPr id="234" name="テキスト ボックス 233">
            <a:extLst>
              <a:ext uri="{FF2B5EF4-FFF2-40B4-BE49-F238E27FC236}">
                <a16:creationId xmlns:a16="http://schemas.microsoft.com/office/drawing/2014/main" id="{25E6651B-B04C-48B2-B50D-CE2A41844B19}"/>
              </a:ext>
            </a:extLst>
          </p:cNvPr>
          <p:cNvSpPr txBox="1"/>
          <p:nvPr/>
        </p:nvSpPr>
        <p:spPr>
          <a:xfrm>
            <a:off x="2383788" y="1314711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まち　　　　　　 みず</a:t>
            </a:r>
          </a:p>
        </p:txBody>
      </p:sp>
      <p:sp>
        <p:nvSpPr>
          <p:cNvPr id="235" name="テキスト ボックス 234">
            <a:extLst>
              <a:ext uri="{FF2B5EF4-FFF2-40B4-BE49-F238E27FC236}">
                <a16:creationId xmlns:a16="http://schemas.microsoft.com/office/drawing/2014/main" id="{2CD9A78E-B8DA-4427-869B-EDFA53DA0BC8}"/>
              </a:ext>
            </a:extLst>
          </p:cNvPr>
          <p:cNvSpPr txBox="1"/>
          <p:nvPr/>
        </p:nvSpPr>
        <p:spPr>
          <a:xfrm>
            <a:off x="2383788" y="13261150"/>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うご</a:t>
            </a:r>
          </a:p>
        </p:txBody>
      </p:sp>
      <p:sp>
        <p:nvSpPr>
          <p:cNvPr id="239" name="正方形/長方形 238">
            <a:extLst>
              <a:ext uri="{FF2B5EF4-FFF2-40B4-BE49-F238E27FC236}">
                <a16:creationId xmlns:a16="http://schemas.microsoft.com/office/drawing/2014/main" id="{C41ACDEE-82EB-4F87-89AE-1B3321D41C58}"/>
              </a:ext>
            </a:extLst>
          </p:cNvPr>
          <p:cNvSpPr/>
          <p:nvPr/>
        </p:nvSpPr>
        <p:spPr>
          <a:xfrm>
            <a:off x="2765202" y="2390556"/>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たいふう　　 はっせい</a:t>
            </a:r>
          </a:p>
        </p:txBody>
      </p:sp>
      <p:sp>
        <p:nvSpPr>
          <p:cNvPr id="240" name="正方形/長方形 239">
            <a:extLst>
              <a:ext uri="{FF2B5EF4-FFF2-40B4-BE49-F238E27FC236}">
                <a16:creationId xmlns:a16="http://schemas.microsoft.com/office/drawing/2014/main" id="{E0BE0D69-7330-4F79-986E-C58AA9451E76}"/>
              </a:ext>
            </a:extLst>
          </p:cNvPr>
          <p:cNvSpPr/>
          <p:nvPr/>
        </p:nvSpPr>
        <p:spPr>
          <a:xfrm>
            <a:off x="2717577" y="2565635"/>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みず　　はんらん</a:t>
            </a:r>
          </a:p>
        </p:txBody>
      </p:sp>
      <p:sp>
        <p:nvSpPr>
          <p:cNvPr id="371" name="テキスト ボックス 370">
            <a:extLst>
              <a:ext uri="{FF2B5EF4-FFF2-40B4-BE49-F238E27FC236}">
                <a16:creationId xmlns:a16="http://schemas.microsoft.com/office/drawing/2014/main" id="{24F9A62C-C730-4704-BD1E-724815CD6CE1}"/>
              </a:ext>
            </a:extLst>
          </p:cNvPr>
          <p:cNvSpPr txBox="1"/>
          <p:nvPr/>
        </p:nvSpPr>
        <p:spPr>
          <a:xfrm>
            <a:off x="2383788" y="635045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sp>
        <p:nvSpPr>
          <p:cNvPr id="372" name="テキスト ボックス 371">
            <a:extLst>
              <a:ext uri="{FF2B5EF4-FFF2-40B4-BE49-F238E27FC236}">
                <a16:creationId xmlns:a16="http://schemas.microsoft.com/office/drawing/2014/main" id="{F6E2DF35-7D34-482B-9362-B0FCE46FA483}"/>
              </a:ext>
            </a:extLst>
          </p:cNvPr>
          <p:cNvSpPr txBox="1"/>
          <p:nvPr/>
        </p:nvSpPr>
        <p:spPr>
          <a:xfrm>
            <a:off x="2383788" y="5209004"/>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373" name="テキスト ボックス 372">
            <a:extLst>
              <a:ext uri="{FF2B5EF4-FFF2-40B4-BE49-F238E27FC236}">
                <a16:creationId xmlns:a16="http://schemas.microsoft.com/office/drawing/2014/main" id="{2EAAFF68-7875-4671-9AD7-816CD15B14A5}"/>
              </a:ext>
            </a:extLst>
          </p:cNvPr>
          <p:cNvSpPr txBox="1"/>
          <p:nvPr/>
        </p:nvSpPr>
        <p:spPr>
          <a:xfrm>
            <a:off x="2380612" y="5326569"/>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374" name="テキスト ボックス 373">
            <a:extLst>
              <a:ext uri="{FF2B5EF4-FFF2-40B4-BE49-F238E27FC236}">
                <a16:creationId xmlns:a16="http://schemas.microsoft.com/office/drawing/2014/main" id="{58879E91-D39A-45EE-BDA8-F53DC98DEEEB}"/>
              </a:ext>
            </a:extLst>
          </p:cNvPr>
          <p:cNvSpPr txBox="1"/>
          <p:nvPr/>
        </p:nvSpPr>
        <p:spPr>
          <a:xfrm>
            <a:off x="2380612" y="5442128"/>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pic>
        <p:nvPicPr>
          <p:cNvPr id="304" name="図 303">
            <a:extLst>
              <a:ext uri="{FF2B5EF4-FFF2-40B4-BE49-F238E27FC236}">
                <a16:creationId xmlns:a16="http://schemas.microsoft.com/office/drawing/2014/main" id="{429A26D8-E47B-4933-8CEE-F2085D1FDDC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75391" y="3468023"/>
            <a:ext cx="1192037" cy="882991"/>
          </a:xfrm>
          <a:prstGeom prst="rect">
            <a:avLst/>
          </a:prstGeom>
        </p:spPr>
      </p:pic>
      <p:pic>
        <p:nvPicPr>
          <p:cNvPr id="376" name="図 375" descr="画面の領域">
            <a:extLst>
              <a:ext uri="{FF2B5EF4-FFF2-40B4-BE49-F238E27FC236}">
                <a16:creationId xmlns:a16="http://schemas.microsoft.com/office/drawing/2014/main" id="{10E9D486-6F03-4B83-AD45-06A1C9464C1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360552" y="5138610"/>
            <a:ext cx="722982" cy="587422"/>
          </a:xfrm>
          <a:prstGeom prst="rect">
            <a:avLst/>
          </a:prstGeom>
          <a:noFill/>
          <a:ln w="6350">
            <a:solidFill>
              <a:schemeClr val="tx1"/>
            </a:solidFill>
            <a:miter lim="800000"/>
            <a:headEnd/>
            <a:tailEnd/>
          </a:ln>
          <a:effectLst/>
        </p:spPr>
      </p:pic>
      <p:pic>
        <p:nvPicPr>
          <p:cNvPr id="136" name="図 135">
            <a:extLst>
              <a:ext uri="{FF2B5EF4-FFF2-40B4-BE49-F238E27FC236}">
                <a16:creationId xmlns:a16="http://schemas.microsoft.com/office/drawing/2014/main" id="{00000000-0008-0000-0000-00007700000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2475702" y="6918931"/>
            <a:ext cx="568247" cy="892096"/>
          </a:xfrm>
          <a:prstGeom prst="rect">
            <a:avLst/>
          </a:prstGeom>
        </p:spPr>
      </p:pic>
      <p:sp>
        <p:nvSpPr>
          <p:cNvPr id="381" name="object 323"/>
          <p:cNvSpPr txBox="1"/>
          <p:nvPr/>
        </p:nvSpPr>
        <p:spPr>
          <a:xfrm>
            <a:off x="4276320" y="5311964"/>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51435">
              <a:lnSpc>
                <a:spcPct val="100000"/>
              </a:lnSpc>
              <a:tabLst>
                <a:tab pos="379095" algn="l"/>
                <a:tab pos="676275" algn="l"/>
                <a:tab pos="107378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あんぜん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ところ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どう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marR="1270">
              <a:lnSpc>
                <a:spcPct val="100000"/>
              </a:lnSpc>
            </a:pPr>
            <a:r>
              <a:rPr sz="1000" b="1" dirty="0">
                <a:latin typeface="Meiryo UI" panose="020B0604030504040204" pitchFamily="50" charset="-128"/>
                <a:ea typeface="Meiryo UI" panose="020B0604030504040204" pitchFamily="50" charset="-128"/>
                <a:cs typeface="HG丸ｺﾞｼｯｸM-PRO"/>
              </a:rPr>
              <a:t>ア. </a:t>
            </a:r>
            <a:r>
              <a:rPr sz="1000" b="1" dirty="0" err="1">
                <a:latin typeface="Meiryo UI" panose="020B0604030504040204" pitchFamily="50" charset="-128"/>
                <a:ea typeface="Meiryo UI" panose="020B0604030504040204" pitchFamily="50" charset="-128"/>
                <a:cs typeface="HG丸ｺﾞｼｯｸM-PRO"/>
              </a:rPr>
              <a:t>安全な所へ移動を始める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382" name="object 322"/>
          <p:cNvSpPr txBox="1"/>
          <p:nvPr/>
        </p:nvSpPr>
        <p:spPr>
          <a:xfrm>
            <a:off x="4276320" y="5816452"/>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83820">
              <a:lnSpc>
                <a:spcPct val="100000"/>
              </a:lnSpc>
              <a:tabLst>
                <a:tab pos="808990" algn="l"/>
                <a:tab pos="1221740"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ひ</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なん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ふく</a:t>
            </a:r>
            <a:r>
              <a:rPr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そう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が</a:t>
            </a:r>
          </a:p>
          <a:p>
            <a:pPr>
              <a:lnSpc>
                <a:spcPct val="100000"/>
              </a:lnSpc>
            </a:pPr>
            <a:r>
              <a:rPr sz="1000" b="1" dirty="0">
                <a:latin typeface="Meiryo UI" panose="020B0604030504040204" pitchFamily="50" charset="-128"/>
                <a:ea typeface="Meiryo UI" panose="020B0604030504040204" pitchFamily="50" charset="-128"/>
                <a:cs typeface="HG丸ｺﾞｼｯｸM-PRO"/>
              </a:rPr>
              <a:t>イ. </a:t>
            </a:r>
            <a:r>
              <a:rPr sz="1000" b="1" dirty="0" err="1">
                <a:latin typeface="Meiryo UI" panose="020B0604030504040204" pitchFamily="50" charset="-128"/>
                <a:ea typeface="Meiryo UI" panose="020B0604030504040204" pitchFamily="50" charset="-128"/>
                <a:cs typeface="HG丸ｺﾞｼｯｸM-PRO"/>
              </a:rPr>
              <a:t>避難しやすい服装に着替える</a:t>
            </a:r>
            <a:endParaRPr sz="1000" b="1" dirty="0">
              <a:latin typeface="Meiryo UI" panose="020B0604030504040204" pitchFamily="50" charset="-128"/>
              <a:ea typeface="Meiryo UI" panose="020B0604030504040204" pitchFamily="50" charset="-128"/>
              <a:cs typeface="HG丸ｺﾞｼｯｸM-PRO"/>
            </a:endParaRPr>
          </a:p>
        </p:txBody>
      </p:sp>
      <p:sp>
        <p:nvSpPr>
          <p:cNvPr id="383" name="object 319"/>
          <p:cNvSpPr txBox="1"/>
          <p:nvPr/>
        </p:nvSpPr>
        <p:spPr>
          <a:xfrm>
            <a:off x="4276320" y="6320940"/>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86360">
              <a:lnSpc>
                <a:spcPct val="100000"/>
              </a:lnSpc>
              <a:tabLst>
                <a:tab pos="511809" algn="l"/>
                <a:tab pos="810260" algn="l"/>
                <a:tab pos="1191260" algn="l"/>
                <a:tab pos="1438275" algn="l"/>
                <a:tab pos="1717039"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ひ </a:t>
            </a:r>
            <a:r>
              <a:rPr sz="600" b="1" dirty="0" err="1">
                <a:latin typeface="Meiryo UI" panose="020B0604030504040204" pitchFamily="50" charset="-128"/>
                <a:ea typeface="Meiryo UI" panose="020B0604030504040204" pitchFamily="50" charset="-128"/>
                <a:cs typeface="HG丸ｺﾞｼｯｸM-PRO"/>
              </a:rPr>
              <a:t>なん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も</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もの</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じゅんび</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ウ. </a:t>
            </a:r>
            <a:r>
              <a:rPr sz="1000" b="1" dirty="0" err="1">
                <a:latin typeface="Meiryo UI" panose="020B0604030504040204" pitchFamily="50" charset="-128"/>
                <a:ea typeface="Meiryo UI" panose="020B0604030504040204" pitchFamily="50" charset="-128"/>
                <a:cs typeface="HG丸ｺﾞｼｯｸM-PRO"/>
              </a:rPr>
              <a:t>避難する時に持って行く物を準備する</a:t>
            </a:r>
            <a:endParaRPr sz="1000" b="1" dirty="0">
              <a:latin typeface="Meiryo UI" panose="020B0604030504040204" pitchFamily="50" charset="-128"/>
              <a:ea typeface="Meiryo UI" panose="020B0604030504040204" pitchFamily="50" charset="-128"/>
              <a:cs typeface="HG丸ｺﾞｼｯｸM-PRO"/>
            </a:endParaRPr>
          </a:p>
        </p:txBody>
      </p:sp>
      <p:sp>
        <p:nvSpPr>
          <p:cNvPr id="384" name="object 321"/>
          <p:cNvSpPr txBox="1"/>
          <p:nvPr/>
        </p:nvSpPr>
        <p:spPr>
          <a:xfrm>
            <a:off x="4276320" y="7306957"/>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51435">
              <a:lnSpc>
                <a:spcPct val="100000"/>
              </a:lnSpc>
              <a:tabLst>
                <a:tab pos="280035" algn="l"/>
                <a:tab pos="627380" algn="l"/>
                <a:tab pos="924560"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かわ</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すいい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オ. </a:t>
            </a:r>
            <a:r>
              <a:rPr sz="1000" b="1" dirty="0" err="1">
                <a:latin typeface="Meiryo UI" panose="020B0604030504040204" pitchFamily="50" charset="-128"/>
                <a:ea typeface="Meiryo UI" panose="020B0604030504040204" pitchFamily="50" charset="-128"/>
                <a:cs typeface="HG丸ｺﾞｼｯｸM-PRO"/>
              </a:rPr>
              <a:t>川の水位を調べ始める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385" name="object 320"/>
          <p:cNvSpPr txBox="1"/>
          <p:nvPr/>
        </p:nvSpPr>
        <p:spPr>
          <a:xfrm>
            <a:off x="4276320" y="7811445"/>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16510">
              <a:lnSpc>
                <a:spcPct val="100000"/>
              </a:lnSpc>
              <a:tabLst>
                <a:tab pos="580390" algn="l"/>
                <a:tab pos="860425" algn="l"/>
                <a:tab pos="1290320" algn="l"/>
                <a:tab pos="1668145" algn="l"/>
                <a:tab pos="193484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す</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ところ</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じょうりゅう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うりょう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カ. </a:t>
            </a:r>
            <a:r>
              <a:rPr sz="1000" b="1" dirty="0" err="1">
                <a:latin typeface="Meiryo UI" panose="020B0604030504040204" pitchFamily="50" charset="-128"/>
                <a:ea typeface="Meiryo UI" panose="020B0604030504040204" pitchFamily="50" charset="-128"/>
                <a:cs typeface="HG丸ｺﾞｼｯｸM-PRO"/>
              </a:rPr>
              <a:t>住んでいる所と上流の雨量を調べ始める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387" name="吹き出し: 角を丸めた四角形 167">
            <a:extLst>
              <a:ext uri="{FF2B5EF4-FFF2-40B4-BE49-F238E27FC236}">
                <a16:creationId xmlns:a16="http://schemas.microsoft.com/office/drawing/2014/main" id="{6555C70B-BF79-4834-A9EE-B4B04EF08C1D}"/>
              </a:ext>
            </a:extLst>
          </p:cNvPr>
          <p:cNvSpPr/>
          <p:nvPr/>
        </p:nvSpPr>
        <p:spPr>
          <a:xfrm>
            <a:off x="4598851" y="4391882"/>
            <a:ext cx="1927353" cy="513485"/>
          </a:xfrm>
          <a:prstGeom prst="wedgeRoundRectCallout">
            <a:avLst>
              <a:gd name="adj1" fmla="val -8328"/>
              <a:gd name="adj2" fmla="val 106643"/>
              <a:gd name="adj3" fmla="val 16667"/>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kumimoji="1" lang="ja-JP" altLang="en-US" sz="1050" dirty="0">
                <a:solidFill>
                  <a:schemeClr val="tx1"/>
                </a:solidFill>
              </a:rPr>
              <a:t>ア～カの備えをするタイミングに並び替えてみよう！</a:t>
            </a:r>
          </a:p>
        </p:txBody>
      </p:sp>
      <p:sp>
        <p:nvSpPr>
          <p:cNvPr id="388" name="object 317"/>
          <p:cNvSpPr txBox="1"/>
          <p:nvPr/>
        </p:nvSpPr>
        <p:spPr>
          <a:xfrm>
            <a:off x="4279001" y="12364501"/>
            <a:ext cx="2448000" cy="337229"/>
          </a:xfrm>
          <a:prstGeom prst="foldedCorner">
            <a:avLst/>
          </a:prstGeom>
          <a:solidFill>
            <a:srgbClr val="FFCCFF"/>
          </a:solidFill>
          <a:ln>
            <a:solidFill>
              <a:srgbClr val="FF99FF"/>
            </a:solidFill>
          </a:ln>
        </p:spPr>
        <p:txBody>
          <a:bodyPr vert="horz" wrap="none" lIns="36000" tIns="36000" rIns="36000" bIns="0" rtlCol="0" anchor="ctr" anchorCtr="0">
            <a:noAutofit/>
          </a:bodyPr>
          <a:lstStyle/>
          <a:p>
            <a:pPr algn="ctr">
              <a:lnSpc>
                <a:spcPct val="100000"/>
              </a:lnSpc>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ひなんかんりょう</a:t>
            </a:r>
            <a:endParaRPr sz="600" b="1" dirty="0">
              <a:latin typeface="Meiryo UI" panose="020B0604030504040204" pitchFamily="50" charset="-128"/>
              <a:ea typeface="Meiryo UI" panose="020B0604030504040204" pitchFamily="50" charset="-128"/>
              <a:cs typeface="HG丸ｺﾞｼｯｸM-PRO"/>
            </a:endParaRPr>
          </a:p>
          <a:p>
            <a:pPr algn="ctr">
              <a:lnSpc>
                <a:spcPct val="100000"/>
              </a:lnSpc>
            </a:pPr>
            <a:r>
              <a:rPr sz="1000" b="1" dirty="0">
                <a:latin typeface="Meiryo UI" panose="020B0604030504040204" pitchFamily="50" charset="-128"/>
                <a:ea typeface="Meiryo UI" panose="020B0604030504040204" pitchFamily="50" charset="-128"/>
                <a:cs typeface="HG丸ｺﾞｼｯｸM-PRO"/>
              </a:rPr>
              <a:t>避難完了</a:t>
            </a:r>
          </a:p>
        </p:txBody>
      </p:sp>
      <p:sp>
        <p:nvSpPr>
          <p:cNvPr id="386" name="テキスト ボックス 385">
            <a:extLst>
              <a:ext uri="{FF2B5EF4-FFF2-40B4-BE49-F238E27FC236}">
                <a16:creationId xmlns:a16="http://schemas.microsoft.com/office/drawing/2014/main" id="{9E1A0C4F-9753-447F-9D30-51BC10282275}"/>
              </a:ext>
            </a:extLst>
          </p:cNvPr>
          <p:cNvSpPr txBox="1"/>
          <p:nvPr/>
        </p:nvSpPr>
        <p:spPr>
          <a:xfrm>
            <a:off x="1110801" y="2980125"/>
            <a:ext cx="1248294" cy="461665"/>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〇台風予報</a:t>
            </a:r>
            <a:endParaRPr kumimoji="1"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　</a:t>
            </a:r>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a:t>
            </a:r>
            <a:r>
              <a:rPr lang="ja-JP" altLang="en-US" sz="600" b="1" dirty="0">
                <a:latin typeface="HG丸ｺﾞｼｯｸM-PRO" panose="020F0600000000000000" pitchFamily="50" charset="-128"/>
                <a:ea typeface="HG丸ｺﾞｼｯｸM-PRO" panose="020F0600000000000000" pitchFamily="50" charset="-128"/>
              </a:rPr>
              <a:t>県気象情報（随時）</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p:txBody>
      </p:sp>
      <p:sp>
        <p:nvSpPr>
          <p:cNvPr id="389" name="正方形/長方形 388">
            <a:extLst>
              <a:ext uri="{FF2B5EF4-FFF2-40B4-BE49-F238E27FC236}">
                <a16:creationId xmlns:a16="http://schemas.microsoft.com/office/drawing/2014/main" id="{2479D932-D365-4919-B8CD-593EA8DEF47C}"/>
              </a:ext>
            </a:extLst>
          </p:cNvPr>
          <p:cNvSpPr/>
          <p:nvPr/>
        </p:nvSpPr>
        <p:spPr>
          <a:xfrm>
            <a:off x="1095312" y="2940191"/>
            <a:ext cx="54977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よほう</a:t>
            </a:r>
          </a:p>
        </p:txBody>
      </p:sp>
      <p:sp>
        <p:nvSpPr>
          <p:cNvPr id="390" name="正方形/長方形 389">
            <a:extLst>
              <a:ext uri="{FF2B5EF4-FFF2-40B4-BE49-F238E27FC236}">
                <a16:creationId xmlns:a16="http://schemas.microsoft.com/office/drawing/2014/main" id="{2653C293-DC77-4D3E-AF50-E0EDF1B86045}"/>
              </a:ext>
            </a:extLst>
          </p:cNvPr>
          <p:cNvSpPr/>
          <p:nvPr/>
        </p:nvSpPr>
        <p:spPr>
          <a:xfrm>
            <a:off x="1095312" y="3119143"/>
            <a:ext cx="124567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a:t>
            </a: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かん　　　 </a:t>
            </a:r>
            <a:r>
              <a:rPr lang="ja-JP" altLang="en-US" sz="300" dirty="0" err="1">
                <a:solidFill>
                  <a:schemeClr val="tx1"/>
                </a:solidFill>
                <a:latin typeface="HG丸ｺﾞｼｯｸM-PRO" panose="020F0600000000000000" pitchFamily="50" charset="-128"/>
                <a:ea typeface="HG丸ｺﾞｼｯｸM-PRO" panose="020F0600000000000000" pitchFamily="50" charset="-128"/>
              </a:rPr>
              <a:t>けん</a:t>
            </a:r>
            <a:r>
              <a:rPr lang="ja-JP" altLang="en-US" sz="300" dirty="0">
                <a:solidFill>
                  <a:schemeClr val="tx1"/>
                </a:solidFill>
                <a:latin typeface="HG丸ｺﾞｼｯｸM-PRO" panose="020F0600000000000000" pitchFamily="50" charset="-128"/>
                <a:ea typeface="HG丸ｺﾞｼｯｸM-PRO" panose="020F0600000000000000" pitchFamily="50" charset="-128"/>
              </a:rPr>
              <a:t>きしょうじょうほう      ずいじ</a:t>
            </a:r>
          </a:p>
          <a:p>
            <a:pPr>
              <a:defRPr/>
            </a:pPr>
            <a:endParaRPr lang="ja-JP" altLang="en-US" sz="3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750300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正方形/長方形 209">
            <a:extLst>
              <a:ext uri="{FF2B5EF4-FFF2-40B4-BE49-F238E27FC236}">
                <a16:creationId xmlns:a16="http://schemas.microsoft.com/office/drawing/2014/main" id="{9F473071-6D17-4F54-BCE5-AF06E8758766}"/>
              </a:ext>
            </a:extLst>
          </p:cNvPr>
          <p:cNvSpPr/>
          <p:nvPr/>
        </p:nvSpPr>
        <p:spPr>
          <a:xfrm>
            <a:off x="2407624" y="2470023"/>
            <a:ext cx="1731239" cy="11630011"/>
          </a:xfrm>
          <a:prstGeom prst="rect">
            <a:avLst/>
          </a:prstGeom>
          <a:solidFill>
            <a:srgbClr val="F0F9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pic>
        <p:nvPicPr>
          <p:cNvPr id="380" name="図 379"/>
          <p:cNvPicPr>
            <a:picLocks noChangeAspect="1"/>
          </p:cNvPicPr>
          <p:nvPr/>
        </p:nvPicPr>
        <p:blipFill rotWithShape="1">
          <a:blip r:embed="rId2" cstate="print">
            <a:extLst>
              <a:ext uri="{28A0092B-C50C-407E-A947-70E740481C1C}">
                <a14:useLocalDpi xmlns:a14="http://schemas.microsoft.com/office/drawing/2010/main" val="0"/>
              </a:ext>
            </a:extLst>
          </a:blip>
          <a:srcRect r="20185"/>
          <a:stretch/>
        </p:blipFill>
        <p:spPr>
          <a:xfrm>
            <a:off x="3074936" y="13203762"/>
            <a:ext cx="1011081" cy="712563"/>
          </a:xfrm>
          <a:prstGeom prst="rect">
            <a:avLst/>
          </a:prstGeom>
          <a:ln>
            <a:solidFill>
              <a:schemeClr val="tx1"/>
            </a:solidFill>
          </a:ln>
        </p:spPr>
      </p:pic>
      <p:pic>
        <p:nvPicPr>
          <p:cNvPr id="381" name="Picture 2" descr="久慈川水系カメラ 豊岡第一排水樋管 平常時カメラ画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35586" y="6887675"/>
            <a:ext cx="1125225" cy="79277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382" name="図 38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77303" y="8903560"/>
            <a:ext cx="1020364" cy="765272"/>
          </a:xfrm>
          <a:prstGeom prst="rect">
            <a:avLst/>
          </a:prstGeom>
          <a:ln>
            <a:solidFill>
              <a:schemeClr val="tx1"/>
            </a:solidFill>
          </a:ln>
        </p:spPr>
      </p:pic>
      <p:pic>
        <p:nvPicPr>
          <p:cNvPr id="387" name="図 38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326" y="10493367"/>
            <a:ext cx="901514" cy="676135"/>
          </a:xfrm>
          <a:prstGeom prst="rect">
            <a:avLst/>
          </a:prstGeom>
          <a:ln>
            <a:solidFill>
              <a:schemeClr val="tx1"/>
            </a:solidFill>
          </a:ln>
        </p:spPr>
      </p:pic>
      <p:sp>
        <p:nvSpPr>
          <p:cNvPr id="389" name="正方形/長方形 388"/>
          <p:cNvSpPr/>
          <p:nvPr/>
        </p:nvSpPr>
        <p:spPr>
          <a:xfrm>
            <a:off x="3083852" y="7659641"/>
            <a:ext cx="902811" cy="215444"/>
          </a:xfrm>
          <a:prstGeom prst="rect">
            <a:avLst/>
          </a:prstGeom>
        </p:spPr>
        <p:txBody>
          <a:bodyPr wrap="none">
            <a:spAutoFit/>
          </a:bodyPr>
          <a:lstStyle/>
          <a:p>
            <a:pPr algn="ctr"/>
            <a:r>
              <a:rPr lang="ja-JP" altLang="en-US" sz="800" dirty="0">
                <a:solidFill>
                  <a:srgbClr val="000000"/>
                </a:solidFill>
                <a:latin typeface="HG丸ｺﾞｼｯｸM-PRO" panose="020F0600000000000000" pitchFamily="50" charset="-128"/>
                <a:ea typeface="HG丸ｺﾞｼｯｸM-PRO" panose="020F0600000000000000" pitchFamily="50" charset="-128"/>
              </a:rPr>
              <a:t>東海村豊岡</a:t>
            </a:r>
            <a:r>
              <a:rPr lang="zh-TW" altLang="en-US" sz="800" dirty="0">
                <a:solidFill>
                  <a:srgbClr val="000000"/>
                </a:solidFill>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390" name="正方形/長方形 389"/>
          <p:cNvSpPr/>
          <p:nvPr/>
        </p:nvSpPr>
        <p:spPr>
          <a:xfrm>
            <a:off x="3046310" y="9652281"/>
            <a:ext cx="1107996" cy="215444"/>
          </a:xfrm>
          <a:prstGeom prst="rect">
            <a:avLst/>
          </a:prstGeom>
        </p:spPr>
        <p:txBody>
          <a:bodyPr wrap="none">
            <a:spAutoFit/>
          </a:bodyPr>
          <a:lstStyle/>
          <a:p>
            <a:pPr algn="ctr"/>
            <a:r>
              <a:rPr lang="zh-TW" altLang="en-US" sz="800" dirty="0">
                <a:latin typeface="HG丸ｺﾞｼｯｸM-PRO" panose="020F0600000000000000" pitchFamily="50" charset="-128"/>
                <a:ea typeface="HG丸ｺﾞｼｯｸM-PRO" panose="020F0600000000000000" pitchFamily="50" charset="-128"/>
              </a:rPr>
              <a:t>常陸大宮市</a:t>
            </a:r>
            <a:r>
              <a:rPr lang="ja-JP" altLang="en-US" sz="800" dirty="0">
                <a:latin typeface="HG丸ｺﾞｼｯｸM-PRO" panose="020F0600000000000000" pitchFamily="50" charset="-128"/>
                <a:ea typeface="HG丸ｺﾞｼｯｸM-PRO" panose="020F0600000000000000" pitchFamily="50" charset="-128"/>
              </a:rPr>
              <a:t>富岡</a:t>
            </a:r>
            <a:r>
              <a:rPr lang="zh-TW" altLang="en-US" sz="800" dirty="0">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391" name="正方形/長方形 390"/>
          <p:cNvSpPr/>
          <p:nvPr/>
        </p:nvSpPr>
        <p:spPr>
          <a:xfrm>
            <a:off x="2996183" y="11138207"/>
            <a:ext cx="1210588" cy="215444"/>
          </a:xfrm>
          <a:prstGeom prst="rect">
            <a:avLst/>
          </a:prstGeom>
        </p:spPr>
        <p:txBody>
          <a:bodyPr wrap="none">
            <a:spAutoFit/>
          </a:bodyPr>
          <a:lstStyle/>
          <a:p>
            <a:pPr algn="ctr"/>
            <a:r>
              <a:rPr lang="ja-JP" altLang="en-US" sz="800" dirty="0">
                <a:latin typeface="HG丸ｺﾞｼｯｸM-PRO" panose="020F0600000000000000" pitchFamily="50" charset="-128"/>
                <a:ea typeface="HG丸ｺﾞｼｯｸM-PRO" panose="020F0600000000000000" pitchFamily="50" charset="-128"/>
              </a:rPr>
              <a:t>常陸太田市松栄町</a:t>
            </a:r>
            <a:r>
              <a:rPr lang="zh-TW" altLang="en-US" sz="800" dirty="0">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392" name="正方形/長方形 391"/>
          <p:cNvSpPr/>
          <p:nvPr/>
        </p:nvSpPr>
        <p:spPr>
          <a:xfrm>
            <a:off x="2976804" y="13901721"/>
            <a:ext cx="1210588" cy="215444"/>
          </a:xfrm>
          <a:prstGeom prst="rect">
            <a:avLst/>
          </a:prstGeom>
        </p:spPr>
        <p:txBody>
          <a:bodyPr wrap="none">
            <a:spAutoFit/>
          </a:bodyPr>
          <a:lstStyle/>
          <a:p>
            <a:pPr algn="ctr"/>
            <a:r>
              <a:rPr lang="ja-JP" altLang="en-US" sz="800" dirty="0">
                <a:latin typeface="HG丸ｺﾞｼｯｸM-PRO" panose="020F0600000000000000" pitchFamily="50" charset="-128"/>
                <a:ea typeface="HG丸ｺﾞｼｯｸM-PRO" panose="020F0600000000000000" pitchFamily="50" charset="-128"/>
              </a:rPr>
              <a:t>常陸太田市松栄町</a:t>
            </a:r>
            <a:r>
              <a:rPr lang="zh-TW" altLang="en-US" sz="800" dirty="0">
                <a:latin typeface="HG丸ｺﾞｼｯｸM-PRO" panose="020F0600000000000000" pitchFamily="50" charset="-128"/>
                <a:ea typeface="HG丸ｺﾞｼｯｸM-PRO" panose="020F0600000000000000" pitchFamily="50" charset="-128"/>
              </a:rPr>
              <a:t>地先</a:t>
            </a:r>
            <a:endParaRPr lang="ja-JP" altLang="en-US" sz="800" dirty="0">
              <a:latin typeface="HG丸ｺﾞｼｯｸM-PRO" panose="020F0600000000000000" pitchFamily="50" charset="-128"/>
              <a:ea typeface="HG丸ｺﾞｼｯｸM-PRO" panose="020F0600000000000000" pitchFamily="50" charset="-128"/>
            </a:endParaRPr>
          </a:p>
        </p:txBody>
      </p:sp>
      <p:sp>
        <p:nvSpPr>
          <p:cNvPr id="213" name="正方形/長方形 212">
            <a:extLst>
              <a:ext uri="{FF2B5EF4-FFF2-40B4-BE49-F238E27FC236}">
                <a16:creationId xmlns:a16="http://schemas.microsoft.com/office/drawing/2014/main" id="{DBAB457A-B25B-49EF-B230-C98D86788C16}"/>
              </a:ext>
            </a:extLst>
          </p:cNvPr>
          <p:cNvSpPr/>
          <p:nvPr/>
        </p:nvSpPr>
        <p:spPr>
          <a:xfrm>
            <a:off x="201691" y="522402"/>
            <a:ext cx="10504327" cy="490166"/>
          </a:xfrm>
          <a:prstGeom prst="rect">
            <a:avLst/>
          </a:prstGeom>
          <a:solidFill>
            <a:srgbClr val="0099CC"/>
          </a:solidFill>
          <a:ln w="254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46800" rIns="90000" anchor="ctr"/>
          <a:lstStyle/>
          <a:p>
            <a:pPr algn="ctr">
              <a:defRPr/>
            </a:pPr>
            <a:r>
              <a:rPr lang="ja-JP" altLang="en-US" sz="2400" b="1" dirty="0">
                <a:solidFill>
                  <a:prstClr val="white"/>
                </a:solidFill>
                <a:latin typeface="HG丸ｺﾞｼｯｸM-PRO" panose="020F0600000000000000" pitchFamily="50" charset="-128"/>
                <a:ea typeface="HG丸ｺﾞｼｯｸM-PRO" panose="020F0600000000000000" pitchFamily="50" charset="-128"/>
              </a:rPr>
              <a:t>簡易マイ・タイムラインシート（案）</a:t>
            </a:r>
          </a:p>
        </p:txBody>
      </p:sp>
      <p:grpSp>
        <p:nvGrpSpPr>
          <p:cNvPr id="37" name="グループ化 36">
            <a:extLst>
              <a:ext uri="{FF2B5EF4-FFF2-40B4-BE49-F238E27FC236}">
                <a16:creationId xmlns:a16="http://schemas.microsoft.com/office/drawing/2014/main" id="{CADEDA4E-C908-4FAE-98DD-02B468D5C486}"/>
              </a:ext>
            </a:extLst>
          </p:cNvPr>
          <p:cNvGrpSpPr/>
          <p:nvPr/>
        </p:nvGrpSpPr>
        <p:grpSpPr>
          <a:xfrm>
            <a:off x="201691" y="1217326"/>
            <a:ext cx="5827434" cy="397767"/>
            <a:chOff x="201691" y="1217326"/>
            <a:chExt cx="5827434" cy="397767"/>
          </a:xfrm>
        </p:grpSpPr>
        <p:sp>
          <p:nvSpPr>
            <p:cNvPr id="216" name="正方形/長方形 215">
              <a:extLst>
                <a:ext uri="{FF2B5EF4-FFF2-40B4-BE49-F238E27FC236}">
                  <a16:creationId xmlns:a16="http://schemas.microsoft.com/office/drawing/2014/main" id="{39C04FDC-D29A-4705-AD66-98FADABF136D}"/>
                </a:ext>
              </a:extLst>
            </p:cNvPr>
            <p:cNvSpPr/>
            <p:nvPr/>
          </p:nvSpPr>
          <p:spPr>
            <a:xfrm>
              <a:off x="201691" y="1217326"/>
              <a:ext cx="5727025" cy="397767"/>
            </a:xfrm>
            <a:prstGeom prst="rect">
              <a:avLst/>
            </a:prstGeom>
            <a:solidFill>
              <a:srgbClr val="00B050"/>
            </a:solidFill>
            <a:ln w="25400">
              <a:noFill/>
            </a:ln>
          </p:spPr>
          <p:style>
            <a:lnRef idx="2">
              <a:schemeClr val="accent1">
                <a:shade val="50000"/>
              </a:schemeClr>
            </a:lnRef>
            <a:fillRef idx="1">
              <a:schemeClr val="accent1"/>
            </a:fillRef>
            <a:effectRef idx="0">
              <a:schemeClr val="accent1"/>
            </a:effectRef>
            <a:fontRef idx="minor">
              <a:schemeClr val="lt1"/>
            </a:fontRef>
          </p:style>
          <p:txBody>
            <a:bodyPr lIns="36000" tIns="46800" rIns="36000" anchor="ctr"/>
            <a:lstStyle/>
            <a:p>
              <a:pPr>
                <a:lnSpc>
                  <a:spcPts val="2300"/>
                </a:lnSpc>
                <a:defRPr/>
              </a:pPr>
              <a:r>
                <a:rPr lang="ja-JP" altLang="en-US" sz="1000" b="1" dirty="0">
                  <a:solidFill>
                    <a:schemeClr val="bg1"/>
                  </a:solidFill>
                  <a:latin typeface="HG丸ｺﾞｼｯｸM-PRO" panose="020F0600000000000000" pitchFamily="50" charset="-128"/>
                  <a:ea typeface="HG丸ｺﾞｼｯｸM-PRO" panose="020F0600000000000000" pitchFamily="50" charset="-128"/>
                </a:rPr>
                <a:t>「台風が発生」してから「川の水が氾濫」するまでの備えをいつから行動するか書いてみよう！</a:t>
              </a:r>
            </a:p>
          </p:txBody>
        </p:sp>
        <p:sp>
          <p:nvSpPr>
            <p:cNvPr id="20" name="テキスト ボックス 19">
              <a:extLst>
                <a:ext uri="{FF2B5EF4-FFF2-40B4-BE49-F238E27FC236}">
                  <a16:creationId xmlns:a16="http://schemas.microsoft.com/office/drawing/2014/main" id="{040241C8-876F-499C-A3BC-809F75A2C81B}"/>
                </a:ext>
              </a:extLst>
            </p:cNvPr>
            <p:cNvSpPr txBox="1"/>
            <p:nvPr/>
          </p:nvSpPr>
          <p:spPr>
            <a:xfrm>
              <a:off x="244385" y="1235216"/>
              <a:ext cx="5784740" cy="184666"/>
            </a:xfrm>
            <a:prstGeom prst="rect">
              <a:avLst/>
            </a:prstGeom>
            <a:noFill/>
          </p:spPr>
          <p:txBody>
            <a:bodyPr wrap="square" rtlCol="0">
              <a:spAutoFit/>
            </a:bodyPr>
            <a:lstStyle/>
            <a:p>
              <a:r>
                <a:rPr lang="ja-JP" altLang="en-US" sz="600" dirty="0">
                  <a:solidFill>
                    <a:schemeClr val="bg1"/>
                  </a:solidFill>
                  <a:latin typeface="HG丸ｺﾞｼｯｸM-PRO" panose="020F0600000000000000" pitchFamily="50" charset="-128"/>
                  <a:ea typeface="HG丸ｺﾞｼｯｸM-PRO" panose="020F0600000000000000" pitchFamily="50" charset="-128"/>
                </a:rPr>
                <a:t>たいふう  はっせい　　　　　 　　　　 かわ　 みず　 はんらん　　　 　　　　　　そな　　 　　　　　　　 こうどう　　　  　 か</a:t>
              </a:r>
            </a:p>
          </p:txBody>
        </p:sp>
      </p:grpSp>
      <p:pic>
        <p:nvPicPr>
          <p:cNvPr id="148" name="図 147">
            <a:extLst>
              <a:ext uri="{FF2B5EF4-FFF2-40B4-BE49-F238E27FC236}">
                <a16:creationId xmlns:a16="http://schemas.microsoft.com/office/drawing/2014/main" id="{00000000-0008-0000-0000-000006000000}"/>
              </a:ext>
            </a:extLst>
          </p:cNvPr>
          <p:cNvPicPr>
            <a:picLocks noChangeAspect="1"/>
          </p:cNvPicPr>
          <p:nvPr/>
        </p:nvPicPr>
        <p:blipFill>
          <a:blip r:embed="rId6"/>
          <a:stretch>
            <a:fillRect/>
          </a:stretch>
        </p:blipFill>
        <p:spPr>
          <a:xfrm>
            <a:off x="10020313" y="1080806"/>
            <a:ext cx="585291" cy="713642"/>
          </a:xfrm>
          <a:prstGeom prst="rect">
            <a:avLst/>
          </a:prstGeom>
        </p:spPr>
      </p:pic>
      <p:grpSp>
        <p:nvGrpSpPr>
          <p:cNvPr id="8" name="グループ化 7">
            <a:extLst>
              <a:ext uri="{FF2B5EF4-FFF2-40B4-BE49-F238E27FC236}">
                <a16:creationId xmlns:a16="http://schemas.microsoft.com/office/drawing/2014/main" id="{D92DADB7-ABA7-4768-B8FF-794A1BEF9BF9}"/>
              </a:ext>
            </a:extLst>
          </p:cNvPr>
          <p:cNvGrpSpPr/>
          <p:nvPr/>
        </p:nvGrpSpPr>
        <p:grpSpPr>
          <a:xfrm>
            <a:off x="6335131" y="1089683"/>
            <a:ext cx="3447694" cy="642433"/>
            <a:chOff x="6335131" y="1089683"/>
            <a:chExt cx="3447694" cy="642433"/>
          </a:xfrm>
        </p:grpSpPr>
        <p:sp>
          <p:nvSpPr>
            <p:cNvPr id="17" name="吹き出し: 角を丸めた四角形 16">
              <a:extLst>
                <a:ext uri="{FF2B5EF4-FFF2-40B4-BE49-F238E27FC236}">
                  <a16:creationId xmlns:a16="http://schemas.microsoft.com/office/drawing/2014/main" id="{2982D584-C623-41F2-B65A-D81AF87C4FBC}"/>
                </a:ext>
              </a:extLst>
            </p:cNvPr>
            <p:cNvSpPr/>
            <p:nvPr/>
          </p:nvSpPr>
          <p:spPr>
            <a:xfrm>
              <a:off x="6335131" y="1114537"/>
              <a:ext cx="3437965" cy="617579"/>
            </a:xfrm>
            <a:prstGeom prst="wedgeRoundRectCallout">
              <a:avLst>
                <a:gd name="adj1" fmla="val 58806"/>
                <a:gd name="adj2" fmla="val 16572"/>
                <a:gd name="adj3" fmla="val 16667"/>
              </a:avLst>
            </a:prstGeom>
            <a:solidFill>
              <a:schemeClr val="bg1"/>
            </a:solidFill>
            <a:ln>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rtlCol="0" anchor="ctr"/>
            <a:lstStyle/>
            <a:p>
              <a:pPr>
                <a:lnSpc>
                  <a:spcPts val="1800"/>
                </a:lnSpc>
              </a:pPr>
              <a:r>
                <a:rPr lang="ja-JP" altLang="en-US" sz="1000" dirty="0">
                  <a:solidFill>
                    <a:schemeClr val="tx1"/>
                  </a:solidFill>
                  <a:latin typeface="HG丸ｺﾞｼｯｸM-PRO" panose="020F0600000000000000" pitchFamily="50" charset="-128"/>
                  <a:ea typeface="HG丸ｺﾞｼｯｸM-PRO" panose="020F0600000000000000" pitchFamily="50" charset="-128"/>
                </a:rPr>
                <a:t>みんなが考えた「台風が発生」してから「川の水が氾濫」するまでの備えが</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マイ・タイムライン</a:t>
              </a:r>
              <a:r>
                <a:rPr lang="en-US" altLang="ja-JP" sz="1000" dirty="0">
                  <a:solidFill>
                    <a:schemeClr val="tx1"/>
                  </a:solidFill>
                  <a:latin typeface="HG丸ｺﾞｼｯｸM-PRO" panose="020F0600000000000000" pitchFamily="50" charset="-128"/>
                  <a:ea typeface="HG丸ｺﾞｼｯｸM-PRO" panose="020F0600000000000000" pitchFamily="50" charset="-128"/>
                </a:rPr>
                <a:t>』</a:t>
              </a:r>
              <a:r>
                <a:rPr lang="ja-JP" altLang="en-US" sz="1000" dirty="0">
                  <a:solidFill>
                    <a:schemeClr val="tx1"/>
                  </a:solidFill>
                  <a:latin typeface="HG丸ｺﾞｼｯｸM-PRO" panose="020F0600000000000000" pitchFamily="50" charset="-128"/>
                  <a:ea typeface="HG丸ｺﾞｼｯｸM-PRO" panose="020F0600000000000000" pitchFamily="50" charset="-128"/>
                </a:rPr>
                <a:t>だよ！</a:t>
              </a:r>
              <a:endParaRPr kumimoji="1" lang="ja-JP" altLang="en-US" sz="1000" dirty="0"/>
            </a:p>
          </p:txBody>
        </p:sp>
        <p:sp>
          <p:nvSpPr>
            <p:cNvPr id="139" name="正方形/長方形 138">
              <a:extLst>
                <a:ext uri="{FF2B5EF4-FFF2-40B4-BE49-F238E27FC236}">
                  <a16:creationId xmlns:a16="http://schemas.microsoft.com/office/drawing/2014/main" id="{4442A7EE-A8E1-4E0C-A047-14A957603F8E}"/>
                </a:ext>
              </a:extLst>
            </p:cNvPr>
            <p:cNvSpPr/>
            <p:nvPr/>
          </p:nvSpPr>
          <p:spPr>
            <a:xfrm>
              <a:off x="6772061" y="1089683"/>
              <a:ext cx="3010764"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かんが　　　  たいふう　はっせい　　　　　　　　　  かわ　 みず　 はんらん</a:t>
              </a:r>
            </a:p>
          </p:txBody>
        </p:sp>
        <p:sp>
          <p:nvSpPr>
            <p:cNvPr id="141" name="正方形/長方形 140">
              <a:extLst>
                <a:ext uri="{FF2B5EF4-FFF2-40B4-BE49-F238E27FC236}">
                  <a16:creationId xmlns:a16="http://schemas.microsoft.com/office/drawing/2014/main" id="{45086ADB-1A60-4F6D-B64A-DE0700B4DE53}"/>
                </a:ext>
              </a:extLst>
            </p:cNvPr>
            <p:cNvSpPr/>
            <p:nvPr/>
          </p:nvSpPr>
          <p:spPr>
            <a:xfrm>
              <a:off x="6907528" y="1320509"/>
              <a:ext cx="843706"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 そな</a:t>
              </a:r>
            </a:p>
          </p:txBody>
        </p:sp>
      </p:grpSp>
      <p:grpSp>
        <p:nvGrpSpPr>
          <p:cNvPr id="9" name="グループ化 8">
            <a:extLst>
              <a:ext uri="{FF2B5EF4-FFF2-40B4-BE49-F238E27FC236}">
                <a16:creationId xmlns:a16="http://schemas.microsoft.com/office/drawing/2014/main" id="{B4636C35-8A74-493E-97DD-97EF3F32A133}"/>
              </a:ext>
            </a:extLst>
          </p:cNvPr>
          <p:cNvGrpSpPr/>
          <p:nvPr/>
        </p:nvGrpSpPr>
        <p:grpSpPr>
          <a:xfrm>
            <a:off x="203470" y="1792315"/>
            <a:ext cx="10502547" cy="514752"/>
            <a:chOff x="203470" y="1792315"/>
            <a:chExt cx="10502547" cy="514752"/>
          </a:xfrm>
        </p:grpSpPr>
        <p:grpSp>
          <p:nvGrpSpPr>
            <p:cNvPr id="32" name="グループ化 31">
              <a:extLst>
                <a:ext uri="{FF2B5EF4-FFF2-40B4-BE49-F238E27FC236}">
                  <a16:creationId xmlns:a16="http://schemas.microsoft.com/office/drawing/2014/main" id="{FC6744CC-663C-4A30-BD07-5FE136F4B410}"/>
                </a:ext>
              </a:extLst>
            </p:cNvPr>
            <p:cNvGrpSpPr/>
            <p:nvPr/>
          </p:nvGrpSpPr>
          <p:grpSpPr>
            <a:xfrm>
              <a:off x="203470" y="1792315"/>
              <a:ext cx="10502547" cy="514752"/>
              <a:chOff x="532704" y="2037858"/>
              <a:chExt cx="10502547" cy="514752"/>
            </a:xfrm>
          </p:grpSpPr>
          <p:sp>
            <p:nvSpPr>
              <p:cNvPr id="217" name="正方形/長方形 216">
                <a:extLst>
                  <a:ext uri="{FF2B5EF4-FFF2-40B4-BE49-F238E27FC236}">
                    <a16:creationId xmlns:a16="http://schemas.microsoft.com/office/drawing/2014/main" id="{A1CF3216-999B-4659-BD3B-7214834D4153}"/>
                  </a:ext>
                </a:extLst>
              </p:cNvPr>
              <p:cNvSpPr/>
              <p:nvPr/>
            </p:nvSpPr>
            <p:spPr>
              <a:xfrm>
                <a:off x="532704" y="2062444"/>
                <a:ext cx="10502547" cy="490166"/>
              </a:xfrm>
              <a:prstGeom prst="rect">
                <a:avLst/>
              </a:prstGeom>
              <a:solidFill>
                <a:schemeClr val="bg1"/>
              </a:solidFill>
              <a:ln w="381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　　　　市・町・村　　　　　地 区　　　　　家　　　</a:t>
                </a:r>
              </a:p>
            </p:txBody>
          </p:sp>
          <p:sp>
            <p:nvSpPr>
              <p:cNvPr id="218" name="正方形/長方形 217">
                <a:extLst>
                  <a:ext uri="{FF2B5EF4-FFF2-40B4-BE49-F238E27FC236}">
                    <a16:creationId xmlns:a16="http://schemas.microsoft.com/office/drawing/2014/main" id="{7A0D7ACF-F6BE-48FA-ABD7-45277F18FEF5}"/>
                  </a:ext>
                </a:extLst>
              </p:cNvPr>
              <p:cNvSpPr/>
              <p:nvPr/>
            </p:nvSpPr>
            <p:spPr>
              <a:xfrm>
                <a:off x="5969336" y="2037858"/>
                <a:ext cx="2154759"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600" b="1" dirty="0">
                    <a:solidFill>
                      <a:srgbClr val="0099CC"/>
                    </a:solidFill>
                    <a:latin typeface="HG丸ｺﾞｼｯｸM-PRO" panose="020F0600000000000000" pitchFamily="50" charset="-128"/>
                    <a:ea typeface="HG丸ｺﾞｼｯｸM-PRO" panose="020F0600000000000000" pitchFamily="50" charset="-128"/>
                  </a:rPr>
                  <a:t>マイ・タイムライン</a:t>
                </a:r>
              </a:p>
            </p:txBody>
          </p:sp>
          <p:sp>
            <p:nvSpPr>
              <p:cNvPr id="219" name="正方形/長方形 218">
                <a:extLst>
                  <a:ext uri="{FF2B5EF4-FFF2-40B4-BE49-F238E27FC236}">
                    <a16:creationId xmlns:a16="http://schemas.microsoft.com/office/drawing/2014/main" id="{E6B9051D-884C-4067-B9E7-A9DD29FCB912}"/>
                  </a:ext>
                </a:extLst>
              </p:cNvPr>
              <p:cNvSpPr/>
              <p:nvPr/>
            </p:nvSpPr>
            <p:spPr>
              <a:xfrm>
                <a:off x="8703899" y="2037858"/>
                <a:ext cx="2299742" cy="510699"/>
              </a:xfrm>
              <a:prstGeom prst="rect">
                <a:avLst/>
              </a:prstGeom>
              <a:noFill/>
              <a:ln w="25400">
                <a:no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defRPr/>
                </a:pPr>
                <a:r>
                  <a:rPr lang="ja-JP" altLang="en-US" sz="1000" b="1" dirty="0">
                    <a:solidFill>
                      <a:schemeClr val="tx1"/>
                    </a:solidFill>
                    <a:latin typeface="HG丸ｺﾞｼｯｸM-PRO" panose="020F0600000000000000" pitchFamily="50" charset="-128"/>
                    <a:ea typeface="HG丸ｺﾞｼｯｸM-PRO" panose="020F0600000000000000" pitchFamily="50" charset="-128"/>
                  </a:rPr>
                  <a:t>作成年月日　　　年　 　月　 　日</a:t>
                </a:r>
              </a:p>
            </p:txBody>
          </p:sp>
          <p:cxnSp>
            <p:nvCxnSpPr>
              <p:cNvPr id="25" name="直線コネクタ 24">
                <a:extLst>
                  <a:ext uri="{FF2B5EF4-FFF2-40B4-BE49-F238E27FC236}">
                    <a16:creationId xmlns:a16="http://schemas.microsoft.com/office/drawing/2014/main" id="{34FABABF-69B4-446F-A0CF-B8837898510A}"/>
                  </a:ext>
                </a:extLst>
              </p:cNvPr>
              <p:cNvCxnSpPr>
                <a:cxnSpLocks/>
              </p:cNvCxnSpPr>
              <p:nvPr/>
            </p:nvCxnSpPr>
            <p:spPr>
              <a:xfrm>
                <a:off x="8768441" y="2423160"/>
                <a:ext cx="205232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0" name="テキスト ボックス 219">
                <a:extLst>
                  <a:ext uri="{FF2B5EF4-FFF2-40B4-BE49-F238E27FC236}">
                    <a16:creationId xmlns:a16="http://schemas.microsoft.com/office/drawing/2014/main" id="{B8AD674A-9CE4-402B-9417-68ABFF5E9D15}"/>
                  </a:ext>
                </a:extLst>
              </p:cNvPr>
              <p:cNvSpPr txBox="1"/>
              <p:nvPr/>
            </p:nvSpPr>
            <p:spPr>
              <a:xfrm>
                <a:off x="1408053" y="2090955"/>
                <a:ext cx="5784740" cy="184666"/>
              </a:xfrm>
              <a:prstGeom prst="rect">
                <a:avLst/>
              </a:prstGeom>
              <a:noFill/>
            </p:spPr>
            <p:txBody>
              <a:bodyPr wrap="square" rtlCol="0">
                <a:spAutoFit/>
              </a:bodyPr>
              <a:lstStyle/>
              <a:p>
                <a:r>
                  <a:rPr lang="ja-JP" altLang="en-US" sz="600" dirty="0">
                    <a:solidFill>
                      <a:srgbClr val="0099CC"/>
                    </a:solidFill>
                    <a:latin typeface="HG丸ｺﾞｼｯｸM-PRO" panose="020F0600000000000000" pitchFamily="50" charset="-128"/>
                    <a:ea typeface="HG丸ｺﾞｼｯｸM-PRO" panose="020F0600000000000000" pitchFamily="50" charset="-128"/>
                  </a:rPr>
                  <a:t>し　　      まち　　 　むら　　　　　　　　　　　　　　  ち        く　　　　　　　　　　</a:t>
                </a:r>
                <a:r>
                  <a:rPr lang="ja-JP" altLang="en-US" sz="500" dirty="0">
                    <a:solidFill>
                      <a:srgbClr val="0099CC"/>
                    </a:solidFill>
                    <a:latin typeface="HG丸ｺﾞｼｯｸM-PRO" panose="020F0600000000000000" pitchFamily="50" charset="-128"/>
                    <a:ea typeface="HG丸ｺﾞｼｯｸM-PRO" panose="020F0600000000000000" pitchFamily="50" charset="-128"/>
                  </a:rPr>
                  <a:t>　</a:t>
                </a:r>
                <a:r>
                  <a:rPr lang="ja-JP" altLang="en-US" sz="600" dirty="0">
                    <a:solidFill>
                      <a:srgbClr val="0099CC"/>
                    </a:solidFill>
                    <a:latin typeface="HG丸ｺﾞｼｯｸM-PRO" panose="020F0600000000000000" pitchFamily="50" charset="-128"/>
                    <a:ea typeface="HG丸ｺﾞｼｯｸM-PRO" panose="020F0600000000000000" pitchFamily="50" charset="-128"/>
                  </a:rPr>
                  <a:t>   　     いえ　</a:t>
                </a:r>
              </a:p>
            </p:txBody>
          </p:sp>
        </p:grpSp>
        <p:sp>
          <p:nvSpPr>
            <p:cNvPr id="157" name="正方形/長方形 156">
              <a:extLst>
                <a:ext uri="{FF2B5EF4-FFF2-40B4-BE49-F238E27FC236}">
                  <a16:creationId xmlns:a16="http://schemas.microsoft.com/office/drawing/2014/main" id="{21E0EF32-ED5B-44E9-AC35-DB50E31555F5}"/>
                </a:ext>
              </a:extLst>
            </p:cNvPr>
            <p:cNvSpPr/>
            <p:nvPr/>
          </p:nvSpPr>
          <p:spPr>
            <a:xfrm>
              <a:off x="8343054" y="1845412"/>
              <a:ext cx="2262549" cy="18443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600" dirty="0">
                  <a:solidFill>
                    <a:schemeClr val="tx1"/>
                  </a:solidFill>
                  <a:latin typeface="HG丸ｺﾞｼｯｸM-PRO" panose="020F0600000000000000" pitchFamily="50" charset="-128"/>
                  <a:ea typeface="HG丸ｺﾞｼｯｸM-PRO" panose="020F0600000000000000" pitchFamily="50" charset="-128"/>
                </a:rPr>
                <a:t>さくせいねんがっぴ　　　　  ねん　　　 がつ　  　　にち</a:t>
              </a:r>
            </a:p>
          </p:txBody>
        </p:sp>
      </p:grpSp>
      <p:grpSp>
        <p:nvGrpSpPr>
          <p:cNvPr id="31" name="グループ化 30">
            <a:extLst>
              <a:ext uri="{FF2B5EF4-FFF2-40B4-BE49-F238E27FC236}">
                <a16:creationId xmlns:a16="http://schemas.microsoft.com/office/drawing/2014/main" id="{AB44D1D0-8AA6-4726-93E9-2ED5D1D2F15F}"/>
              </a:ext>
            </a:extLst>
          </p:cNvPr>
          <p:cNvGrpSpPr/>
          <p:nvPr/>
        </p:nvGrpSpPr>
        <p:grpSpPr>
          <a:xfrm>
            <a:off x="1014987" y="2374703"/>
            <a:ext cx="1947020" cy="11725331"/>
            <a:chOff x="1014987" y="2374703"/>
            <a:chExt cx="1947020" cy="11725331"/>
          </a:xfrm>
        </p:grpSpPr>
        <p:sp>
          <p:nvSpPr>
            <p:cNvPr id="211" name="正方形/長方形 210">
              <a:extLst>
                <a:ext uri="{FF2B5EF4-FFF2-40B4-BE49-F238E27FC236}">
                  <a16:creationId xmlns:a16="http://schemas.microsoft.com/office/drawing/2014/main" id="{3EDE994C-5468-411D-AC2A-F203920F624B}"/>
                </a:ext>
              </a:extLst>
            </p:cNvPr>
            <p:cNvSpPr/>
            <p:nvPr/>
          </p:nvSpPr>
          <p:spPr>
            <a:xfrm>
              <a:off x="1093398" y="2470023"/>
              <a:ext cx="1257026" cy="1163001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18000" anchor="ctr"/>
            <a:lstStyle/>
            <a:p>
              <a:pPr>
                <a:lnSpc>
                  <a:spcPts val="2300"/>
                </a:lnSpc>
                <a:defRPr/>
              </a:pP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78" name="テキスト ボックス 277">
              <a:extLst>
                <a:ext uri="{FF2B5EF4-FFF2-40B4-BE49-F238E27FC236}">
                  <a16:creationId xmlns:a16="http://schemas.microsoft.com/office/drawing/2014/main" id="{037ED442-A650-4DBA-BB2F-970072A92C31}"/>
                </a:ext>
              </a:extLst>
            </p:cNvPr>
            <p:cNvSpPr txBox="1"/>
            <p:nvPr/>
          </p:nvSpPr>
          <p:spPr>
            <a:xfrm>
              <a:off x="1110801" y="4776295"/>
              <a:ext cx="1256370" cy="1107996"/>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◇大雨注意報・洪水注意報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〇台風に関する今後の見通し</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◇大雨警報・洪水警報</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上流域での大雨特別警報</a:t>
              </a:r>
              <a:endParaRPr lang="en-US" altLang="ja-JP" sz="600" b="1" dirty="0">
                <a:latin typeface="HG丸ｺﾞｼｯｸM-PRO" panose="020F0600000000000000" pitchFamily="50" charset="-128"/>
                <a:ea typeface="HG丸ｺﾞｼｯｸM-PRO" panose="020F0600000000000000" pitchFamily="50" charset="-128"/>
              </a:endParaRPr>
            </a:p>
            <a:p>
              <a:endParaRPr kumimoji="1" lang="ja-JP" altLang="en-US" sz="600" b="1" dirty="0">
                <a:latin typeface="HG丸ｺﾞｼｯｸM-PRO" panose="020F0600000000000000" pitchFamily="50" charset="-128"/>
                <a:ea typeface="HG丸ｺﾞｼｯｸM-PRO" panose="020F0600000000000000" pitchFamily="50" charset="-128"/>
              </a:endParaRPr>
            </a:p>
          </p:txBody>
        </p:sp>
        <p:sp>
          <p:nvSpPr>
            <p:cNvPr id="280" name="テキスト ボックス 279">
              <a:extLst>
                <a:ext uri="{FF2B5EF4-FFF2-40B4-BE49-F238E27FC236}">
                  <a16:creationId xmlns:a16="http://schemas.microsoft.com/office/drawing/2014/main" id="{CABCFA9B-4641-41B8-8972-0FC9D1680814}"/>
                </a:ext>
              </a:extLst>
            </p:cNvPr>
            <p:cNvSpPr txBox="1"/>
            <p:nvPr/>
          </p:nvSpPr>
          <p:spPr>
            <a:xfrm>
              <a:off x="1110801" y="610910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氾濫注意水位到達</a:t>
              </a:r>
            </a:p>
          </p:txBody>
        </p:sp>
        <p:sp>
          <p:nvSpPr>
            <p:cNvPr id="281" name="テキスト ボックス 280">
              <a:extLst>
                <a:ext uri="{FF2B5EF4-FFF2-40B4-BE49-F238E27FC236}">
                  <a16:creationId xmlns:a16="http://schemas.microsoft.com/office/drawing/2014/main" id="{F20A31FE-02E0-4A2E-8A79-FEC1E51EB143}"/>
                </a:ext>
              </a:extLst>
            </p:cNvPr>
            <p:cNvSpPr txBox="1"/>
            <p:nvPr/>
          </p:nvSpPr>
          <p:spPr>
            <a:xfrm>
              <a:off x="1223006" y="643767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氾濫注意情報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grpSp>
          <p:nvGrpSpPr>
            <p:cNvPr id="5" name="グループ化 4">
              <a:extLst>
                <a:ext uri="{FF2B5EF4-FFF2-40B4-BE49-F238E27FC236}">
                  <a16:creationId xmlns:a16="http://schemas.microsoft.com/office/drawing/2014/main" id="{23E2C09E-376E-40A3-B8D2-0C07E457D30F}"/>
                </a:ext>
              </a:extLst>
            </p:cNvPr>
            <p:cNvGrpSpPr/>
            <p:nvPr/>
          </p:nvGrpSpPr>
          <p:grpSpPr>
            <a:xfrm>
              <a:off x="1110801" y="5761108"/>
              <a:ext cx="845737" cy="219545"/>
              <a:chOff x="1070643" y="5761108"/>
              <a:chExt cx="845737" cy="219545"/>
            </a:xfrm>
          </p:grpSpPr>
          <p:sp>
            <p:nvSpPr>
              <p:cNvPr id="279" name="テキスト ボックス 278">
                <a:extLst>
                  <a:ext uri="{FF2B5EF4-FFF2-40B4-BE49-F238E27FC236}">
                    <a16:creationId xmlns:a16="http://schemas.microsoft.com/office/drawing/2014/main" id="{4E086197-9BA1-482A-8D4E-BD8F9F174593}"/>
                  </a:ext>
                </a:extLst>
              </p:cNvPr>
              <p:cNvSpPr txBox="1"/>
              <p:nvPr/>
            </p:nvSpPr>
            <p:spPr>
              <a:xfrm>
                <a:off x="1070643" y="579744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水防団待機水位到達</a:t>
                </a:r>
              </a:p>
            </p:txBody>
          </p:sp>
          <p:sp>
            <p:nvSpPr>
              <p:cNvPr id="282" name="テキスト ボックス 281">
                <a:extLst>
                  <a:ext uri="{FF2B5EF4-FFF2-40B4-BE49-F238E27FC236}">
                    <a16:creationId xmlns:a16="http://schemas.microsoft.com/office/drawing/2014/main" id="{B531C62D-868B-4F98-901A-0292FDFA4273}"/>
                  </a:ext>
                </a:extLst>
              </p:cNvPr>
              <p:cNvSpPr txBox="1"/>
              <p:nvPr/>
            </p:nvSpPr>
            <p:spPr>
              <a:xfrm>
                <a:off x="1102218" y="5761108"/>
                <a:ext cx="814162" cy="137045"/>
              </a:xfrm>
              <a:prstGeom prst="rect">
                <a:avLst/>
              </a:prstGeom>
              <a:noFill/>
              <a:ln>
                <a:noFill/>
              </a:ln>
            </p:spPr>
            <p:txBody>
              <a:bodyPr wrap="square" lIns="36000" tIns="54000" rIns="36000" bIns="36000" rtlCol="0">
                <a:spAutoFit/>
              </a:bodyPr>
              <a:lstStyle/>
              <a:p>
                <a:r>
                  <a:rPr kumimoji="1" lang="ja-JP" altLang="en-US" sz="300" dirty="0">
                    <a:latin typeface="HG丸ｺﾞｼｯｸM-PRO" panose="020F0600000000000000" pitchFamily="50" charset="-128"/>
                    <a:ea typeface="HG丸ｺﾞｼｯｸM-PRO" panose="020F0600000000000000" pitchFamily="50" charset="-128"/>
                  </a:rPr>
                  <a:t>すいぼうだん たいき   すいい とうたつ</a:t>
                </a:r>
              </a:p>
            </p:txBody>
          </p:sp>
        </p:grpSp>
        <p:sp>
          <p:nvSpPr>
            <p:cNvPr id="21" name="フリーフォーム: 図形 20">
              <a:extLst>
                <a:ext uri="{FF2B5EF4-FFF2-40B4-BE49-F238E27FC236}">
                  <a16:creationId xmlns:a16="http://schemas.microsoft.com/office/drawing/2014/main" id="{472405DB-D575-41CD-89E6-66B26D6FF925}"/>
                </a:ext>
              </a:extLst>
            </p:cNvPr>
            <p:cNvSpPr/>
            <p:nvPr/>
          </p:nvSpPr>
          <p:spPr>
            <a:xfrm>
              <a:off x="1138707" y="629285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3" name="テキスト ボックス 282">
              <a:extLst>
                <a:ext uri="{FF2B5EF4-FFF2-40B4-BE49-F238E27FC236}">
                  <a16:creationId xmlns:a16="http://schemas.microsoft.com/office/drawing/2014/main" id="{9AC980D7-0DF1-4C45-B704-66690F442105}"/>
                </a:ext>
              </a:extLst>
            </p:cNvPr>
            <p:cNvSpPr txBox="1"/>
            <p:nvPr/>
          </p:nvSpPr>
          <p:spPr>
            <a:xfrm>
              <a:off x="1110801" y="7031334"/>
              <a:ext cx="1256370" cy="313099"/>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〇要配慮者利用施設に洪水予報</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（氾濫注意情報）を伝達</a:t>
              </a:r>
            </a:p>
          </p:txBody>
        </p:sp>
        <p:sp>
          <p:nvSpPr>
            <p:cNvPr id="284" name="テキスト ボックス 283">
              <a:extLst>
                <a:ext uri="{FF2B5EF4-FFF2-40B4-BE49-F238E27FC236}">
                  <a16:creationId xmlns:a16="http://schemas.microsoft.com/office/drawing/2014/main" id="{5D2419D1-A8CE-4853-B20B-6C339F8001FD}"/>
                </a:ext>
              </a:extLst>
            </p:cNvPr>
            <p:cNvSpPr txBox="1"/>
            <p:nvPr/>
          </p:nvSpPr>
          <p:spPr>
            <a:xfrm>
              <a:off x="1110801" y="7602697"/>
              <a:ext cx="1256370" cy="184666"/>
            </a:xfrm>
            <a:prstGeom prst="rect">
              <a:avLst/>
            </a:prstGeom>
            <a:noFill/>
          </p:spPr>
          <p:txBody>
            <a:bodyPr wrap="square" lIns="0" rIns="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〇避難所の開設準備</a:t>
              </a:r>
            </a:p>
          </p:txBody>
        </p:sp>
        <p:sp>
          <p:nvSpPr>
            <p:cNvPr id="290" name="テキスト ボックス 289">
              <a:extLst>
                <a:ext uri="{FF2B5EF4-FFF2-40B4-BE49-F238E27FC236}">
                  <a16:creationId xmlns:a16="http://schemas.microsoft.com/office/drawing/2014/main" id="{60C408CF-0A17-427A-ACD2-2C530687D23E}"/>
                </a:ext>
              </a:extLst>
            </p:cNvPr>
            <p:cNvSpPr txBox="1"/>
            <p:nvPr/>
          </p:nvSpPr>
          <p:spPr>
            <a:xfrm>
              <a:off x="1110801" y="9289981"/>
              <a:ext cx="1256370" cy="369332"/>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◇上流域に大雨特別警報</a:t>
              </a:r>
              <a:endParaRPr kumimoji="1"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◇暴風警報</a:t>
              </a:r>
            </a:p>
          </p:txBody>
        </p:sp>
        <p:grpSp>
          <p:nvGrpSpPr>
            <p:cNvPr id="10" name="グループ化 9">
              <a:extLst>
                <a:ext uri="{FF2B5EF4-FFF2-40B4-BE49-F238E27FC236}">
                  <a16:creationId xmlns:a16="http://schemas.microsoft.com/office/drawing/2014/main" id="{9C1CA1E4-5A00-4F9D-85FD-0DCC988D965B}"/>
                </a:ext>
              </a:extLst>
            </p:cNvPr>
            <p:cNvGrpSpPr/>
            <p:nvPr/>
          </p:nvGrpSpPr>
          <p:grpSpPr>
            <a:xfrm>
              <a:off x="1110801" y="9902920"/>
              <a:ext cx="1193554" cy="923787"/>
              <a:chOff x="1070643" y="9902920"/>
              <a:chExt cx="1193554" cy="923787"/>
            </a:xfrm>
          </p:grpSpPr>
          <p:sp>
            <p:nvSpPr>
              <p:cNvPr id="308" name="テキスト ボックス 307">
                <a:extLst>
                  <a:ext uri="{FF2B5EF4-FFF2-40B4-BE49-F238E27FC236}">
                    <a16:creationId xmlns:a16="http://schemas.microsoft.com/office/drawing/2014/main" id="{F17D5AB1-75CF-4855-AF35-20B4287BD4DB}"/>
                  </a:ext>
                </a:extLst>
              </p:cNvPr>
              <p:cNvSpPr txBox="1"/>
              <p:nvPr/>
            </p:nvSpPr>
            <p:spPr>
              <a:xfrm>
                <a:off x="1070643" y="9902920"/>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避難判断水位到達</a:t>
                </a:r>
              </a:p>
            </p:txBody>
          </p:sp>
          <p:sp>
            <p:nvSpPr>
              <p:cNvPr id="309" name="テキスト ボックス 308">
                <a:extLst>
                  <a:ext uri="{FF2B5EF4-FFF2-40B4-BE49-F238E27FC236}">
                    <a16:creationId xmlns:a16="http://schemas.microsoft.com/office/drawing/2014/main" id="{C623DC21-B660-4F08-801F-7FB33919ACB1}"/>
                  </a:ext>
                </a:extLst>
              </p:cNvPr>
              <p:cNvSpPr txBox="1"/>
              <p:nvPr/>
            </p:nvSpPr>
            <p:spPr>
              <a:xfrm>
                <a:off x="1182848" y="10231493"/>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氾濫警戒情報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11" name="フリーフォーム: 図形 310">
                <a:extLst>
                  <a:ext uri="{FF2B5EF4-FFF2-40B4-BE49-F238E27FC236}">
                    <a16:creationId xmlns:a16="http://schemas.microsoft.com/office/drawing/2014/main" id="{4821E969-68ED-4CA5-9B7D-EAD1D307AF9C}"/>
                  </a:ext>
                </a:extLst>
              </p:cNvPr>
              <p:cNvSpPr/>
              <p:nvPr/>
            </p:nvSpPr>
            <p:spPr>
              <a:xfrm>
                <a:off x="1098549" y="10086670"/>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5" name="テキスト ボックス 314">
                <a:extLst>
                  <a:ext uri="{FF2B5EF4-FFF2-40B4-BE49-F238E27FC236}">
                    <a16:creationId xmlns:a16="http://schemas.microsoft.com/office/drawing/2014/main" id="{9A59BD86-DD5F-4195-B9CA-74219A4DC6C4}"/>
                  </a:ext>
                </a:extLst>
              </p:cNvPr>
              <p:cNvSpPr txBox="1"/>
              <p:nvPr/>
            </p:nvSpPr>
            <p:spPr>
              <a:xfrm>
                <a:off x="1182848" y="10515062"/>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避難準備・高齢者避難開始を</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発令</a:t>
                </a:r>
              </a:p>
            </p:txBody>
          </p:sp>
          <p:sp>
            <p:nvSpPr>
              <p:cNvPr id="316" name="フリーフォーム: 図形 315">
                <a:extLst>
                  <a:ext uri="{FF2B5EF4-FFF2-40B4-BE49-F238E27FC236}">
                    <a16:creationId xmlns:a16="http://schemas.microsoft.com/office/drawing/2014/main" id="{BA9704D6-8D57-4AD1-AB7B-7F4D2D763CDF}"/>
                  </a:ext>
                </a:extLst>
              </p:cNvPr>
              <p:cNvSpPr/>
              <p:nvPr/>
            </p:nvSpPr>
            <p:spPr>
              <a:xfrm>
                <a:off x="1098549" y="10323213"/>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8" name="グループ化 17">
              <a:extLst>
                <a:ext uri="{FF2B5EF4-FFF2-40B4-BE49-F238E27FC236}">
                  <a16:creationId xmlns:a16="http://schemas.microsoft.com/office/drawing/2014/main" id="{728864BB-4BC3-4F5C-A3C1-C3B3FBBB1DB2}"/>
                </a:ext>
              </a:extLst>
            </p:cNvPr>
            <p:cNvGrpSpPr/>
            <p:nvPr/>
          </p:nvGrpSpPr>
          <p:grpSpPr>
            <a:xfrm>
              <a:off x="1110801" y="12788626"/>
              <a:ext cx="1193554" cy="863434"/>
              <a:chOff x="1070643" y="11349801"/>
              <a:chExt cx="1193554" cy="863434"/>
            </a:xfrm>
          </p:grpSpPr>
          <p:sp>
            <p:nvSpPr>
              <p:cNvPr id="321" name="テキスト ボックス 320">
                <a:extLst>
                  <a:ext uri="{FF2B5EF4-FFF2-40B4-BE49-F238E27FC236}">
                    <a16:creationId xmlns:a16="http://schemas.microsoft.com/office/drawing/2014/main" id="{04B07998-F857-4A00-AB05-5BDE14670062}"/>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氾濫が発生</a:t>
                </a:r>
              </a:p>
            </p:txBody>
          </p:sp>
          <p:sp>
            <p:nvSpPr>
              <p:cNvPr id="322" name="テキスト ボックス 321">
                <a:extLst>
                  <a:ext uri="{FF2B5EF4-FFF2-40B4-BE49-F238E27FC236}">
                    <a16:creationId xmlns:a16="http://schemas.microsoft.com/office/drawing/2014/main" id="{A4CDEE01-74C6-4C63-93AE-6BBD9D269E08}"/>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（氾濫発生情報）</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23" name="フリーフォーム: 図形 322">
                <a:extLst>
                  <a:ext uri="{FF2B5EF4-FFF2-40B4-BE49-F238E27FC236}">
                    <a16:creationId xmlns:a16="http://schemas.microsoft.com/office/drawing/2014/main" id="{A443D0CD-9F4D-4CB5-80FB-E575DD3A3F81}"/>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4" name="テキスト ボックス 323">
                <a:extLst>
                  <a:ext uri="{FF2B5EF4-FFF2-40B4-BE49-F238E27FC236}">
                    <a16:creationId xmlns:a16="http://schemas.microsoft.com/office/drawing/2014/main" id="{6F001CFB-B21A-4310-B086-8A78D86826F4}"/>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（氾濫が発生した情報）</a:t>
                </a:r>
              </a:p>
            </p:txBody>
          </p:sp>
          <p:sp>
            <p:nvSpPr>
              <p:cNvPr id="325" name="フリーフォーム: 図形 324">
                <a:extLst>
                  <a:ext uri="{FF2B5EF4-FFF2-40B4-BE49-F238E27FC236}">
                    <a16:creationId xmlns:a16="http://schemas.microsoft.com/office/drawing/2014/main" id="{5FDACDBB-18B1-4965-9017-971AB2143874}"/>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1" name="グループ化 330">
              <a:extLst>
                <a:ext uri="{FF2B5EF4-FFF2-40B4-BE49-F238E27FC236}">
                  <a16:creationId xmlns:a16="http://schemas.microsoft.com/office/drawing/2014/main" id="{16C91473-8CA3-4353-AA5A-566C84D9FEB9}"/>
                </a:ext>
              </a:extLst>
            </p:cNvPr>
            <p:cNvGrpSpPr/>
            <p:nvPr/>
          </p:nvGrpSpPr>
          <p:grpSpPr>
            <a:xfrm>
              <a:off x="1110801" y="11349364"/>
              <a:ext cx="1193554" cy="1215122"/>
              <a:chOff x="1070643" y="11349801"/>
              <a:chExt cx="1193554" cy="1215122"/>
            </a:xfrm>
          </p:grpSpPr>
          <p:sp>
            <p:nvSpPr>
              <p:cNvPr id="332" name="テキスト ボックス 331">
                <a:extLst>
                  <a:ext uri="{FF2B5EF4-FFF2-40B4-BE49-F238E27FC236}">
                    <a16:creationId xmlns:a16="http://schemas.microsoft.com/office/drawing/2014/main" id="{F868E9C4-D728-45F5-B2DB-2B4A2F1C02EC}"/>
                  </a:ext>
                </a:extLst>
              </p:cNvPr>
              <p:cNvSpPr txBox="1"/>
              <p:nvPr/>
            </p:nvSpPr>
            <p:spPr>
              <a:xfrm>
                <a:off x="1070643" y="11349801"/>
                <a:ext cx="814162"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latin typeface="HG丸ｺﾞｼｯｸM-PRO" panose="020F0600000000000000" pitchFamily="50" charset="-128"/>
                    <a:ea typeface="HG丸ｺﾞｼｯｸM-PRO" panose="020F0600000000000000" pitchFamily="50" charset="-128"/>
                  </a:rPr>
                  <a:t>氾濫危険水位到達</a:t>
                </a:r>
              </a:p>
            </p:txBody>
          </p:sp>
          <p:sp>
            <p:nvSpPr>
              <p:cNvPr id="333" name="テキスト ボックス 332">
                <a:extLst>
                  <a:ext uri="{FF2B5EF4-FFF2-40B4-BE49-F238E27FC236}">
                    <a16:creationId xmlns:a16="http://schemas.microsoft.com/office/drawing/2014/main" id="{1D2E9F2A-FD56-4818-976A-8BD6A9956E5E}"/>
                  </a:ext>
                </a:extLst>
              </p:cNvPr>
              <p:cNvSpPr txBox="1"/>
              <p:nvPr/>
            </p:nvSpPr>
            <p:spPr>
              <a:xfrm>
                <a:off x="1182848" y="11678374"/>
                <a:ext cx="1081349" cy="183212"/>
              </a:xfrm>
              <a:prstGeom prst="rect">
                <a:avLst/>
              </a:prstGeom>
              <a:noFill/>
              <a:ln>
                <a:solidFill>
                  <a:schemeClr val="bg1">
                    <a:lumMod val="50000"/>
                  </a:schemeClr>
                </a:solidFill>
              </a:ln>
            </p:spPr>
            <p:txBody>
              <a:bodyPr wrap="square" lIns="36000" tIns="54000" rIns="36000" bIns="36000" rtlCol="0">
                <a:spAutoFit/>
              </a:bodyPr>
              <a:lstStyle/>
              <a:p>
                <a:pPr algn="ctr"/>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洪水予報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氾濫危険情報</a:t>
                </a:r>
                <a:r>
                  <a:rPr lang="en-US" altLang="ja-JP" sz="600" b="1" dirty="0">
                    <a:solidFill>
                      <a:srgbClr val="0099CC"/>
                    </a:solidFill>
                    <a:latin typeface="HG丸ｺﾞｼｯｸM-PRO" panose="020F0600000000000000" pitchFamily="50" charset="-128"/>
                    <a:ea typeface="HG丸ｺﾞｼｯｸM-PRO" panose="020F0600000000000000" pitchFamily="50" charset="-128"/>
                  </a:rPr>
                  <a:t>)</a:t>
                </a:r>
                <a:r>
                  <a:rPr lang="ja-JP" altLang="en-US" sz="600" b="1" dirty="0">
                    <a:solidFill>
                      <a:srgbClr val="0099CC"/>
                    </a:solidFill>
                    <a:latin typeface="HG丸ｺﾞｼｯｸM-PRO" panose="020F0600000000000000" pitchFamily="50" charset="-128"/>
                    <a:ea typeface="HG丸ｺﾞｼｯｸM-PRO" panose="020F0600000000000000" pitchFamily="50" charset="-128"/>
                  </a:rPr>
                  <a:t>発表</a:t>
                </a:r>
                <a:endParaRPr kumimoji="1" lang="ja-JP" altLang="en-US" sz="60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4" name="フリーフォーム: 図形 333">
                <a:extLst>
                  <a:ext uri="{FF2B5EF4-FFF2-40B4-BE49-F238E27FC236}">
                    <a16:creationId xmlns:a16="http://schemas.microsoft.com/office/drawing/2014/main" id="{25302DC9-C0C5-4588-ACD3-9CF56508B4DA}"/>
                  </a:ext>
                </a:extLst>
              </p:cNvPr>
              <p:cNvSpPr/>
              <p:nvPr/>
            </p:nvSpPr>
            <p:spPr>
              <a:xfrm>
                <a:off x="1098549" y="11533551"/>
                <a:ext cx="78317" cy="239183"/>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5" name="テキスト ボックス 334">
                <a:extLst>
                  <a:ext uri="{FF2B5EF4-FFF2-40B4-BE49-F238E27FC236}">
                    <a16:creationId xmlns:a16="http://schemas.microsoft.com/office/drawing/2014/main" id="{05A08BD4-A101-4E4C-AFBB-B36603EC27D6}"/>
                  </a:ext>
                </a:extLst>
              </p:cNvPr>
              <p:cNvSpPr txBox="1"/>
              <p:nvPr/>
            </p:nvSpPr>
            <p:spPr>
              <a:xfrm>
                <a:off x="1182848" y="11902681"/>
                <a:ext cx="1081349" cy="310554"/>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99CC"/>
                    </a:solidFill>
                    <a:latin typeface="HG丸ｺﾞｼｯｸM-PRO" panose="020F0600000000000000" pitchFamily="50" charset="-128"/>
                    <a:ea typeface="HG丸ｺﾞｼｯｸM-PRO" panose="020F0600000000000000" pitchFamily="50" charset="-128"/>
                  </a:rPr>
                  <a:t>緊急速報メール</a:t>
                </a:r>
                <a:endParaRPr kumimoji="1" lang="en-US" altLang="ja-JP" sz="600" b="1" dirty="0">
                  <a:solidFill>
                    <a:srgbClr val="0099CC"/>
                  </a:solidFill>
                  <a:latin typeface="HG丸ｺﾞｼｯｸM-PRO" panose="020F0600000000000000" pitchFamily="50" charset="-128"/>
                  <a:ea typeface="HG丸ｺﾞｼｯｸM-PRO" panose="020F0600000000000000" pitchFamily="50" charset="-128"/>
                </a:endParaRPr>
              </a:p>
              <a:p>
                <a:pPr>
                  <a:lnSpc>
                    <a:spcPts val="1200"/>
                  </a:lnSpc>
                </a:pP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r>
                  <a:rPr kumimoji="1" lang="ja-JP" altLang="en-US" sz="550" b="1" dirty="0">
                    <a:solidFill>
                      <a:srgbClr val="0099CC"/>
                    </a:solidFill>
                    <a:latin typeface="HG丸ｺﾞｼｯｸM-PRO" panose="020F0600000000000000" pitchFamily="50" charset="-128"/>
                    <a:ea typeface="HG丸ｺﾞｼｯｸM-PRO" panose="020F0600000000000000" pitchFamily="50" charset="-128"/>
                  </a:rPr>
                  <a:t> 河川氾濫のおそれがある情報 </a:t>
                </a:r>
                <a:r>
                  <a:rPr kumimoji="1" lang="en-US" altLang="ja-JP" sz="550" b="1" dirty="0">
                    <a:solidFill>
                      <a:srgbClr val="0099CC"/>
                    </a:solidFill>
                    <a:latin typeface="HG丸ｺﾞｼｯｸM-PRO" panose="020F0600000000000000" pitchFamily="50" charset="-128"/>
                    <a:ea typeface="HG丸ｺﾞｼｯｸM-PRO" panose="020F0600000000000000" pitchFamily="50" charset="-128"/>
                  </a:rPr>
                  <a:t>)</a:t>
                </a:r>
                <a:endParaRPr kumimoji="1" lang="ja-JP" altLang="en-US" sz="550" b="1" dirty="0">
                  <a:solidFill>
                    <a:srgbClr val="0099CC"/>
                  </a:solidFill>
                  <a:latin typeface="HG丸ｺﾞｼｯｸM-PRO" panose="020F0600000000000000" pitchFamily="50" charset="-128"/>
                  <a:ea typeface="HG丸ｺﾞｼｯｸM-PRO" panose="020F0600000000000000" pitchFamily="50" charset="-128"/>
                </a:endParaRPr>
              </a:p>
            </p:txBody>
          </p:sp>
          <p:sp>
            <p:nvSpPr>
              <p:cNvPr id="336" name="フリーフォーム: 図形 335">
                <a:extLst>
                  <a:ext uri="{FF2B5EF4-FFF2-40B4-BE49-F238E27FC236}">
                    <a16:creationId xmlns:a16="http://schemas.microsoft.com/office/drawing/2014/main" id="{9D475887-ACD1-476C-B8B7-DEF6E25DDDA9}"/>
                  </a:ext>
                </a:extLst>
              </p:cNvPr>
              <p:cNvSpPr/>
              <p:nvPr/>
            </p:nvSpPr>
            <p:spPr>
              <a:xfrm>
                <a:off x="1098549" y="11710832"/>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7" name="テキスト ボックス 336">
                <a:extLst>
                  <a:ext uri="{FF2B5EF4-FFF2-40B4-BE49-F238E27FC236}">
                    <a16:creationId xmlns:a16="http://schemas.microsoft.com/office/drawing/2014/main" id="{19A757F1-D202-4F8C-91CA-0489AF6CDEB3}"/>
                  </a:ext>
                </a:extLst>
              </p:cNvPr>
              <p:cNvSpPr txBox="1"/>
              <p:nvPr/>
            </p:nvSpPr>
            <p:spPr>
              <a:xfrm>
                <a:off x="1182848" y="12253278"/>
                <a:ext cx="1081349" cy="311645"/>
              </a:xfrm>
              <a:prstGeom prst="rect">
                <a:avLst/>
              </a:prstGeom>
              <a:noFill/>
              <a:ln>
                <a:solidFill>
                  <a:schemeClr val="bg1">
                    <a:lumMod val="50000"/>
                  </a:schemeClr>
                </a:solidFill>
              </a:ln>
            </p:spPr>
            <p:txBody>
              <a:bodyPr wrap="square" lIns="36000" tIns="54000" rIns="36000" bIns="36000" rtlCol="0">
                <a:spAutoFit/>
              </a:bodyPr>
              <a:lstStyle/>
              <a:p>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〇避難勧告又は</a:t>
                </a:r>
                <a:endParaRPr kumimoji="1" lang="en-US" altLang="ja-JP" sz="600" b="1" dirty="0">
                  <a:solidFill>
                    <a:srgbClr val="00B050"/>
                  </a:solidFill>
                  <a:latin typeface="HG丸ｺﾞｼｯｸM-PRO" panose="020F0600000000000000" pitchFamily="50" charset="-128"/>
                  <a:ea typeface="HG丸ｺﾞｼｯｸM-PRO" panose="020F0600000000000000" pitchFamily="50" charset="-128"/>
                </a:endParaRPr>
              </a:p>
              <a:p>
                <a:pPr>
                  <a:lnSpc>
                    <a:spcPts val="1200"/>
                  </a:lnSpc>
                </a:pPr>
                <a:r>
                  <a:rPr kumimoji="1" lang="ja-JP" altLang="en-US" sz="600" b="1" dirty="0">
                    <a:solidFill>
                      <a:srgbClr val="00B050"/>
                    </a:solidFill>
                    <a:latin typeface="HG丸ｺﾞｼｯｸM-PRO" panose="020F0600000000000000" pitchFamily="50" charset="-128"/>
                    <a:ea typeface="HG丸ｺﾞｼｯｸM-PRO" panose="020F0600000000000000" pitchFamily="50" charset="-128"/>
                  </a:rPr>
                  <a:t>　避難指示（緊急）を発令</a:t>
                </a:r>
              </a:p>
            </p:txBody>
          </p:sp>
          <p:sp>
            <p:nvSpPr>
              <p:cNvPr id="338" name="フリーフォーム: 図形 337">
                <a:extLst>
                  <a:ext uri="{FF2B5EF4-FFF2-40B4-BE49-F238E27FC236}">
                    <a16:creationId xmlns:a16="http://schemas.microsoft.com/office/drawing/2014/main" id="{71C14571-B202-4FC7-BB31-1CB831CF609B}"/>
                  </a:ext>
                </a:extLst>
              </p:cNvPr>
              <p:cNvSpPr/>
              <p:nvPr/>
            </p:nvSpPr>
            <p:spPr>
              <a:xfrm>
                <a:off x="1098549" y="12061429"/>
                <a:ext cx="78317" cy="355870"/>
              </a:xfrm>
              <a:custGeom>
                <a:avLst/>
                <a:gdLst>
                  <a:gd name="connsiteX0" fmla="*/ 0 w 78317"/>
                  <a:gd name="connsiteY0" fmla="*/ 0 h 239183"/>
                  <a:gd name="connsiteX1" fmla="*/ 0 w 78317"/>
                  <a:gd name="connsiteY1" fmla="*/ 239183 h 239183"/>
                  <a:gd name="connsiteX2" fmla="*/ 78317 w 78317"/>
                  <a:gd name="connsiteY2" fmla="*/ 239183 h 239183"/>
                </a:gdLst>
                <a:ahLst/>
                <a:cxnLst>
                  <a:cxn ang="0">
                    <a:pos x="connsiteX0" y="connsiteY0"/>
                  </a:cxn>
                  <a:cxn ang="0">
                    <a:pos x="connsiteX1" y="connsiteY1"/>
                  </a:cxn>
                  <a:cxn ang="0">
                    <a:pos x="connsiteX2" y="connsiteY2"/>
                  </a:cxn>
                </a:cxnLst>
                <a:rect l="l" t="t" r="r" b="b"/>
                <a:pathLst>
                  <a:path w="78317" h="239183">
                    <a:moveTo>
                      <a:pt x="0" y="0"/>
                    </a:moveTo>
                    <a:lnTo>
                      <a:pt x="0" y="239183"/>
                    </a:lnTo>
                    <a:lnTo>
                      <a:pt x="78317" y="239183"/>
                    </a:lnTo>
                  </a:path>
                </a:pathLst>
              </a:custGeom>
              <a:noFill/>
              <a:ln w="9525">
                <a:solidFill>
                  <a:schemeClr val="bg1">
                    <a:lumMod val="50000"/>
                  </a:schemeClr>
                </a:solidFill>
                <a:tailEnd type="triangle" w="sm"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2" name="グループ化 11">
              <a:extLst>
                <a:ext uri="{FF2B5EF4-FFF2-40B4-BE49-F238E27FC236}">
                  <a16:creationId xmlns:a16="http://schemas.microsoft.com/office/drawing/2014/main" id="{8BD2F6A4-B291-4A82-BC9F-9E89BB82B941}"/>
                </a:ext>
              </a:extLst>
            </p:cNvPr>
            <p:cNvGrpSpPr/>
            <p:nvPr/>
          </p:nvGrpSpPr>
          <p:grpSpPr>
            <a:xfrm>
              <a:off x="1035168" y="2374703"/>
              <a:ext cx="1399712" cy="581807"/>
              <a:chOff x="1035168" y="2374703"/>
              <a:chExt cx="1399712" cy="581807"/>
            </a:xfrm>
          </p:grpSpPr>
          <p:sp>
            <p:nvSpPr>
              <p:cNvPr id="195" name="正方形/長方形 194">
                <a:extLst>
                  <a:ext uri="{FF2B5EF4-FFF2-40B4-BE49-F238E27FC236}">
                    <a16:creationId xmlns:a16="http://schemas.microsoft.com/office/drawing/2014/main" id="{62097F98-53BB-4B0D-B49F-5E039746176B}"/>
                  </a:ext>
                </a:extLst>
              </p:cNvPr>
              <p:cNvSpPr/>
              <p:nvPr/>
            </p:nvSpPr>
            <p:spPr>
              <a:xfrm>
                <a:off x="1092302" y="2394145"/>
                <a:ext cx="1256370" cy="562365"/>
              </a:xfrm>
              <a:prstGeom prst="rect">
                <a:avLst/>
              </a:prstGeom>
              <a:solidFill>
                <a:schemeClr val="bg1"/>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anchor="ctr"/>
              <a:lstStyle/>
              <a:p>
                <a:pPr algn="ctr">
                  <a:lnSpc>
                    <a:spcPts val="12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行政から発信される情報</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chemeClr val="tx1"/>
                    </a:solidFill>
                    <a:latin typeface="HG丸ｺﾞｼｯｸM-PRO" panose="020F0600000000000000" pitchFamily="50" charset="-128"/>
                    <a:ea typeface="HG丸ｺﾞｼｯｸM-PRO" panose="020F0600000000000000" pitchFamily="50" charset="-128"/>
                  </a:rPr>
                  <a:t>  黒：気象 ・ 水象情報 　　　　　　　　　</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1200"/>
                  </a:lnSpc>
                  <a:defRPr/>
                </a:pPr>
                <a:r>
                  <a:rPr lang="ja-JP" altLang="en-US" sz="500" b="1" dirty="0">
                    <a:solidFill>
                      <a:srgbClr val="0099CC"/>
                    </a:solidFill>
                    <a:latin typeface="HG丸ｺﾞｼｯｸM-PRO" panose="020F0600000000000000" pitchFamily="50" charset="-128"/>
                    <a:ea typeface="HG丸ｺﾞｼｯｸM-PRO" panose="020F0600000000000000" pitchFamily="50" charset="-128"/>
                  </a:rPr>
                  <a:t>  青：常陸河川国道事務所</a:t>
                </a:r>
                <a:r>
                  <a:rPr lang="ja-JP" altLang="en-US" sz="500" b="1" dirty="0">
                    <a:solidFill>
                      <a:schemeClr val="tx1"/>
                    </a:solidFill>
                    <a:latin typeface="HG丸ｺﾞｼｯｸM-PRO" panose="020F0600000000000000" pitchFamily="50" charset="-128"/>
                    <a:ea typeface="HG丸ｺﾞｼｯｸM-PRO" panose="020F0600000000000000" pitchFamily="50" charset="-128"/>
                  </a:rPr>
                  <a:t>  </a:t>
                </a:r>
                <a:r>
                  <a:rPr lang="ja-JP" altLang="en-US" sz="500" b="1" dirty="0">
                    <a:solidFill>
                      <a:srgbClr val="00B050"/>
                    </a:solidFill>
                    <a:latin typeface="HG丸ｺﾞｼｯｸM-PRO" panose="020F0600000000000000" pitchFamily="50" charset="-128"/>
                    <a:ea typeface="HG丸ｺﾞｼｯｸM-PRO" panose="020F0600000000000000" pitchFamily="50" charset="-128"/>
                  </a:rPr>
                  <a:t>緑：市・町・村</a:t>
                </a:r>
              </a:p>
            </p:txBody>
          </p:sp>
          <p:sp>
            <p:nvSpPr>
              <p:cNvPr id="158" name="正方形/長方形 157">
                <a:extLst>
                  <a:ext uri="{FF2B5EF4-FFF2-40B4-BE49-F238E27FC236}">
                    <a16:creationId xmlns:a16="http://schemas.microsoft.com/office/drawing/2014/main" id="{612F016E-899B-499B-A766-6F9720FFD8CC}"/>
                  </a:ext>
                </a:extLst>
              </p:cNvPr>
              <p:cNvSpPr/>
              <p:nvPr/>
            </p:nvSpPr>
            <p:spPr>
              <a:xfrm>
                <a:off x="1124666" y="2374703"/>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ぎょうせい　　　 はっしん　　　　　 じょうほう</a:t>
                </a:r>
              </a:p>
            </p:txBody>
          </p:sp>
          <p:sp>
            <p:nvSpPr>
              <p:cNvPr id="159" name="正方形/長方形 158">
                <a:extLst>
                  <a:ext uri="{FF2B5EF4-FFF2-40B4-BE49-F238E27FC236}">
                    <a16:creationId xmlns:a16="http://schemas.microsoft.com/office/drawing/2014/main" id="{31539C32-9B2F-4DB9-B6A9-3225C546BC38}"/>
                  </a:ext>
                </a:extLst>
              </p:cNvPr>
              <p:cNvSpPr/>
              <p:nvPr/>
            </p:nvSpPr>
            <p:spPr>
              <a:xfrm>
                <a:off x="1035168" y="2558540"/>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くろ　きしょう   すいしょうじょうほう</a:t>
                </a:r>
              </a:p>
            </p:txBody>
          </p:sp>
          <p:sp>
            <p:nvSpPr>
              <p:cNvPr id="160" name="正方形/長方形 159">
                <a:extLst>
                  <a:ext uri="{FF2B5EF4-FFF2-40B4-BE49-F238E27FC236}">
                    <a16:creationId xmlns:a16="http://schemas.microsoft.com/office/drawing/2014/main" id="{118F37B9-6FC4-4241-AE6A-A978C1BF5118}"/>
                  </a:ext>
                </a:extLst>
              </p:cNvPr>
              <p:cNvSpPr/>
              <p:nvPr/>
            </p:nvSpPr>
            <p:spPr>
              <a:xfrm>
                <a:off x="1043108" y="2717288"/>
                <a:ext cx="139177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あお　  ひたちかせん  こくどうじむしょ みどり　 し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  まち　 むら</a:t>
                </a:r>
              </a:p>
            </p:txBody>
          </p:sp>
        </p:grpSp>
        <p:sp>
          <p:nvSpPr>
            <p:cNvPr id="169" name="正方形/長方形 168">
              <a:extLst>
                <a:ext uri="{FF2B5EF4-FFF2-40B4-BE49-F238E27FC236}">
                  <a16:creationId xmlns:a16="http://schemas.microsoft.com/office/drawing/2014/main" id="{0F8132F1-A0BF-49B1-AD15-BD484724EB80}"/>
                </a:ext>
              </a:extLst>
            </p:cNvPr>
            <p:cNvSpPr/>
            <p:nvPr/>
          </p:nvSpPr>
          <p:spPr>
            <a:xfrm>
              <a:off x="1084727" y="4727984"/>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 おおあめちゅういほう　　こうずいちゅういほう</a:t>
              </a:r>
            </a:p>
          </p:txBody>
        </p:sp>
        <p:sp>
          <p:nvSpPr>
            <p:cNvPr id="170" name="正方形/長方形 169">
              <a:extLst>
                <a:ext uri="{FF2B5EF4-FFF2-40B4-BE49-F238E27FC236}">
                  <a16:creationId xmlns:a16="http://schemas.microsoft.com/office/drawing/2014/main" id="{FB6F6277-75E0-4598-BC92-B561FEA18571}"/>
                </a:ext>
              </a:extLst>
            </p:cNvPr>
            <p:cNvSpPr/>
            <p:nvPr/>
          </p:nvSpPr>
          <p:spPr>
            <a:xfrm>
              <a:off x="1095312" y="509168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かん　　　　 こんご　　   みとお</a:t>
              </a:r>
            </a:p>
          </p:txBody>
        </p:sp>
        <p:sp>
          <p:nvSpPr>
            <p:cNvPr id="171" name="正方形/長方形 170">
              <a:extLst>
                <a:ext uri="{FF2B5EF4-FFF2-40B4-BE49-F238E27FC236}">
                  <a16:creationId xmlns:a16="http://schemas.microsoft.com/office/drawing/2014/main" id="{98E66535-DB15-4558-9275-4BE8D2EBD036}"/>
                </a:ext>
              </a:extLst>
            </p:cNvPr>
            <p:cNvSpPr/>
            <p:nvPr/>
          </p:nvSpPr>
          <p:spPr>
            <a:xfrm>
              <a:off x="1095312" y="5277132"/>
              <a:ext cx="115314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おおあめけいほう　　こうずいけいほう</a:t>
              </a:r>
            </a:p>
          </p:txBody>
        </p:sp>
        <p:sp>
          <p:nvSpPr>
            <p:cNvPr id="172" name="正方形/長方形 171">
              <a:extLst>
                <a:ext uri="{FF2B5EF4-FFF2-40B4-BE49-F238E27FC236}">
                  <a16:creationId xmlns:a16="http://schemas.microsoft.com/office/drawing/2014/main" id="{2B52C2C2-5AF0-492C-80E6-5D16996F4EB2}"/>
                </a:ext>
              </a:extLst>
            </p:cNvPr>
            <p:cNvSpPr/>
            <p:nvPr/>
          </p:nvSpPr>
          <p:spPr>
            <a:xfrm>
              <a:off x="1014987" y="5552689"/>
              <a:ext cx="1434522"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じょうりゅういき 　　おおあめとくべつけいほう</a:t>
              </a:r>
            </a:p>
          </p:txBody>
        </p:sp>
        <p:sp>
          <p:nvSpPr>
            <p:cNvPr id="173" name="テキスト ボックス 172">
              <a:extLst>
                <a:ext uri="{FF2B5EF4-FFF2-40B4-BE49-F238E27FC236}">
                  <a16:creationId xmlns:a16="http://schemas.microsoft.com/office/drawing/2014/main" id="{FDF906F7-1161-4476-A357-691C0DF4F15E}"/>
                </a:ext>
              </a:extLst>
            </p:cNvPr>
            <p:cNvSpPr txBox="1"/>
            <p:nvPr/>
          </p:nvSpPr>
          <p:spPr>
            <a:xfrm>
              <a:off x="1183382" y="6066325"/>
              <a:ext cx="74014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はんらんちゅうい すいい とうたつ</a:t>
              </a:r>
            </a:p>
          </p:txBody>
        </p:sp>
        <p:sp>
          <p:nvSpPr>
            <p:cNvPr id="179" name="テキスト ボックス 178">
              <a:extLst>
                <a:ext uri="{FF2B5EF4-FFF2-40B4-BE49-F238E27FC236}">
                  <a16:creationId xmlns:a16="http://schemas.microsoft.com/office/drawing/2014/main" id="{98063C23-C29B-47E7-A1C5-E81BF95E3091}"/>
                </a:ext>
              </a:extLst>
            </p:cNvPr>
            <p:cNvSpPr txBox="1"/>
            <p:nvPr/>
          </p:nvSpPr>
          <p:spPr>
            <a:xfrm>
              <a:off x="1241144" y="6396667"/>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はんらんちゅういじょうほう</a:t>
              </a:r>
              <a:r>
                <a:rPr lang="ja-JP" altLang="en-US" sz="3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はっぴょう</a:t>
              </a:r>
            </a:p>
          </p:txBody>
        </p:sp>
        <p:sp>
          <p:nvSpPr>
            <p:cNvPr id="180" name="テキスト ボックス 179">
              <a:extLst>
                <a:ext uri="{FF2B5EF4-FFF2-40B4-BE49-F238E27FC236}">
                  <a16:creationId xmlns:a16="http://schemas.microsoft.com/office/drawing/2014/main" id="{58055B95-9C0A-47F5-89CF-85C7D94E61A4}"/>
                </a:ext>
              </a:extLst>
            </p:cNvPr>
            <p:cNvSpPr txBox="1"/>
            <p:nvPr/>
          </p:nvSpPr>
          <p:spPr>
            <a:xfrm>
              <a:off x="1150437" y="6978758"/>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ようはいりょしゃ  りよう  しせつ　  　こうずい よほう</a:t>
              </a:r>
            </a:p>
          </p:txBody>
        </p:sp>
        <p:sp>
          <p:nvSpPr>
            <p:cNvPr id="181" name="テキスト ボックス 180">
              <a:extLst>
                <a:ext uri="{FF2B5EF4-FFF2-40B4-BE49-F238E27FC236}">
                  <a16:creationId xmlns:a16="http://schemas.microsoft.com/office/drawing/2014/main" id="{441E8A82-CEA2-4A20-B758-6FACDC574479}"/>
                </a:ext>
              </a:extLst>
            </p:cNvPr>
            <p:cNvSpPr txBox="1"/>
            <p:nvPr/>
          </p:nvSpPr>
          <p:spPr>
            <a:xfrm>
              <a:off x="1076651" y="7109403"/>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はんらんちゅういじょうほう　　　  でんたつ</a:t>
              </a:r>
            </a:p>
          </p:txBody>
        </p:sp>
        <p:sp>
          <p:nvSpPr>
            <p:cNvPr id="182" name="テキスト ボックス 181">
              <a:extLst>
                <a:ext uri="{FF2B5EF4-FFF2-40B4-BE49-F238E27FC236}">
                  <a16:creationId xmlns:a16="http://schemas.microsoft.com/office/drawing/2014/main" id="{4314E8C7-A156-49F1-8367-83A3C34244ED}"/>
                </a:ext>
              </a:extLst>
            </p:cNvPr>
            <p:cNvSpPr txBox="1"/>
            <p:nvPr/>
          </p:nvSpPr>
          <p:spPr>
            <a:xfrm>
              <a:off x="1076651" y="7553751"/>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ひなんじょ　 　かいせつじゅんび</a:t>
              </a:r>
            </a:p>
          </p:txBody>
        </p:sp>
        <p:sp>
          <p:nvSpPr>
            <p:cNvPr id="183" name="テキスト ボックス 182">
              <a:extLst>
                <a:ext uri="{FF2B5EF4-FFF2-40B4-BE49-F238E27FC236}">
                  <a16:creationId xmlns:a16="http://schemas.microsoft.com/office/drawing/2014/main" id="{E55F768D-5682-4AB1-BAA1-1841AFE487EC}"/>
                </a:ext>
              </a:extLst>
            </p:cNvPr>
            <p:cNvSpPr txBox="1"/>
            <p:nvPr/>
          </p:nvSpPr>
          <p:spPr>
            <a:xfrm>
              <a:off x="1076651" y="9237055"/>
              <a:ext cx="11263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じょうりゅういき　おおあめとくべつけいほう</a:t>
              </a:r>
            </a:p>
          </p:txBody>
        </p:sp>
        <p:sp>
          <p:nvSpPr>
            <p:cNvPr id="184" name="テキスト ボックス 183">
              <a:extLst>
                <a:ext uri="{FF2B5EF4-FFF2-40B4-BE49-F238E27FC236}">
                  <a16:creationId xmlns:a16="http://schemas.microsoft.com/office/drawing/2014/main" id="{B65A4039-5AEB-42DD-892A-28C4DA7F6BCA}"/>
                </a:ext>
              </a:extLst>
            </p:cNvPr>
            <p:cNvSpPr txBox="1"/>
            <p:nvPr/>
          </p:nvSpPr>
          <p:spPr>
            <a:xfrm>
              <a:off x="1076652" y="9425906"/>
              <a:ext cx="48121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ぼうふうけいほう</a:t>
              </a:r>
            </a:p>
          </p:txBody>
        </p:sp>
        <p:sp>
          <p:nvSpPr>
            <p:cNvPr id="185" name="テキスト ボックス 184">
              <a:extLst>
                <a:ext uri="{FF2B5EF4-FFF2-40B4-BE49-F238E27FC236}">
                  <a16:creationId xmlns:a16="http://schemas.microsoft.com/office/drawing/2014/main" id="{7696C9BF-7004-47A6-A1E1-CA3AD43DEA76}"/>
                </a:ext>
              </a:extLst>
            </p:cNvPr>
            <p:cNvSpPr txBox="1"/>
            <p:nvPr/>
          </p:nvSpPr>
          <p:spPr>
            <a:xfrm>
              <a:off x="1076652" y="9864039"/>
              <a:ext cx="84687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ひなんはんだんすいいとうたつ</a:t>
              </a:r>
            </a:p>
          </p:txBody>
        </p:sp>
        <p:sp>
          <p:nvSpPr>
            <p:cNvPr id="186" name="テキスト ボックス 185">
              <a:extLst>
                <a:ext uri="{FF2B5EF4-FFF2-40B4-BE49-F238E27FC236}">
                  <a16:creationId xmlns:a16="http://schemas.microsoft.com/office/drawing/2014/main" id="{1CF981C5-469D-4D22-B8A8-FE561A412F22}"/>
                </a:ext>
              </a:extLst>
            </p:cNvPr>
            <p:cNvSpPr txBox="1"/>
            <p:nvPr/>
          </p:nvSpPr>
          <p:spPr>
            <a:xfrm>
              <a:off x="1076651" y="10190210"/>
              <a:ext cx="1270807"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こうずい よほう  はんらんけいかいじょうほう はっぴょう</a:t>
              </a:r>
            </a:p>
          </p:txBody>
        </p:sp>
        <p:sp>
          <p:nvSpPr>
            <p:cNvPr id="187" name="テキスト ボックス 186">
              <a:extLst>
                <a:ext uri="{FF2B5EF4-FFF2-40B4-BE49-F238E27FC236}">
                  <a16:creationId xmlns:a16="http://schemas.microsoft.com/office/drawing/2014/main" id="{2BCD523F-42F2-4AB5-8601-85BD45C432D7}"/>
                </a:ext>
              </a:extLst>
            </p:cNvPr>
            <p:cNvSpPr txBox="1"/>
            <p:nvPr/>
          </p:nvSpPr>
          <p:spPr>
            <a:xfrm>
              <a:off x="1217024" y="10469571"/>
              <a:ext cx="113043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ひなん じゅんび　　 こうれいしゃ ひなん   かいし</a:t>
              </a:r>
            </a:p>
          </p:txBody>
        </p:sp>
        <p:sp>
          <p:nvSpPr>
            <p:cNvPr id="188" name="テキスト ボックス 187">
              <a:extLst>
                <a:ext uri="{FF2B5EF4-FFF2-40B4-BE49-F238E27FC236}">
                  <a16:creationId xmlns:a16="http://schemas.microsoft.com/office/drawing/2014/main" id="{C8D06DC5-F1EC-48EC-8BA6-71503CCB30B3}"/>
                </a:ext>
              </a:extLst>
            </p:cNvPr>
            <p:cNvSpPr txBox="1"/>
            <p:nvPr/>
          </p:nvSpPr>
          <p:spPr>
            <a:xfrm>
              <a:off x="1217024" y="10603067"/>
              <a:ext cx="57956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はつれい</a:t>
              </a:r>
            </a:p>
          </p:txBody>
        </p:sp>
        <p:sp>
          <p:nvSpPr>
            <p:cNvPr id="189" name="テキスト ボックス 188">
              <a:extLst>
                <a:ext uri="{FF2B5EF4-FFF2-40B4-BE49-F238E27FC236}">
                  <a16:creationId xmlns:a16="http://schemas.microsoft.com/office/drawing/2014/main" id="{9FD05C9C-AA5B-441C-9178-2C80DA3A7298}"/>
                </a:ext>
              </a:extLst>
            </p:cNvPr>
            <p:cNvSpPr txBox="1"/>
            <p:nvPr/>
          </p:nvSpPr>
          <p:spPr>
            <a:xfrm>
              <a:off x="1183382" y="11307027"/>
              <a:ext cx="781484"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 はんらん きけん  すいい </a:t>
              </a:r>
              <a:r>
                <a:rPr kumimoji="1" lang="ja-JP" altLang="en-US" sz="200" dirty="0">
                  <a:latin typeface="HG丸ｺﾞｼｯｸM-PRO" panose="020F0600000000000000" pitchFamily="50" charset="-128"/>
                  <a:ea typeface="HG丸ｺﾞｼｯｸM-PRO" panose="020F0600000000000000" pitchFamily="50" charset="-128"/>
                </a:rPr>
                <a:t> </a:t>
              </a:r>
              <a:r>
                <a:rPr kumimoji="1" lang="ja-JP" altLang="en-US" sz="300" dirty="0">
                  <a:latin typeface="HG丸ｺﾞｼｯｸM-PRO" panose="020F0600000000000000" pitchFamily="50" charset="-128"/>
                  <a:ea typeface="HG丸ｺﾞｼｯｸM-PRO" panose="020F0600000000000000" pitchFamily="50" charset="-128"/>
                </a:rPr>
                <a:t>とうたつ</a:t>
              </a:r>
            </a:p>
          </p:txBody>
        </p:sp>
        <p:sp>
          <p:nvSpPr>
            <p:cNvPr id="190" name="テキスト ボックス 189">
              <a:extLst>
                <a:ext uri="{FF2B5EF4-FFF2-40B4-BE49-F238E27FC236}">
                  <a16:creationId xmlns:a16="http://schemas.microsoft.com/office/drawing/2014/main" id="{FBA0EA74-2FF2-4207-A901-4A0AE743C582}"/>
                </a:ext>
              </a:extLst>
            </p:cNvPr>
            <p:cNvSpPr txBox="1"/>
            <p:nvPr/>
          </p:nvSpPr>
          <p:spPr>
            <a:xfrm>
              <a:off x="1252494" y="11645338"/>
              <a:ext cx="1080461" cy="137045"/>
            </a:xfrm>
            <a:prstGeom prst="rect">
              <a:avLst/>
            </a:prstGeom>
            <a:noFill/>
            <a:ln>
              <a:noFill/>
            </a:ln>
          </p:spPr>
          <p:txBody>
            <a:bodyPr wrap="square" lIns="36000" tIns="54000" rIns="36000" bIns="36000" rtlCol="0">
              <a:noAutofit/>
            </a:bodyPr>
            <a:lstStyle/>
            <a:p>
              <a:r>
                <a:rPr kumimoji="1" lang="ja-JP" altLang="en-US" sz="100" dirty="0">
                  <a:latin typeface="HG丸ｺﾞｼｯｸM-PRO" panose="020F0600000000000000" pitchFamily="50" charset="-128"/>
                  <a:ea typeface="HG丸ｺﾞｼｯｸM-PRO" panose="020F0600000000000000" pitchFamily="50" charset="-128"/>
                </a:rPr>
                <a:t> </a:t>
              </a:r>
              <a:r>
                <a:rPr kumimoji="1" lang="ja-JP" altLang="en-US" sz="250" dirty="0">
                  <a:latin typeface="HG丸ｺﾞｼｯｸM-PRO" panose="020F0600000000000000" pitchFamily="50" charset="-128"/>
                  <a:ea typeface="HG丸ｺﾞｼｯｸM-PRO" panose="020F0600000000000000" pitchFamily="50" charset="-128"/>
                </a:rPr>
                <a:t>こうずい    よほう      はんらん    きけん  じょうほう  はっぴょう</a:t>
              </a:r>
            </a:p>
          </p:txBody>
        </p:sp>
        <p:sp>
          <p:nvSpPr>
            <p:cNvPr id="191" name="テキスト ボックス 190">
              <a:extLst>
                <a:ext uri="{FF2B5EF4-FFF2-40B4-BE49-F238E27FC236}">
                  <a16:creationId xmlns:a16="http://schemas.microsoft.com/office/drawing/2014/main" id="{97B82E2D-D9CE-4C1D-89D8-09C5626B0977}"/>
                </a:ext>
              </a:extLst>
            </p:cNvPr>
            <p:cNvSpPr txBox="1"/>
            <p:nvPr/>
          </p:nvSpPr>
          <p:spPr>
            <a:xfrm>
              <a:off x="1216217" y="11862201"/>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192" name="テキスト ボックス 191">
              <a:extLst>
                <a:ext uri="{FF2B5EF4-FFF2-40B4-BE49-F238E27FC236}">
                  <a16:creationId xmlns:a16="http://schemas.microsoft.com/office/drawing/2014/main" id="{526C671C-CD59-4B32-9A97-D5E058C37E08}"/>
                </a:ext>
              </a:extLst>
            </p:cNvPr>
            <p:cNvSpPr txBox="1"/>
            <p:nvPr/>
          </p:nvSpPr>
          <p:spPr>
            <a:xfrm>
              <a:off x="1274224" y="11996745"/>
              <a:ext cx="1037775"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かせんはんらん　　　　　　　　　　　　 じょうほう</a:t>
              </a:r>
            </a:p>
          </p:txBody>
        </p:sp>
        <p:sp>
          <p:nvSpPr>
            <p:cNvPr id="193" name="テキスト ボックス 192">
              <a:extLst>
                <a:ext uri="{FF2B5EF4-FFF2-40B4-BE49-F238E27FC236}">
                  <a16:creationId xmlns:a16="http://schemas.microsoft.com/office/drawing/2014/main" id="{5410DF62-EF8D-46D6-A3E5-A41B0436A6E0}"/>
                </a:ext>
              </a:extLst>
            </p:cNvPr>
            <p:cNvSpPr txBox="1"/>
            <p:nvPr/>
          </p:nvSpPr>
          <p:spPr>
            <a:xfrm>
              <a:off x="1308096" y="12214839"/>
              <a:ext cx="62230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ひなんかんこく  また</a:t>
              </a:r>
            </a:p>
          </p:txBody>
        </p:sp>
        <p:sp>
          <p:nvSpPr>
            <p:cNvPr id="196" name="テキスト ボックス 195">
              <a:extLst>
                <a:ext uri="{FF2B5EF4-FFF2-40B4-BE49-F238E27FC236}">
                  <a16:creationId xmlns:a16="http://schemas.microsoft.com/office/drawing/2014/main" id="{B1F2ED1C-E569-42AC-B419-0EF334D3DFCD}"/>
                </a:ext>
              </a:extLst>
            </p:cNvPr>
            <p:cNvSpPr txBox="1"/>
            <p:nvPr/>
          </p:nvSpPr>
          <p:spPr>
            <a:xfrm>
              <a:off x="1308096" y="12348152"/>
              <a:ext cx="996259"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ひなん     しじ　　  きんきゅう　　　はつれい</a:t>
              </a:r>
            </a:p>
          </p:txBody>
        </p:sp>
        <p:sp>
          <p:nvSpPr>
            <p:cNvPr id="197" name="テキスト ボックス 196">
              <a:extLst>
                <a:ext uri="{FF2B5EF4-FFF2-40B4-BE49-F238E27FC236}">
                  <a16:creationId xmlns:a16="http://schemas.microsoft.com/office/drawing/2014/main" id="{BFF15500-7001-44EB-B8F8-1480D61800C5}"/>
                </a:ext>
              </a:extLst>
            </p:cNvPr>
            <p:cNvSpPr txBox="1"/>
            <p:nvPr/>
          </p:nvSpPr>
          <p:spPr>
            <a:xfrm>
              <a:off x="1308097" y="12743187"/>
              <a:ext cx="725352"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a:t>
              </a:r>
            </a:p>
          </p:txBody>
        </p:sp>
        <p:sp>
          <p:nvSpPr>
            <p:cNvPr id="198" name="テキスト ボックス 197">
              <a:extLst>
                <a:ext uri="{FF2B5EF4-FFF2-40B4-BE49-F238E27FC236}">
                  <a16:creationId xmlns:a16="http://schemas.microsoft.com/office/drawing/2014/main" id="{60877484-7E01-48F0-B59D-FAD613649E51}"/>
                </a:ext>
              </a:extLst>
            </p:cNvPr>
            <p:cNvSpPr txBox="1"/>
            <p:nvPr/>
          </p:nvSpPr>
          <p:spPr>
            <a:xfrm>
              <a:off x="1217415" y="13077169"/>
              <a:ext cx="1029200"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こうずい  よほう　　 はんらんはっせいじょうほう</a:t>
              </a:r>
            </a:p>
          </p:txBody>
        </p:sp>
        <p:sp>
          <p:nvSpPr>
            <p:cNvPr id="199" name="テキスト ボックス 198">
              <a:extLst>
                <a:ext uri="{FF2B5EF4-FFF2-40B4-BE49-F238E27FC236}">
                  <a16:creationId xmlns:a16="http://schemas.microsoft.com/office/drawing/2014/main" id="{5A61AE4B-8BEC-4E43-B94E-23EDC6FC13B6}"/>
                </a:ext>
              </a:extLst>
            </p:cNvPr>
            <p:cNvSpPr txBox="1"/>
            <p:nvPr/>
          </p:nvSpPr>
          <p:spPr>
            <a:xfrm>
              <a:off x="1211064" y="13304376"/>
              <a:ext cx="618668"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きんきゅうそくほう</a:t>
              </a:r>
            </a:p>
          </p:txBody>
        </p:sp>
        <p:sp>
          <p:nvSpPr>
            <p:cNvPr id="200" name="テキスト ボックス 199">
              <a:extLst>
                <a:ext uri="{FF2B5EF4-FFF2-40B4-BE49-F238E27FC236}">
                  <a16:creationId xmlns:a16="http://schemas.microsoft.com/office/drawing/2014/main" id="{9CD4731F-472A-4FA6-8802-7FAD9B682806}"/>
                </a:ext>
              </a:extLst>
            </p:cNvPr>
            <p:cNvSpPr txBox="1"/>
            <p:nvPr/>
          </p:nvSpPr>
          <p:spPr>
            <a:xfrm>
              <a:off x="1360785" y="13437809"/>
              <a:ext cx="815686" cy="137045"/>
            </a:xfrm>
            <a:prstGeom prst="rect">
              <a:avLst/>
            </a:prstGeom>
            <a:noFill/>
            <a:ln>
              <a:noFill/>
            </a:ln>
          </p:spPr>
          <p:txBody>
            <a:bodyPr wrap="square" lIns="36000" tIns="54000" rIns="36000" bIns="36000" rtlCol="0">
              <a:noAutofit/>
            </a:bodyPr>
            <a:lstStyle/>
            <a:p>
              <a:r>
                <a:rPr kumimoji="1" lang="ja-JP" altLang="en-US" sz="300" dirty="0">
                  <a:latin typeface="HG丸ｺﾞｼｯｸM-PRO" panose="020F0600000000000000" pitchFamily="50" charset="-128"/>
                  <a:ea typeface="HG丸ｺﾞｼｯｸM-PRO" panose="020F0600000000000000" pitchFamily="50" charset="-128"/>
                </a:rPr>
                <a:t>はんらん　 はっせい　   　じょうほう</a:t>
              </a:r>
            </a:p>
          </p:txBody>
        </p:sp>
        <p:sp>
          <p:nvSpPr>
            <p:cNvPr id="204" name="テキスト ボックス 203">
              <a:extLst>
                <a:ext uri="{FF2B5EF4-FFF2-40B4-BE49-F238E27FC236}">
                  <a16:creationId xmlns:a16="http://schemas.microsoft.com/office/drawing/2014/main" id="{5D5A69C6-C1F9-479D-BAD6-15A11779220A}"/>
                </a:ext>
              </a:extLst>
            </p:cNvPr>
            <p:cNvSpPr txBox="1"/>
            <p:nvPr/>
          </p:nvSpPr>
          <p:spPr>
            <a:xfrm>
              <a:off x="2383788" y="5207023"/>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205" name="テキスト ボックス 204">
              <a:extLst>
                <a:ext uri="{FF2B5EF4-FFF2-40B4-BE49-F238E27FC236}">
                  <a16:creationId xmlns:a16="http://schemas.microsoft.com/office/drawing/2014/main" id="{3BE35F27-2F86-437C-BE09-76D5D93FD6F9}"/>
                </a:ext>
              </a:extLst>
            </p:cNvPr>
            <p:cNvSpPr txBox="1"/>
            <p:nvPr/>
          </p:nvSpPr>
          <p:spPr>
            <a:xfrm>
              <a:off x="2383788" y="5334238"/>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206" name="テキスト ボックス 205">
              <a:extLst>
                <a:ext uri="{FF2B5EF4-FFF2-40B4-BE49-F238E27FC236}">
                  <a16:creationId xmlns:a16="http://schemas.microsoft.com/office/drawing/2014/main" id="{79DA34FC-3E78-48F6-9B24-A23385D20B7B}"/>
                </a:ext>
              </a:extLst>
            </p:cNvPr>
            <p:cNvSpPr txBox="1"/>
            <p:nvPr/>
          </p:nvSpPr>
          <p:spPr>
            <a:xfrm>
              <a:off x="2383788" y="5445812"/>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sp>
          <p:nvSpPr>
            <p:cNvPr id="209" name="テキスト ボックス 208">
              <a:extLst>
                <a:ext uri="{FF2B5EF4-FFF2-40B4-BE49-F238E27FC236}">
                  <a16:creationId xmlns:a16="http://schemas.microsoft.com/office/drawing/2014/main" id="{12BF4DA3-4845-4E90-8D11-B5E165F25918}"/>
                </a:ext>
              </a:extLst>
            </p:cNvPr>
            <p:cNvSpPr txBox="1"/>
            <p:nvPr/>
          </p:nvSpPr>
          <p:spPr>
            <a:xfrm>
              <a:off x="2383788" y="6350541"/>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grpSp>
      <p:sp>
        <p:nvSpPr>
          <p:cNvPr id="194" name="正方形/長方形 193">
            <a:extLst>
              <a:ext uri="{FF2B5EF4-FFF2-40B4-BE49-F238E27FC236}">
                <a16:creationId xmlns:a16="http://schemas.microsoft.com/office/drawing/2014/main" id="{8ED37524-B8B1-47C2-AEC0-354978B3F6F1}"/>
              </a:ext>
            </a:extLst>
          </p:cNvPr>
          <p:cNvSpPr/>
          <p:nvPr/>
        </p:nvSpPr>
        <p:spPr>
          <a:xfrm>
            <a:off x="4196674" y="2497262"/>
            <a:ext cx="2612609" cy="11602768"/>
          </a:xfrm>
          <a:prstGeom prst="rect">
            <a:avLst/>
          </a:prstGeom>
          <a:solidFill>
            <a:srgbClr val="FFF3FF"/>
          </a:solidFill>
          <a:ln w="254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68" name="吹き出し: 角を丸めた四角形 167">
            <a:extLst>
              <a:ext uri="{FF2B5EF4-FFF2-40B4-BE49-F238E27FC236}">
                <a16:creationId xmlns:a16="http://schemas.microsoft.com/office/drawing/2014/main" id="{6555C70B-BF79-4834-A9EE-B4B04EF08C1D}"/>
              </a:ext>
            </a:extLst>
          </p:cNvPr>
          <p:cNvSpPr/>
          <p:nvPr/>
        </p:nvSpPr>
        <p:spPr>
          <a:xfrm>
            <a:off x="4645525" y="2646265"/>
            <a:ext cx="2118117" cy="476001"/>
          </a:xfrm>
          <a:prstGeom prst="wedgeRoundRectCallout">
            <a:avLst>
              <a:gd name="adj1" fmla="val -55696"/>
              <a:gd name="adj2" fmla="val -2182"/>
              <a:gd name="adj3" fmla="val 16667"/>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0" rtlCol="0" anchor="ctr"/>
          <a:lstStyle/>
          <a:p>
            <a:pPr>
              <a:lnSpc>
                <a:spcPts val="15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いつ、どんな備えをしたら良いか考えてみよう！</a:t>
            </a:r>
            <a:endParaRPr kumimoji="1" lang="ja-JP" altLang="en-US" sz="900" dirty="0"/>
          </a:p>
        </p:txBody>
      </p:sp>
      <p:sp>
        <p:nvSpPr>
          <p:cNvPr id="4" name="四角形: 角を丸くする 3">
            <a:extLst>
              <a:ext uri="{FF2B5EF4-FFF2-40B4-BE49-F238E27FC236}">
                <a16:creationId xmlns:a16="http://schemas.microsoft.com/office/drawing/2014/main" id="{80B124A3-3CF3-411C-A291-2765E697D59B}"/>
              </a:ext>
            </a:extLst>
          </p:cNvPr>
          <p:cNvSpPr/>
          <p:nvPr/>
        </p:nvSpPr>
        <p:spPr>
          <a:xfrm>
            <a:off x="5113517" y="2389632"/>
            <a:ext cx="986628" cy="229686"/>
          </a:xfrm>
          <a:prstGeom prst="roundRect">
            <a:avLst/>
          </a:prstGeom>
          <a:solidFill>
            <a:schemeClr val="bg1"/>
          </a:solidFill>
          <a:ln>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主な備え</a:t>
            </a:r>
          </a:p>
        </p:txBody>
      </p:sp>
      <p:sp>
        <p:nvSpPr>
          <p:cNvPr id="242" name="テキスト ボックス 241">
            <a:extLst>
              <a:ext uri="{FF2B5EF4-FFF2-40B4-BE49-F238E27FC236}">
                <a16:creationId xmlns:a16="http://schemas.microsoft.com/office/drawing/2014/main" id="{D3B3F96C-6C2D-44DA-A772-C21C98C592DE}"/>
              </a:ext>
            </a:extLst>
          </p:cNvPr>
          <p:cNvSpPr txBox="1"/>
          <p:nvPr/>
        </p:nvSpPr>
        <p:spPr>
          <a:xfrm>
            <a:off x="5231473" y="2647928"/>
            <a:ext cx="1456603"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そな　　　　　　　　　　　　よ　　　　　かんが</a:t>
            </a:r>
          </a:p>
        </p:txBody>
      </p:sp>
      <p:sp>
        <p:nvSpPr>
          <p:cNvPr id="244" name="正方形/長方形 243">
            <a:extLst>
              <a:ext uri="{FF2B5EF4-FFF2-40B4-BE49-F238E27FC236}">
                <a16:creationId xmlns:a16="http://schemas.microsoft.com/office/drawing/2014/main" id="{A6DF98F4-CD95-4445-918C-8DA6B8C3B6A1}"/>
              </a:ext>
            </a:extLst>
          </p:cNvPr>
          <p:cNvSpPr/>
          <p:nvPr/>
        </p:nvSpPr>
        <p:spPr>
          <a:xfrm>
            <a:off x="5274958"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おも　　  そな</a:t>
            </a:r>
          </a:p>
        </p:txBody>
      </p:sp>
      <p:grpSp>
        <p:nvGrpSpPr>
          <p:cNvPr id="35" name="グループ化 34">
            <a:extLst>
              <a:ext uri="{FF2B5EF4-FFF2-40B4-BE49-F238E27FC236}">
                <a16:creationId xmlns:a16="http://schemas.microsoft.com/office/drawing/2014/main" id="{FDDC1BA8-FC21-4A9B-A892-A84575DCF642}"/>
              </a:ext>
            </a:extLst>
          </p:cNvPr>
          <p:cNvGrpSpPr/>
          <p:nvPr/>
        </p:nvGrpSpPr>
        <p:grpSpPr>
          <a:xfrm>
            <a:off x="6207109" y="2368113"/>
            <a:ext cx="3630305" cy="12012200"/>
            <a:chOff x="6207109" y="2368113"/>
            <a:chExt cx="3630305" cy="12012200"/>
          </a:xfrm>
        </p:grpSpPr>
        <p:sp>
          <p:nvSpPr>
            <p:cNvPr id="344" name="テキスト ボックス 343">
              <a:extLst>
                <a:ext uri="{FF2B5EF4-FFF2-40B4-BE49-F238E27FC236}">
                  <a16:creationId xmlns:a16="http://schemas.microsoft.com/office/drawing/2014/main" id="{6BA4787B-C9D7-42A2-AAA4-7F915F0CEA0B}"/>
                </a:ext>
              </a:extLst>
            </p:cNvPr>
            <p:cNvSpPr txBox="1"/>
            <p:nvPr/>
          </p:nvSpPr>
          <p:spPr>
            <a:xfrm>
              <a:off x="6962229" y="2946261"/>
              <a:ext cx="2191568" cy="185794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〇テレビの天気予報を注意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〇今後の台風を調べ始める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〇家族全員の今後の予定を確認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〇マイ・タイムラインを確認</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〇一週間分の薬を病院に受け取りに行く</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rPr>
                <a:t>〇避難するときに持って行く物を準備する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cs typeface="Arial" panose="020B0604020202020204" pitchFamily="34" charset="0"/>
              </a:endParaRPr>
            </a:p>
            <a:p>
              <a:endParaRPr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〇家の周りに風で飛ばされるようなものはないか</a:t>
              </a:r>
              <a:endParaRPr kumimoji="1" lang="en-US" altLang="ja-JP" sz="70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　</a:t>
              </a:r>
              <a:r>
                <a:rPr kumimoji="1" lang="ja-JP" altLang="en-US" sz="700" dirty="0">
                  <a:latin typeface="HG丸ｺﾞｼｯｸM-PRO" panose="020F0600000000000000" pitchFamily="50" charset="-128"/>
                  <a:ea typeface="HG丸ｺﾞｼｯｸM-PRO" panose="020F0600000000000000" pitchFamily="50" charset="-128"/>
                  <a:cs typeface="Arial" panose="020B0604020202020204" pitchFamily="34" charset="0"/>
                </a:rPr>
                <a:t>確認</a:t>
              </a:r>
            </a:p>
          </p:txBody>
        </p:sp>
        <p:sp>
          <p:nvSpPr>
            <p:cNvPr id="345" name="テキスト ボックス 344">
              <a:extLst>
                <a:ext uri="{FF2B5EF4-FFF2-40B4-BE49-F238E27FC236}">
                  <a16:creationId xmlns:a16="http://schemas.microsoft.com/office/drawing/2014/main" id="{3BE8B192-BB71-46D3-BD0B-6F3970A0BB93}"/>
                </a:ext>
              </a:extLst>
            </p:cNvPr>
            <p:cNvSpPr txBox="1"/>
            <p:nvPr/>
          </p:nvSpPr>
          <p:spPr>
            <a:xfrm>
              <a:off x="6962229" y="5005420"/>
              <a:ext cx="2088734" cy="59503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〇テレビ、インターネット、携帯メール等で雨や川</a:t>
              </a:r>
              <a:endParaRPr kumimoji="1"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a:t>
              </a:r>
              <a:r>
                <a:rPr kumimoji="1" lang="ja-JP" altLang="en-US" sz="700" dirty="0">
                  <a:latin typeface="HG丸ｺﾞｼｯｸM-PRO" panose="020F0600000000000000" pitchFamily="50" charset="-128"/>
                  <a:ea typeface="HG丸ｺﾞｼｯｸM-PRO" panose="020F0600000000000000" pitchFamily="50" charset="-128"/>
                </a:rPr>
                <a:t>の様子に注意</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〇家族全員の今後の予定を再確認</a:t>
              </a:r>
              <a:endParaRPr kumimoji="1" lang="en-US" altLang="ja-JP" sz="700" dirty="0">
                <a:latin typeface="HG丸ｺﾞｼｯｸM-PRO" panose="020F0600000000000000" pitchFamily="50" charset="-128"/>
                <a:ea typeface="HG丸ｺﾞｼｯｸM-PRO" panose="020F0600000000000000" pitchFamily="50" charset="-128"/>
              </a:endParaRPr>
            </a:p>
          </p:txBody>
        </p:sp>
        <p:cxnSp>
          <p:nvCxnSpPr>
            <p:cNvPr id="348" name="直線コネクタ 347">
              <a:extLst>
                <a:ext uri="{FF2B5EF4-FFF2-40B4-BE49-F238E27FC236}">
                  <a16:creationId xmlns:a16="http://schemas.microsoft.com/office/drawing/2014/main" id="{D7245236-C964-43F6-9C27-872D03F66A88}"/>
                </a:ext>
              </a:extLst>
            </p:cNvPr>
            <p:cNvCxnSpPr>
              <a:cxnSpLocks/>
            </p:cNvCxnSpPr>
            <p:nvPr/>
          </p:nvCxnSpPr>
          <p:spPr>
            <a:xfrm>
              <a:off x="6875920" y="5761108"/>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0" name="直線コネクタ 349">
              <a:extLst>
                <a:ext uri="{FF2B5EF4-FFF2-40B4-BE49-F238E27FC236}">
                  <a16:creationId xmlns:a16="http://schemas.microsoft.com/office/drawing/2014/main" id="{38FB52C7-CCFA-49DC-B7AE-5C1B19F30A32}"/>
                </a:ext>
              </a:extLst>
            </p:cNvPr>
            <p:cNvCxnSpPr>
              <a:cxnSpLocks/>
            </p:cNvCxnSpPr>
            <p:nvPr/>
          </p:nvCxnSpPr>
          <p:spPr>
            <a:xfrm>
              <a:off x="6875920" y="986975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2" name="直線コネクタ 351">
              <a:extLst>
                <a:ext uri="{FF2B5EF4-FFF2-40B4-BE49-F238E27FC236}">
                  <a16:creationId xmlns:a16="http://schemas.microsoft.com/office/drawing/2014/main" id="{89D5D6FD-5827-4A87-BF5B-BF92C297C292}"/>
                </a:ext>
              </a:extLst>
            </p:cNvPr>
            <p:cNvCxnSpPr>
              <a:cxnSpLocks/>
            </p:cNvCxnSpPr>
            <p:nvPr/>
          </p:nvCxnSpPr>
          <p:spPr>
            <a:xfrm>
              <a:off x="6875920" y="11311244"/>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4" name="直線コネクタ 353">
              <a:extLst>
                <a:ext uri="{FF2B5EF4-FFF2-40B4-BE49-F238E27FC236}">
                  <a16:creationId xmlns:a16="http://schemas.microsoft.com/office/drawing/2014/main" id="{47646962-7E9F-4152-A0AE-EC6138196A07}"/>
                </a:ext>
              </a:extLst>
            </p:cNvPr>
            <p:cNvCxnSpPr>
              <a:cxnSpLocks/>
            </p:cNvCxnSpPr>
            <p:nvPr/>
          </p:nvCxnSpPr>
          <p:spPr>
            <a:xfrm>
              <a:off x="6875920" y="12731480"/>
              <a:ext cx="2235209"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sp>
          <p:nvSpPr>
            <p:cNvPr id="223" name="正方形/長方形 222">
              <a:extLst>
                <a:ext uri="{FF2B5EF4-FFF2-40B4-BE49-F238E27FC236}">
                  <a16:creationId xmlns:a16="http://schemas.microsoft.com/office/drawing/2014/main" id="{6BEAAD25-AF1D-40A4-95B8-3DE367134825}"/>
                </a:ext>
              </a:extLst>
            </p:cNvPr>
            <p:cNvSpPr/>
            <p:nvPr/>
          </p:nvSpPr>
          <p:spPr>
            <a:xfrm>
              <a:off x="6875920" y="2497262"/>
              <a:ext cx="2235209" cy="11602768"/>
            </a:xfrm>
            <a:prstGeom prst="rect">
              <a:avLst/>
            </a:prstGeom>
            <a:noFill/>
            <a:ln w="25400">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55" name="テキスト ボックス 354">
              <a:extLst>
                <a:ext uri="{FF2B5EF4-FFF2-40B4-BE49-F238E27FC236}">
                  <a16:creationId xmlns:a16="http://schemas.microsoft.com/office/drawing/2014/main" id="{14BA4B2F-1B82-484C-872E-D1DEBCDB574A}"/>
                </a:ext>
              </a:extLst>
            </p:cNvPr>
            <p:cNvSpPr txBox="1"/>
            <p:nvPr/>
          </p:nvSpPr>
          <p:spPr>
            <a:xfrm>
              <a:off x="6962229" y="5769877"/>
              <a:ext cx="2088734" cy="1995418"/>
            </a:xfrm>
            <a:prstGeom prst="rect">
              <a:avLst/>
            </a:prstGeom>
            <a:noFill/>
          </p:spPr>
          <p:txBody>
            <a:bodyPr wrap="square" lIns="0" rIns="0" rtlCol="0">
              <a:spAutoFit/>
            </a:bodyPr>
            <a:lstStyle/>
            <a:p>
              <a:r>
                <a:rPr kumimoji="1" lang="ja-JP" altLang="en-US" sz="700" dirty="0">
                  <a:solidFill>
                    <a:srgbClr val="FF0000"/>
                  </a:solidFill>
                  <a:latin typeface="HG丸ｺﾞｼｯｸM-PRO" panose="020F0600000000000000" pitchFamily="50" charset="-128"/>
                  <a:ea typeface="HG丸ｺﾞｼｯｸM-PRO" panose="020F0600000000000000" pitchFamily="50" charset="-128"/>
                </a:rPr>
                <a:t>〇住んでいる所と上流の雨量を調べ始める</a:t>
              </a:r>
              <a:endParaRPr kumimoji="1"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〇ハザードマップで避難場所、避難手段を確認</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〇隣町の親戚の家に家族みんなで避難することを</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電話</a:t>
              </a:r>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〇川の水位を調べ始める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〇携帯電話の充電</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kumimoji="1" lang="ja-JP" altLang="en-US" sz="700" dirty="0">
                  <a:latin typeface="HG丸ｺﾞｼｯｸM-PRO" panose="020F0600000000000000" pitchFamily="50" charset="-128"/>
                  <a:ea typeface="HG丸ｺﾞｼｯｸM-PRO" panose="020F0600000000000000" pitchFamily="50" charset="-128"/>
                </a:rPr>
                <a:t>〇通行止め</a:t>
              </a:r>
              <a:r>
                <a:rPr lang="ja-JP" altLang="en-US" sz="700" dirty="0">
                  <a:latin typeface="HG丸ｺﾞｼｯｸM-PRO" panose="020F0600000000000000" pitchFamily="50" charset="-128"/>
                  <a:ea typeface="HG丸ｺﾞｼｯｸM-PRO" panose="020F0600000000000000" pitchFamily="50" charset="-128"/>
                </a:rPr>
                <a:t>情報がないかインターネットで確認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p:txBody>
        </p:sp>
        <p:sp>
          <p:nvSpPr>
            <p:cNvPr id="357" name="テキスト ボックス 356">
              <a:extLst>
                <a:ext uri="{FF2B5EF4-FFF2-40B4-BE49-F238E27FC236}">
                  <a16:creationId xmlns:a16="http://schemas.microsoft.com/office/drawing/2014/main" id="{BCA04E88-9018-436E-9B03-4F14E0FF9247}"/>
                </a:ext>
              </a:extLst>
            </p:cNvPr>
            <p:cNvSpPr txBox="1"/>
            <p:nvPr/>
          </p:nvSpPr>
          <p:spPr>
            <a:xfrm>
              <a:off x="6962229" y="8445055"/>
              <a:ext cx="2088734" cy="138499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〇隣町への避難の開始を判断</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〇避難しやすい服装に着替える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endParaRPr kumimoji="1"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〇隣町への避難を完了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〇市内の高台への避難の開始を判断</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58" name="テキスト ボックス 357">
              <a:extLst>
                <a:ext uri="{FF2B5EF4-FFF2-40B4-BE49-F238E27FC236}">
                  <a16:creationId xmlns:a16="http://schemas.microsoft.com/office/drawing/2014/main" id="{E640C1B5-D5B3-4B00-82D8-EE27C33B32A3}"/>
                </a:ext>
              </a:extLst>
            </p:cNvPr>
            <p:cNvSpPr txBox="1"/>
            <p:nvPr/>
          </p:nvSpPr>
          <p:spPr>
            <a:xfrm>
              <a:off x="6962229" y="9871586"/>
              <a:ext cx="2088734" cy="1241365"/>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〇市内の指定避難場所への避難を判断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〇携帯メール等で避難準備情報の受信</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　</a:t>
              </a:r>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〇移動に時間のかかる人は、市内の指定避難所への</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避難の開始を判断</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solidFill>
                    <a:srgbClr val="FF0000"/>
                  </a:solidFill>
                  <a:latin typeface="HG丸ｺﾞｼｯｸM-PRO" panose="020F0600000000000000" pitchFamily="50" charset="-128"/>
                  <a:ea typeface="HG丸ｺﾞｼｯｸM-PRO" panose="020F0600000000000000" pitchFamily="50" charset="-128"/>
                </a:rPr>
                <a:t>〇安全な所へ移動を始める</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59" name="テキスト ボックス 358">
              <a:extLst>
                <a:ext uri="{FF2B5EF4-FFF2-40B4-BE49-F238E27FC236}">
                  <a16:creationId xmlns:a16="http://schemas.microsoft.com/office/drawing/2014/main" id="{F2143D23-E3AB-4664-80E6-8F376AE74481}"/>
                </a:ext>
              </a:extLst>
            </p:cNvPr>
            <p:cNvSpPr txBox="1"/>
            <p:nvPr/>
          </p:nvSpPr>
          <p:spPr>
            <a:xfrm>
              <a:off x="6962229" y="11334005"/>
              <a:ext cx="2088734" cy="1427057"/>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〇川の水位をインターネットで確認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〇市内の高台への避難を完了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〇市内の指定避難所への避難を完了</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〇携帯メールで避難勧告、避難指示を受信</a:t>
              </a:r>
              <a:endParaRPr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〇自宅内の浸水が想定されない場所で、身の安全を　</a:t>
              </a:r>
              <a:endParaRPr lang="en-US" altLang="ja-JP" sz="700" dirty="0">
                <a:latin typeface="HG丸ｺﾞｼｯｸM-PRO" panose="020F0600000000000000" pitchFamily="50" charset="-128"/>
                <a:ea typeface="HG丸ｺﾞｼｯｸM-PRO" panose="020F0600000000000000" pitchFamily="50" charset="-128"/>
              </a:endParaRPr>
            </a:p>
            <a:p>
              <a:pPr>
                <a:lnSpc>
                  <a:spcPts val="1400"/>
                </a:lnSpc>
              </a:pPr>
              <a:r>
                <a:rPr lang="ja-JP" altLang="en-US" sz="700" dirty="0">
                  <a:latin typeface="HG丸ｺﾞｼｯｸM-PRO" panose="020F0600000000000000" pitchFamily="50" charset="-128"/>
                  <a:ea typeface="HG丸ｺﾞｼｯｸM-PRO" panose="020F0600000000000000" pitchFamily="50" charset="-128"/>
                </a:rPr>
                <a:t>　確保</a:t>
              </a:r>
              <a:endParaRPr lang="en-US" altLang="ja-JP" sz="7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360" name="テキスト ボックス 359">
              <a:extLst>
                <a:ext uri="{FF2B5EF4-FFF2-40B4-BE49-F238E27FC236}">
                  <a16:creationId xmlns:a16="http://schemas.microsoft.com/office/drawing/2014/main" id="{C21619C0-5650-4236-8787-F1362EED1108}"/>
                </a:ext>
              </a:extLst>
            </p:cNvPr>
            <p:cNvSpPr txBox="1"/>
            <p:nvPr/>
          </p:nvSpPr>
          <p:spPr>
            <a:xfrm>
              <a:off x="6962229" y="12766219"/>
              <a:ext cx="2088734" cy="415498"/>
            </a:xfrm>
            <a:prstGeom prst="rect">
              <a:avLst/>
            </a:prstGeom>
            <a:noFill/>
          </p:spPr>
          <p:txBody>
            <a:bodyPr wrap="square" lIns="0" rIns="0" rtlCol="0">
              <a:spAutoFit/>
            </a:bodyPr>
            <a:lstStyle/>
            <a:p>
              <a:r>
                <a:rPr kumimoji="1" lang="ja-JP" altLang="en-US" sz="700" dirty="0">
                  <a:latin typeface="HG丸ｺﾞｼｯｸM-PRO" panose="020F0600000000000000" pitchFamily="50" charset="-128"/>
                  <a:ea typeface="HG丸ｺﾞｼｯｸM-PRO" panose="020F0600000000000000" pitchFamily="50" charset="-128"/>
                </a:rPr>
                <a:t>〇テレビで洪水予報の確認</a:t>
              </a:r>
              <a:endParaRPr kumimoji="1" lang="en-US" altLang="ja-JP" sz="700" dirty="0">
                <a:latin typeface="HG丸ｺﾞｼｯｸM-PRO" panose="020F0600000000000000" pitchFamily="50" charset="-128"/>
                <a:ea typeface="HG丸ｺﾞｼｯｸM-PRO" panose="020F0600000000000000" pitchFamily="50" charset="-128"/>
              </a:endParaRPr>
            </a:p>
            <a:p>
              <a:endParaRPr lang="en-US" altLang="ja-JP" sz="700" dirty="0">
                <a:latin typeface="HG丸ｺﾞｼｯｸM-PRO" panose="020F0600000000000000" pitchFamily="50" charset="-128"/>
                <a:ea typeface="HG丸ｺﾞｼｯｸM-PRO" panose="020F0600000000000000" pitchFamily="50" charset="-128"/>
              </a:endParaRPr>
            </a:p>
            <a:p>
              <a:r>
                <a:rPr lang="ja-JP" altLang="en-US" sz="700" dirty="0">
                  <a:latin typeface="HG丸ｺﾞｼｯｸM-PRO" panose="020F0600000000000000" pitchFamily="50" charset="-128"/>
                  <a:ea typeface="HG丸ｺﾞｼｯｸM-PRO" panose="020F0600000000000000" pitchFamily="50" charset="-128"/>
                </a:rPr>
                <a:t>〇携帯メールで緊急速報メールを受信</a:t>
              </a:r>
              <a:endParaRPr lang="en-US" altLang="ja-JP" sz="700" dirty="0">
                <a:latin typeface="HG丸ｺﾞｼｯｸM-PRO" panose="020F0600000000000000" pitchFamily="50" charset="-128"/>
                <a:ea typeface="HG丸ｺﾞｼｯｸM-PRO" panose="020F0600000000000000" pitchFamily="50" charset="-128"/>
              </a:endParaRPr>
            </a:p>
          </p:txBody>
        </p:sp>
        <p:sp>
          <p:nvSpPr>
            <p:cNvPr id="343" name="四角形: 角を丸くする 342">
              <a:extLst>
                <a:ext uri="{FF2B5EF4-FFF2-40B4-BE49-F238E27FC236}">
                  <a16:creationId xmlns:a16="http://schemas.microsoft.com/office/drawing/2014/main" id="{294A02E5-D471-42B4-9E16-420B2A69FCBA}"/>
                </a:ext>
              </a:extLst>
            </p:cNvPr>
            <p:cNvSpPr/>
            <p:nvPr/>
          </p:nvSpPr>
          <p:spPr>
            <a:xfrm>
              <a:off x="7099368" y="2389632"/>
              <a:ext cx="1745516" cy="229686"/>
            </a:xfrm>
            <a:prstGeom prst="roundRect">
              <a:avLst/>
            </a:prstGeom>
            <a:solidFill>
              <a:schemeClr val="bg1"/>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tIns="28800" bIns="28800" rtlCol="0" anchor="ctr"/>
            <a:lstStyle/>
            <a:p>
              <a:pPr algn="ctr">
                <a:lnSpc>
                  <a:spcPts val="1400"/>
                </a:lnSpc>
              </a:pP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備えの（例）</a:t>
              </a:r>
            </a:p>
          </p:txBody>
        </p:sp>
        <p:sp>
          <p:nvSpPr>
            <p:cNvPr id="237" name="テキスト ボックス 236">
              <a:extLst>
                <a:ext uri="{FF2B5EF4-FFF2-40B4-BE49-F238E27FC236}">
                  <a16:creationId xmlns:a16="http://schemas.microsoft.com/office/drawing/2014/main" id="{43C56476-FF17-4D03-BDD3-657176483119}"/>
                </a:ext>
              </a:extLst>
            </p:cNvPr>
            <p:cNvSpPr txBox="1"/>
            <p:nvPr/>
          </p:nvSpPr>
          <p:spPr>
            <a:xfrm>
              <a:off x="6207109" y="142432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sp>
          <p:nvSpPr>
            <p:cNvPr id="245" name="正方形/長方形 244">
              <a:extLst>
                <a:ext uri="{FF2B5EF4-FFF2-40B4-BE49-F238E27FC236}">
                  <a16:creationId xmlns:a16="http://schemas.microsoft.com/office/drawing/2014/main" id="{67461921-EDF4-4343-B999-78E5A62B2FEB}"/>
                </a:ext>
              </a:extLst>
            </p:cNvPr>
            <p:cNvSpPr/>
            <p:nvPr/>
          </p:nvSpPr>
          <p:spPr>
            <a:xfrm>
              <a:off x="7537787" y="2368113"/>
              <a:ext cx="805267"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そな　　　　    　　れい</a:t>
              </a:r>
            </a:p>
          </p:txBody>
        </p:sp>
        <p:sp>
          <p:nvSpPr>
            <p:cNvPr id="246" name="正方形/長方形 245">
              <a:extLst>
                <a:ext uri="{FF2B5EF4-FFF2-40B4-BE49-F238E27FC236}">
                  <a16:creationId xmlns:a16="http://schemas.microsoft.com/office/drawing/2014/main" id="{26035EB3-B286-4107-B0B0-7AFCF7BBF329}"/>
                </a:ext>
              </a:extLst>
            </p:cNvPr>
            <p:cNvSpPr/>
            <p:nvPr/>
          </p:nvSpPr>
          <p:spPr>
            <a:xfrm>
              <a:off x="7274024" y="2898387"/>
              <a:ext cx="93176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てんき    よほう　　  ちゅうい</a:t>
              </a:r>
            </a:p>
          </p:txBody>
        </p:sp>
        <p:sp>
          <p:nvSpPr>
            <p:cNvPr id="247" name="正方形/長方形 246">
              <a:extLst>
                <a:ext uri="{FF2B5EF4-FFF2-40B4-BE49-F238E27FC236}">
                  <a16:creationId xmlns:a16="http://schemas.microsoft.com/office/drawing/2014/main" id="{18A2A468-9376-41BB-A03A-6414ADF17D0C}"/>
                </a:ext>
              </a:extLst>
            </p:cNvPr>
            <p:cNvSpPr/>
            <p:nvPr/>
          </p:nvSpPr>
          <p:spPr>
            <a:xfrm>
              <a:off x="6981056" y="3112151"/>
              <a:ext cx="9754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こんご　　  たいふう　   しら　　はじ</a:t>
              </a:r>
            </a:p>
          </p:txBody>
        </p:sp>
        <p:sp>
          <p:nvSpPr>
            <p:cNvPr id="248" name="正方形/長方形 247">
              <a:extLst>
                <a:ext uri="{FF2B5EF4-FFF2-40B4-BE49-F238E27FC236}">
                  <a16:creationId xmlns:a16="http://schemas.microsoft.com/office/drawing/2014/main" id="{8DDD59A4-8FF6-4963-ACA3-3D0933F715EF}"/>
                </a:ext>
              </a:extLst>
            </p:cNvPr>
            <p:cNvSpPr/>
            <p:nvPr/>
          </p:nvSpPr>
          <p:spPr>
            <a:xfrm>
              <a:off x="6981055" y="3325015"/>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かぞくぜんいん　　　こんご　　　よてい　　  かくにん</a:t>
              </a:r>
            </a:p>
          </p:txBody>
        </p:sp>
        <p:sp>
          <p:nvSpPr>
            <p:cNvPr id="249" name="正方形/長方形 248">
              <a:extLst>
                <a:ext uri="{FF2B5EF4-FFF2-40B4-BE49-F238E27FC236}">
                  <a16:creationId xmlns:a16="http://schemas.microsoft.com/office/drawing/2014/main" id="{4E09BBD1-5E15-4DE5-A1CB-BCD281342331}"/>
                </a:ext>
              </a:extLst>
            </p:cNvPr>
            <p:cNvSpPr/>
            <p:nvPr/>
          </p:nvSpPr>
          <p:spPr>
            <a:xfrm>
              <a:off x="6981055" y="3537581"/>
              <a:ext cx="139360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0" name="正方形/長方形 249">
              <a:extLst>
                <a:ext uri="{FF2B5EF4-FFF2-40B4-BE49-F238E27FC236}">
                  <a16:creationId xmlns:a16="http://schemas.microsoft.com/office/drawing/2014/main" id="{1112D085-C112-4D02-BE92-6C99520E4254}"/>
                </a:ext>
              </a:extLst>
            </p:cNvPr>
            <p:cNvSpPr/>
            <p:nvPr/>
          </p:nvSpPr>
          <p:spPr>
            <a:xfrm>
              <a:off x="6945529" y="384915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いっしゅうかんぶん　くすり　びょういん     う　　　と　　　　　い</a:t>
              </a:r>
            </a:p>
          </p:txBody>
        </p:sp>
        <p:sp>
          <p:nvSpPr>
            <p:cNvPr id="251" name="正方形/長方形 250">
              <a:extLst>
                <a:ext uri="{FF2B5EF4-FFF2-40B4-BE49-F238E27FC236}">
                  <a16:creationId xmlns:a16="http://schemas.microsoft.com/office/drawing/2014/main" id="{856721DD-AAB0-4C90-8EA9-A1EF64B2014E}"/>
                </a:ext>
              </a:extLst>
            </p:cNvPr>
            <p:cNvSpPr/>
            <p:nvPr/>
          </p:nvSpPr>
          <p:spPr>
            <a:xfrm>
              <a:off x="6945529" y="4182674"/>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も　　　　　 い　　 もの　　じゅんび</a:t>
              </a:r>
            </a:p>
          </p:txBody>
        </p:sp>
        <p:sp>
          <p:nvSpPr>
            <p:cNvPr id="252" name="正方形/長方形 251">
              <a:extLst>
                <a:ext uri="{FF2B5EF4-FFF2-40B4-BE49-F238E27FC236}">
                  <a16:creationId xmlns:a16="http://schemas.microsoft.com/office/drawing/2014/main" id="{BBF6B3B3-DADD-4F45-8FB1-6F8EE5E0F2B1}"/>
                </a:ext>
              </a:extLst>
            </p:cNvPr>
            <p:cNvSpPr/>
            <p:nvPr/>
          </p:nvSpPr>
          <p:spPr>
            <a:xfrm>
              <a:off x="6945529" y="4401328"/>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いえ　　まわ　　　　かぜ　　 と　</a:t>
              </a:r>
            </a:p>
          </p:txBody>
        </p:sp>
        <p:sp>
          <p:nvSpPr>
            <p:cNvPr id="253" name="正方形/長方形 252">
              <a:extLst>
                <a:ext uri="{FF2B5EF4-FFF2-40B4-BE49-F238E27FC236}">
                  <a16:creationId xmlns:a16="http://schemas.microsoft.com/office/drawing/2014/main" id="{FB1D9B3C-76A8-43B7-9D9C-20F65C094B37}"/>
                </a:ext>
              </a:extLst>
            </p:cNvPr>
            <p:cNvSpPr/>
            <p:nvPr/>
          </p:nvSpPr>
          <p:spPr>
            <a:xfrm>
              <a:off x="6945529" y="4549771"/>
              <a:ext cx="181588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かくにん</a:t>
              </a:r>
            </a:p>
          </p:txBody>
        </p:sp>
        <p:sp>
          <p:nvSpPr>
            <p:cNvPr id="254" name="正方形/長方形 253">
              <a:extLst>
                <a:ext uri="{FF2B5EF4-FFF2-40B4-BE49-F238E27FC236}">
                  <a16:creationId xmlns:a16="http://schemas.microsoft.com/office/drawing/2014/main" id="{B6D23AF9-8D49-45ED-9C15-D84FF774ACB8}"/>
                </a:ext>
              </a:extLst>
            </p:cNvPr>
            <p:cNvSpPr/>
            <p:nvPr/>
          </p:nvSpPr>
          <p:spPr>
            <a:xfrm>
              <a:off x="6945529" y="4949518"/>
              <a:ext cx="220826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あめ　　かわ</a:t>
              </a:r>
            </a:p>
          </p:txBody>
        </p:sp>
        <p:sp>
          <p:nvSpPr>
            <p:cNvPr id="255" name="正方形/長方形 254">
              <a:extLst>
                <a:ext uri="{FF2B5EF4-FFF2-40B4-BE49-F238E27FC236}">
                  <a16:creationId xmlns:a16="http://schemas.microsoft.com/office/drawing/2014/main" id="{8313461C-C423-4199-8A8A-AFC203DF5721}"/>
                </a:ext>
              </a:extLst>
            </p:cNvPr>
            <p:cNvSpPr/>
            <p:nvPr/>
          </p:nvSpPr>
          <p:spPr>
            <a:xfrm>
              <a:off x="6945529" y="5108000"/>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ようす　　  ちゅうい</a:t>
              </a:r>
            </a:p>
          </p:txBody>
        </p:sp>
        <p:sp>
          <p:nvSpPr>
            <p:cNvPr id="256" name="正方形/長方形 255">
              <a:extLst>
                <a:ext uri="{FF2B5EF4-FFF2-40B4-BE49-F238E27FC236}">
                  <a16:creationId xmlns:a16="http://schemas.microsoft.com/office/drawing/2014/main" id="{C2F79153-725C-48B6-985F-C5EC7B20E313}"/>
                </a:ext>
              </a:extLst>
            </p:cNvPr>
            <p:cNvSpPr/>
            <p:nvPr/>
          </p:nvSpPr>
          <p:spPr>
            <a:xfrm>
              <a:off x="6945529" y="5347864"/>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かぞくぜんいん　　　こんご　　　よてい　　  さいかくにん　</a:t>
              </a:r>
            </a:p>
          </p:txBody>
        </p:sp>
        <p:sp>
          <p:nvSpPr>
            <p:cNvPr id="257" name="正方形/長方形 256">
              <a:extLst>
                <a:ext uri="{FF2B5EF4-FFF2-40B4-BE49-F238E27FC236}">
                  <a16:creationId xmlns:a16="http://schemas.microsoft.com/office/drawing/2014/main" id="{565E80D0-05A3-4391-89AF-49D1A0A72E56}"/>
                </a:ext>
              </a:extLst>
            </p:cNvPr>
            <p:cNvSpPr/>
            <p:nvPr/>
          </p:nvSpPr>
          <p:spPr>
            <a:xfrm>
              <a:off x="6945529" y="5724645"/>
              <a:ext cx="1646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す　　　　　　　　ところ  じょうりゅう  うりょう　　しら　　はじ</a:t>
              </a:r>
            </a:p>
          </p:txBody>
        </p:sp>
        <p:sp>
          <p:nvSpPr>
            <p:cNvPr id="258" name="正方形/長方形 257">
              <a:extLst>
                <a:ext uri="{FF2B5EF4-FFF2-40B4-BE49-F238E27FC236}">
                  <a16:creationId xmlns:a16="http://schemas.microsoft.com/office/drawing/2014/main" id="{95B750CA-7044-4567-B6A9-9A5439959957}"/>
                </a:ext>
              </a:extLst>
            </p:cNvPr>
            <p:cNvSpPr/>
            <p:nvPr/>
          </p:nvSpPr>
          <p:spPr>
            <a:xfrm>
              <a:off x="6945529" y="614630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ばしょ　　　ひなんしゅだん　　 かくにん</a:t>
              </a:r>
            </a:p>
          </p:txBody>
        </p:sp>
        <p:sp>
          <p:nvSpPr>
            <p:cNvPr id="259" name="正方形/長方形 258">
              <a:extLst>
                <a:ext uri="{FF2B5EF4-FFF2-40B4-BE49-F238E27FC236}">
                  <a16:creationId xmlns:a16="http://schemas.microsoft.com/office/drawing/2014/main" id="{85E4E1A3-47EB-49A3-BED9-4D1437389976}"/>
                </a:ext>
              </a:extLst>
            </p:cNvPr>
            <p:cNvSpPr/>
            <p:nvPr/>
          </p:nvSpPr>
          <p:spPr>
            <a:xfrm>
              <a:off x="6945529" y="646521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しんせき　 　いえ　　  かぞく　　　　　　　　　ひなん</a:t>
              </a:r>
            </a:p>
          </p:txBody>
        </p:sp>
        <p:sp>
          <p:nvSpPr>
            <p:cNvPr id="260" name="正方形/長方形 259">
              <a:extLst>
                <a:ext uri="{FF2B5EF4-FFF2-40B4-BE49-F238E27FC236}">
                  <a16:creationId xmlns:a16="http://schemas.microsoft.com/office/drawing/2014/main" id="{B6D9A2E6-6A79-414C-B268-3F63F4B8D209}"/>
                </a:ext>
              </a:extLst>
            </p:cNvPr>
            <p:cNvSpPr/>
            <p:nvPr/>
          </p:nvSpPr>
          <p:spPr>
            <a:xfrm>
              <a:off x="6945529" y="6625392"/>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でんわ</a:t>
              </a:r>
            </a:p>
          </p:txBody>
        </p:sp>
        <p:sp>
          <p:nvSpPr>
            <p:cNvPr id="261" name="正方形/長方形 260">
              <a:extLst>
                <a:ext uri="{FF2B5EF4-FFF2-40B4-BE49-F238E27FC236}">
                  <a16:creationId xmlns:a16="http://schemas.microsoft.com/office/drawing/2014/main" id="{5F79D79C-785E-40DA-BE31-87B4DCAA42F0}"/>
                </a:ext>
              </a:extLst>
            </p:cNvPr>
            <p:cNvSpPr/>
            <p:nvPr/>
          </p:nvSpPr>
          <p:spPr>
            <a:xfrm>
              <a:off x="6945529" y="696913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しら　　はじ</a:t>
              </a:r>
            </a:p>
          </p:txBody>
        </p:sp>
        <p:sp>
          <p:nvSpPr>
            <p:cNvPr id="262" name="正方形/長方形 261">
              <a:extLst>
                <a:ext uri="{FF2B5EF4-FFF2-40B4-BE49-F238E27FC236}">
                  <a16:creationId xmlns:a16="http://schemas.microsoft.com/office/drawing/2014/main" id="{898490D2-C7DD-49D6-9FCC-83B2FA316130}"/>
                </a:ext>
              </a:extLst>
            </p:cNvPr>
            <p:cNvSpPr/>
            <p:nvPr/>
          </p:nvSpPr>
          <p:spPr>
            <a:xfrm>
              <a:off x="6945529" y="7292145"/>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でんわ　　じゅうでん</a:t>
              </a:r>
            </a:p>
          </p:txBody>
        </p:sp>
        <p:sp>
          <p:nvSpPr>
            <p:cNvPr id="263" name="正方形/長方形 262">
              <a:extLst>
                <a:ext uri="{FF2B5EF4-FFF2-40B4-BE49-F238E27FC236}">
                  <a16:creationId xmlns:a16="http://schemas.microsoft.com/office/drawing/2014/main" id="{EBB1B85A-48FB-4B73-80D5-2CAB697BBF67}"/>
                </a:ext>
              </a:extLst>
            </p:cNvPr>
            <p:cNvSpPr/>
            <p:nvPr/>
          </p:nvSpPr>
          <p:spPr>
            <a:xfrm>
              <a:off x="6945529" y="7501851"/>
              <a:ext cx="208873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つうこう  ど　   じょうほう　　　　　　　　　　　　　　　　　　　　　　　 かくにん</a:t>
              </a:r>
            </a:p>
          </p:txBody>
        </p:sp>
        <p:sp>
          <p:nvSpPr>
            <p:cNvPr id="264" name="正方形/長方形 263">
              <a:extLst>
                <a:ext uri="{FF2B5EF4-FFF2-40B4-BE49-F238E27FC236}">
                  <a16:creationId xmlns:a16="http://schemas.microsoft.com/office/drawing/2014/main" id="{CE62EF78-9547-4FB8-8F21-E75C35EBBC19}"/>
                </a:ext>
              </a:extLst>
            </p:cNvPr>
            <p:cNvSpPr/>
            <p:nvPr/>
          </p:nvSpPr>
          <p:spPr>
            <a:xfrm>
              <a:off x="6945529" y="8400313"/>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かいし　  　はんだん</a:t>
              </a:r>
            </a:p>
          </p:txBody>
        </p:sp>
        <p:sp>
          <p:nvSpPr>
            <p:cNvPr id="265" name="正方形/長方形 264">
              <a:extLst>
                <a:ext uri="{FF2B5EF4-FFF2-40B4-BE49-F238E27FC236}">
                  <a16:creationId xmlns:a16="http://schemas.microsoft.com/office/drawing/2014/main" id="{328A8684-352F-4D50-906F-8C17AA1E17C2}"/>
                </a:ext>
              </a:extLst>
            </p:cNvPr>
            <p:cNvSpPr/>
            <p:nvPr/>
          </p:nvSpPr>
          <p:spPr>
            <a:xfrm>
              <a:off x="6945529" y="8824114"/>
              <a:ext cx="13623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ふくそう　　  き   が</a:t>
              </a:r>
            </a:p>
          </p:txBody>
        </p:sp>
        <p:sp>
          <p:nvSpPr>
            <p:cNvPr id="270" name="正方形/長方形 269">
              <a:extLst>
                <a:ext uri="{FF2B5EF4-FFF2-40B4-BE49-F238E27FC236}">
                  <a16:creationId xmlns:a16="http://schemas.microsoft.com/office/drawing/2014/main" id="{167C611F-98FD-4765-8C76-A4F461FDE840}"/>
                </a:ext>
              </a:extLst>
            </p:cNvPr>
            <p:cNvSpPr/>
            <p:nvPr/>
          </p:nvSpPr>
          <p:spPr>
            <a:xfrm>
              <a:off x="6945529" y="9244766"/>
              <a:ext cx="1298888"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となりまち　　　　ひなん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かんりょう</a:t>
              </a:r>
            </a:p>
          </p:txBody>
        </p:sp>
        <p:sp>
          <p:nvSpPr>
            <p:cNvPr id="271" name="正方形/長方形 270">
              <a:extLst>
                <a:ext uri="{FF2B5EF4-FFF2-40B4-BE49-F238E27FC236}">
                  <a16:creationId xmlns:a16="http://schemas.microsoft.com/office/drawing/2014/main" id="{1F44D896-A663-4EAE-A42C-163C5B4B3578}"/>
                </a:ext>
              </a:extLst>
            </p:cNvPr>
            <p:cNvSpPr/>
            <p:nvPr/>
          </p:nvSpPr>
          <p:spPr>
            <a:xfrm>
              <a:off x="6945528" y="9578126"/>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かいし 　　  はんだん</a:t>
              </a:r>
            </a:p>
          </p:txBody>
        </p:sp>
        <p:sp>
          <p:nvSpPr>
            <p:cNvPr id="272" name="正方形/長方形 271">
              <a:extLst>
                <a:ext uri="{FF2B5EF4-FFF2-40B4-BE49-F238E27FC236}">
                  <a16:creationId xmlns:a16="http://schemas.microsoft.com/office/drawing/2014/main" id="{975F90D5-7124-46C6-BA9E-39606A2AF070}"/>
                </a:ext>
              </a:extLst>
            </p:cNvPr>
            <p:cNvSpPr/>
            <p:nvPr/>
          </p:nvSpPr>
          <p:spPr>
            <a:xfrm>
              <a:off x="6945528" y="9830209"/>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73" name="正方形/長方形 272">
              <a:extLst>
                <a:ext uri="{FF2B5EF4-FFF2-40B4-BE49-F238E27FC236}">
                  <a16:creationId xmlns:a16="http://schemas.microsoft.com/office/drawing/2014/main" id="{FE9B1889-A162-48C9-9788-47B6A2C1E10D}"/>
                </a:ext>
              </a:extLst>
            </p:cNvPr>
            <p:cNvSpPr/>
            <p:nvPr/>
          </p:nvSpPr>
          <p:spPr>
            <a:xfrm>
              <a:off x="6945528" y="10037282"/>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　ばしょ　　　　　ひなん　　はんだん</a:t>
              </a:r>
            </a:p>
          </p:txBody>
        </p:sp>
        <p:sp>
          <p:nvSpPr>
            <p:cNvPr id="269" name="正方形/長方形 268">
              <a:extLst>
                <a:ext uri="{FF2B5EF4-FFF2-40B4-BE49-F238E27FC236}">
                  <a16:creationId xmlns:a16="http://schemas.microsoft.com/office/drawing/2014/main" id="{32848FA1-E2AA-44E8-B602-734853F0AF77}"/>
                </a:ext>
              </a:extLst>
            </p:cNvPr>
            <p:cNvSpPr/>
            <p:nvPr/>
          </p:nvSpPr>
          <p:spPr>
            <a:xfrm>
              <a:off x="6945528" y="10259260"/>
              <a:ext cx="177302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とう 　   ひなんじゅんびじょうほう　  じゅしん</a:t>
              </a:r>
            </a:p>
          </p:txBody>
        </p:sp>
        <p:sp>
          <p:nvSpPr>
            <p:cNvPr id="274" name="正方形/長方形 273">
              <a:extLst>
                <a:ext uri="{FF2B5EF4-FFF2-40B4-BE49-F238E27FC236}">
                  <a16:creationId xmlns:a16="http://schemas.microsoft.com/office/drawing/2014/main" id="{06941592-A9E4-4E6C-92DE-CA0A7DB25086}"/>
                </a:ext>
              </a:extLst>
            </p:cNvPr>
            <p:cNvSpPr/>
            <p:nvPr/>
          </p:nvSpPr>
          <p:spPr>
            <a:xfrm>
              <a:off x="6945528" y="10466699"/>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いどう　　   じかん　　　　　　　　 ひと　　　　  しない　　   してい   ひなんしょ</a:t>
              </a:r>
            </a:p>
          </p:txBody>
        </p:sp>
        <p:sp>
          <p:nvSpPr>
            <p:cNvPr id="275" name="正方形/長方形 274">
              <a:extLst>
                <a:ext uri="{FF2B5EF4-FFF2-40B4-BE49-F238E27FC236}">
                  <a16:creationId xmlns:a16="http://schemas.microsoft.com/office/drawing/2014/main" id="{EFF4DC10-1DFD-4293-BBE1-FA9356BD1C40}"/>
                </a:ext>
              </a:extLst>
            </p:cNvPr>
            <p:cNvSpPr/>
            <p:nvPr/>
          </p:nvSpPr>
          <p:spPr>
            <a:xfrm>
              <a:off x="6945528" y="1061504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ひなん　　  かいし　　  はんだん</a:t>
              </a:r>
            </a:p>
          </p:txBody>
        </p:sp>
        <p:sp>
          <p:nvSpPr>
            <p:cNvPr id="276" name="正方形/長方形 275">
              <a:extLst>
                <a:ext uri="{FF2B5EF4-FFF2-40B4-BE49-F238E27FC236}">
                  <a16:creationId xmlns:a16="http://schemas.microsoft.com/office/drawing/2014/main" id="{3E04611E-E8C5-4C04-A21C-CC215796BAE9}"/>
                </a:ext>
              </a:extLst>
            </p:cNvPr>
            <p:cNvSpPr/>
            <p:nvPr/>
          </p:nvSpPr>
          <p:spPr>
            <a:xfrm>
              <a:off x="6945528" y="1085551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ところ　　いどう　　  はじ</a:t>
              </a:r>
            </a:p>
          </p:txBody>
        </p:sp>
        <p:sp>
          <p:nvSpPr>
            <p:cNvPr id="277" name="正方形/長方形 276">
              <a:extLst>
                <a:ext uri="{FF2B5EF4-FFF2-40B4-BE49-F238E27FC236}">
                  <a16:creationId xmlns:a16="http://schemas.microsoft.com/office/drawing/2014/main" id="{D6F0DB0A-8AFC-461F-A43B-893731E0CA60}"/>
                </a:ext>
              </a:extLst>
            </p:cNvPr>
            <p:cNvSpPr/>
            <p:nvPr/>
          </p:nvSpPr>
          <p:spPr>
            <a:xfrm>
              <a:off x="6945528" y="11291578"/>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すいい　　　　　　　　　　　　　　　　　　 かくにん</a:t>
              </a:r>
            </a:p>
          </p:txBody>
        </p:sp>
        <p:sp>
          <p:nvSpPr>
            <p:cNvPr id="285" name="正方形/長方形 284">
              <a:extLst>
                <a:ext uri="{FF2B5EF4-FFF2-40B4-BE49-F238E27FC236}">
                  <a16:creationId xmlns:a16="http://schemas.microsoft.com/office/drawing/2014/main" id="{C1ABA62C-DD84-4A87-9104-44FA59FF73CA}"/>
                </a:ext>
              </a:extLst>
            </p:cNvPr>
            <p:cNvSpPr/>
            <p:nvPr/>
          </p:nvSpPr>
          <p:spPr>
            <a:xfrm>
              <a:off x="6945528" y="11504825"/>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たかだい　　　　  ひなん　  かんりょう</a:t>
              </a:r>
            </a:p>
          </p:txBody>
        </p:sp>
        <p:sp>
          <p:nvSpPr>
            <p:cNvPr id="289" name="正方形/長方形 288">
              <a:extLst>
                <a:ext uri="{FF2B5EF4-FFF2-40B4-BE49-F238E27FC236}">
                  <a16:creationId xmlns:a16="http://schemas.microsoft.com/office/drawing/2014/main" id="{ABF6C606-6A88-42F0-A87C-CF0E388B90E8}"/>
                </a:ext>
              </a:extLst>
            </p:cNvPr>
            <p:cNvSpPr/>
            <p:nvPr/>
          </p:nvSpPr>
          <p:spPr>
            <a:xfrm>
              <a:off x="6945528" y="1171148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しない　　   してい   ひなんしょ　　　　　ひなん　  かんりょう</a:t>
              </a:r>
            </a:p>
          </p:txBody>
        </p:sp>
        <p:sp>
          <p:nvSpPr>
            <p:cNvPr id="298" name="正方形/長方形 297">
              <a:extLst>
                <a:ext uri="{FF2B5EF4-FFF2-40B4-BE49-F238E27FC236}">
                  <a16:creationId xmlns:a16="http://schemas.microsoft.com/office/drawing/2014/main" id="{B375D6D8-7DE2-4682-B420-5DF5E8611513}"/>
                </a:ext>
              </a:extLst>
            </p:cNvPr>
            <p:cNvSpPr/>
            <p:nvPr/>
          </p:nvSpPr>
          <p:spPr>
            <a:xfrm>
              <a:off x="6945528" y="1192842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sp>
          <p:nvSpPr>
            <p:cNvPr id="299" name="正方形/長方形 298">
              <a:extLst>
                <a:ext uri="{FF2B5EF4-FFF2-40B4-BE49-F238E27FC236}">
                  <a16:creationId xmlns:a16="http://schemas.microsoft.com/office/drawing/2014/main" id="{731D8353-B4BC-497E-90EF-345D963A85B6}"/>
                </a:ext>
              </a:extLst>
            </p:cNvPr>
            <p:cNvSpPr/>
            <p:nvPr/>
          </p:nvSpPr>
          <p:spPr>
            <a:xfrm>
              <a:off x="6945528" y="12145366"/>
              <a:ext cx="201489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ひなんかんこく　　　ひなん    しじ　　　じゅしん</a:t>
              </a:r>
            </a:p>
          </p:txBody>
        </p:sp>
        <p:sp>
          <p:nvSpPr>
            <p:cNvPr id="300" name="正方形/長方形 299">
              <a:extLst>
                <a:ext uri="{FF2B5EF4-FFF2-40B4-BE49-F238E27FC236}">
                  <a16:creationId xmlns:a16="http://schemas.microsoft.com/office/drawing/2014/main" id="{46F2407D-7C24-451F-8533-A5B771CCB1EE}"/>
                </a:ext>
              </a:extLst>
            </p:cNvPr>
            <p:cNvSpPr/>
            <p:nvPr/>
          </p:nvSpPr>
          <p:spPr>
            <a:xfrm>
              <a:off x="6945527" y="12349910"/>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じたくない　　 しんすい　　 そうてい　　　　　　　  　ばしょ　　　      み　　 あんぜん</a:t>
              </a:r>
            </a:p>
          </p:txBody>
        </p:sp>
        <p:sp>
          <p:nvSpPr>
            <p:cNvPr id="301" name="正方形/長方形 300">
              <a:extLst>
                <a:ext uri="{FF2B5EF4-FFF2-40B4-BE49-F238E27FC236}">
                  <a16:creationId xmlns:a16="http://schemas.microsoft.com/office/drawing/2014/main" id="{8D46A1AC-CA54-4D80-8531-1B79409A156B}"/>
                </a:ext>
              </a:extLst>
            </p:cNvPr>
            <p:cNvSpPr/>
            <p:nvPr/>
          </p:nvSpPr>
          <p:spPr>
            <a:xfrm>
              <a:off x="6945527" y="12504849"/>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かくほ</a:t>
              </a:r>
            </a:p>
          </p:txBody>
        </p:sp>
        <p:sp>
          <p:nvSpPr>
            <p:cNvPr id="302" name="正方形/長方形 301">
              <a:extLst>
                <a:ext uri="{FF2B5EF4-FFF2-40B4-BE49-F238E27FC236}">
                  <a16:creationId xmlns:a16="http://schemas.microsoft.com/office/drawing/2014/main" id="{2FA54965-26E0-41DC-AF1E-811B135DBC83}"/>
                </a:ext>
              </a:extLst>
            </p:cNvPr>
            <p:cNvSpPr/>
            <p:nvPr/>
          </p:nvSpPr>
          <p:spPr>
            <a:xfrm>
              <a:off x="6945527" y="12716697"/>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こうずい  よほう　      かくほ</a:t>
              </a:r>
            </a:p>
          </p:txBody>
        </p:sp>
        <p:sp>
          <p:nvSpPr>
            <p:cNvPr id="303" name="正方形/長方形 302">
              <a:extLst>
                <a:ext uri="{FF2B5EF4-FFF2-40B4-BE49-F238E27FC236}">
                  <a16:creationId xmlns:a16="http://schemas.microsoft.com/office/drawing/2014/main" id="{0BA2C7C3-EF2D-4D86-99ED-ED528729A1D2}"/>
                </a:ext>
              </a:extLst>
            </p:cNvPr>
            <p:cNvSpPr/>
            <p:nvPr/>
          </p:nvSpPr>
          <p:spPr>
            <a:xfrm>
              <a:off x="6945527" y="12927523"/>
              <a:ext cx="210543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けいたい　　　　　　　 きんきゅうそくほう　　　　　　     じゅしん</a:t>
              </a:r>
            </a:p>
          </p:txBody>
        </p:sp>
      </p:grpSp>
      <p:grpSp>
        <p:nvGrpSpPr>
          <p:cNvPr id="30" name="グループ化 29">
            <a:extLst>
              <a:ext uri="{FF2B5EF4-FFF2-40B4-BE49-F238E27FC236}">
                <a16:creationId xmlns:a16="http://schemas.microsoft.com/office/drawing/2014/main" id="{F13F040E-E2FC-4930-96B6-26DAF16F0E84}"/>
              </a:ext>
            </a:extLst>
          </p:cNvPr>
          <p:cNvGrpSpPr/>
          <p:nvPr/>
        </p:nvGrpSpPr>
        <p:grpSpPr>
          <a:xfrm>
            <a:off x="196624" y="2391357"/>
            <a:ext cx="969189" cy="11708672"/>
            <a:chOff x="196624" y="2391357"/>
            <a:chExt cx="969189" cy="11708672"/>
          </a:xfrm>
        </p:grpSpPr>
        <p:sp>
          <p:nvSpPr>
            <p:cNvPr id="24" name="矢印: 下 23">
              <a:extLst>
                <a:ext uri="{FF2B5EF4-FFF2-40B4-BE49-F238E27FC236}">
                  <a16:creationId xmlns:a16="http://schemas.microsoft.com/office/drawing/2014/main" id="{B368A6AB-00DC-4CF5-BA35-5CD09A9683E5}"/>
                </a:ext>
              </a:extLst>
            </p:cNvPr>
            <p:cNvSpPr/>
            <p:nvPr/>
          </p:nvSpPr>
          <p:spPr>
            <a:xfrm>
              <a:off x="196624" y="2845305"/>
              <a:ext cx="84292" cy="9886173"/>
            </a:xfrm>
            <a:prstGeom prst="downArrow">
              <a:avLst>
                <a:gd name="adj1" fmla="val 50000"/>
                <a:gd name="adj2" fmla="val 87667"/>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3" name="グループ化 32">
              <a:extLst>
                <a:ext uri="{FF2B5EF4-FFF2-40B4-BE49-F238E27FC236}">
                  <a16:creationId xmlns:a16="http://schemas.microsoft.com/office/drawing/2014/main" id="{57E95FD1-0416-4C8A-823A-C50495DF0054}"/>
                </a:ext>
              </a:extLst>
            </p:cNvPr>
            <p:cNvGrpSpPr/>
            <p:nvPr/>
          </p:nvGrpSpPr>
          <p:grpSpPr>
            <a:xfrm>
              <a:off x="197115" y="2391357"/>
              <a:ext cx="968698" cy="453951"/>
              <a:chOff x="532706" y="2919169"/>
              <a:chExt cx="524005" cy="453951"/>
            </a:xfrm>
          </p:grpSpPr>
          <p:sp>
            <p:nvSpPr>
              <p:cNvPr id="28" name="正方形/長方形 27">
                <a:extLst>
                  <a:ext uri="{FF2B5EF4-FFF2-40B4-BE49-F238E27FC236}">
                    <a16:creationId xmlns:a16="http://schemas.microsoft.com/office/drawing/2014/main" id="{C17DFA9F-9754-4DC8-B99C-AA717AE60503}"/>
                  </a:ext>
                </a:extLst>
              </p:cNvPr>
              <p:cNvSpPr/>
              <p:nvPr/>
            </p:nvSpPr>
            <p:spPr>
              <a:xfrm>
                <a:off x="532706" y="2919169"/>
                <a:ext cx="467419" cy="45395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79200" rIns="18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備えまでの</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おおよその時間</a:t>
                </a:r>
              </a:p>
            </p:txBody>
          </p:sp>
          <p:sp>
            <p:nvSpPr>
              <p:cNvPr id="221" name="正方形/長方形 220">
                <a:extLst>
                  <a:ext uri="{FF2B5EF4-FFF2-40B4-BE49-F238E27FC236}">
                    <a16:creationId xmlns:a16="http://schemas.microsoft.com/office/drawing/2014/main" id="{C1261CD6-B6C6-4046-9CB6-0AB7513D8B95}"/>
                  </a:ext>
                </a:extLst>
              </p:cNvPr>
              <p:cNvSpPr/>
              <p:nvPr/>
            </p:nvSpPr>
            <p:spPr>
              <a:xfrm>
                <a:off x="600425" y="2944842"/>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そな</a:t>
                </a:r>
              </a:p>
            </p:txBody>
          </p:sp>
          <p:sp>
            <p:nvSpPr>
              <p:cNvPr id="130" name="正方形/長方形 129">
                <a:extLst>
                  <a:ext uri="{FF2B5EF4-FFF2-40B4-BE49-F238E27FC236}">
                    <a16:creationId xmlns:a16="http://schemas.microsoft.com/office/drawing/2014/main" id="{47C3AB41-0C86-4EF4-B257-C9AFDB447C2D}"/>
                  </a:ext>
                </a:extLst>
              </p:cNvPr>
              <p:cNvSpPr/>
              <p:nvPr/>
            </p:nvSpPr>
            <p:spPr>
              <a:xfrm>
                <a:off x="786285" y="3119834"/>
                <a:ext cx="27042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じかん</a:t>
                </a:r>
              </a:p>
            </p:txBody>
          </p:sp>
        </p:grpSp>
        <p:grpSp>
          <p:nvGrpSpPr>
            <p:cNvPr id="7" name="グループ化 6">
              <a:extLst>
                <a:ext uri="{FF2B5EF4-FFF2-40B4-BE49-F238E27FC236}">
                  <a16:creationId xmlns:a16="http://schemas.microsoft.com/office/drawing/2014/main" id="{03F85B2B-A35C-4DA6-94D3-9F9EEC5CD6DF}"/>
                </a:ext>
              </a:extLst>
            </p:cNvPr>
            <p:cNvGrpSpPr/>
            <p:nvPr/>
          </p:nvGrpSpPr>
          <p:grpSpPr>
            <a:xfrm>
              <a:off x="555892" y="3135982"/>
              <a:ext cx="469177" cy="10964047"/>
              <a:chOff x="993714" y="3135982"/>
              <a:chExt cx="469177" cy="10964047"/>
            </a:xfrm>
          </p:grpSpPr>
          <p:sp>
            <p:nvSpPr>
              <p:cNvPr id="6" name="矢印: 下 5">
                <a:extLst>
                  <a:ext uri="{FF2B5EF4-FFF2-40B4-BE49-F238E27FC236}">
                    <a16:creationId xmlns:a16="http://schemas.microsoft.com/office/drawing/2014/main" id="{A2F32AAD-87C7-4CCC-92AE-72DA2A736780}"/>
                  </a:ext>
                </a:extLst>
              </p:cNvPr>
              <p:cNvSpPr/>
              <p:nvPr/>
            </p:nvSpPr>
            <p:spPr>
              <a:xfrm>
                <a:off x="1058392" y="3135982"/>
                <a:ext cx="338645" cy="1644416"/>
              </a:xfrm>
              <a:prstGeom prst="downArrow">
                <a:avLst>
                  <a:gd name="adj1" fmla="val 77502"/>
                  <a:gd name="adj2" fmla="val 62501"/>
                </a:avLst>
              </a:prstGeom>
              <a:solidFill>
                <a:srgbClr val="FFE7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警戒レベル１（心構えを高める）</a:t>
                </a:r>
              </a:p>
            </p:txBody>
          </p:sp>
          <p:sp>
            <p:nvSpPr>
              <p:cNvPr id="126" name="矢印: 下 125">
                <a:extLst>
                  <a:ext uri="{FF2B5EF4-FFF2-40B4-BE49-F238E27FC236}">
                    <a16:creationId xmlns:a16="http://schemas.microsoft.com/office/drawing/2014/main" id="{02913E12-7398-4BA7-8D29-DEC99F88E5D0}"/>
                  </a:ext>
                </a:extLst>
              </p:cNvPr>
              <p:cNvSpPr/>
              <p:nvPr/>
            </p:nvSpPr>
            <p:spPr>
              <a:xfrm>
                <a:off x="1058392" y="4854225"/>
                <a:ext cx="338645" cy="5015525"/>
              </a:xfrm>
              <a:prstGeom prst="downArrow">
                <a:avLst>
                  <a:gd name="adj1" fmla="val 77502"/>
                  <a:gd name="adj2" fmla="val 62501"/>
                </a:avLst>
              </a:prstGeom>
              <a:solidFill>
                <a:srgbClr val="FFCC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Ins="126000" rtlCol="0" anchor="ctr"/>
              <a:lstStyle/>
              <a:p>
                <a:pPr algn="ct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警戒レベル２（避難行動の確認）</a:t>
                </a:r>
              </a:p>
            </p:txBody>
          </p:sp>
          <p:sp>
            <p:nvSpPr>
              <p:cNvPr id="127" name="矢印: 下 126">
                <a:extLst>
                  <a:ext uri="{FF2B5EF4-FFF2-40B4-BE49-F238E27FC236}">
                    <a16:creationId xmlns:a16="http://schemas.microsoft.com/office/drawing/2014/main" id="{C56BA348-0210-4195-9E6D-B90EE58B35B2}"/>
                  </a:ext>
                </a:extLst>
              </p:cNvPr>
              <p:cNvSpPr/>
              <p:nvPr/>
            </p:nvSpPr>
            <p:spPr>
              <a:xfrm>
                <a:off x="993714" y="10063984"/>
                <a:ext cx="468000" cy="1247260"/>
              </a:xfrm>
              <a:prstGeom prst="downArrow">
                <a:avLst>
                  <a:gd name="adj1" fmla="val 77502"/>
                  <a:gd name="adj2" fmla="val 62501"/>
                </a:avLst>
              </a:prstGeom>
              <a:solidFill>
                <a:srgbClr val="FF99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警戒レベル３　　　</a:t>
                </a:r>
                <a:endParaRPr kumimoji="1"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tx1"/>
                    </a:solidFill>
                    <a:latin typeface="HG丸ｺﾞｼｯｸM-PRO" panose="020F0600000000000000" pitchFamily="50" charset="-128"/>
                    <a:ea typeface="HG丸ｺﾞｼｯｸM-PRO" panose="020F0600000000000000" pitchFamily="50" charset="-128"/>
                  </a:rPr>
                  <a:t>（高齢者等は避難）</a:t>
                </a:r>
              </a:p>
            </p:txBody>
          </p:sp>
          <p:sp>
            <p:nvSpPr>
              <p:cNvPr id="128" name="矢印: 下 127">
                <a:extLst>
                  <a:ext uri="{FF2B5EF4-FFF2-40B4-BE49-F238E27FC236}">
                    <a16:creationId xmlns:a16="http://schemas.microsoft.com/office/drawing/2014/main" id="{DF6B0877-5B19-4048-A729-8278B9E350D6}"/>
                  </a:ext>
                </a:extLst>
              </p:cNvPr>
              <p:cNvSpPr/>
              <p:nvPr/>
            </p:nvSpPr>
            <p:spPr>
              <a:xfrm>
                <a:off x="994891" y="11482018"/>
                <a:ext cx="468000" cy="1247260"/>
              </a:xfrm>
              <a:prstGeom prst="downArrow">
                <a:avLst>
                  <a:gd name="adj1" fmla="val 77502"/>
                  <a:gd name="adj2" fmla="val 62501"/>
                </a:avLst>
              </a:prstGeom>
              <a:solidFill>
                <a:srgbClr val="FF00FF"/>
              </a:solidFill>
              <a:ln w="9525">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警戒レベル４</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（全員避難）</a:t>
                </a:r>
              </a:p>
            </p:txBody>
          </p:sp>
          <p:sp>
            <p:nvSpPr>
              <p:cNvPr id="129" name="矢印: 下 128">
                <a:extLst>
                  <a:ext uri="{FF2B5EF4-FFF2-40B4-BE49-F238E27FC236}">
                    <a16:creationId xmlns:a16="http://schemas.microsoft.com/office/drawing/2014/main" id="{2277F0E9-892E-45BA-A2CA-814B038EDC6C}"/>
                  </a:ext>
                </a:extLst>
              </p:cNvPr>
              <p:cNvSpPr/>
              <p:nvPr/>
            </p:nvSpPr>
            <p:spPr>
              <a:xfrm>
                <a:off x="994005" y="12861192"/>
                <a:ext cx="467418" cy="1238837"/>
              </a:xfrm>
              <a:prstGeom prst="downArrow">
                <a:avLst>
                  <a:gd name="adj1" fmla="val 77502"/>
                  <a:gd name="adj2" fmla="val 62501"/>
                </a:avLst>
              </a:prstGeom>
              <a:solidFill>
                <a:schemeClr val="tx1">
                  <a:lumMod val="65000"/>
                  <a:lumOff val="35000"/>
                </a:schemeClr>
              </a:solidFill>
              <a:ln w="952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警戒レベル５</a:t>
                </a:r>
                <a:endParaRPr kumimoji="1" lang="en-US" altLang="ja-JP" sz="700" b="1" dirty="0">
                  <a:solidFill>
                    <a:schemeClr val="bg1"/>
                  </a:solidFill>
                  <a:latin typeface="HG丸ｺﾞｼｯｸM-PRO" panose="020F0600000000000000" pitchFamily="50" charset="-128"/>
                  <a:ea typeface="HG丸ｺﾞｼｯｸM-PRO" panose="020F0600000000000000" pitchFamily="50" charset="-128"/>
                </a:endParaRPr>
              </a:p>
              <a:p>
                <a:pPr algn="ctr">
                  <a:lnSpc>
                    <a:spcPts val="1200"/>
                  </a:lnSpc>
                </a:pPr>
                <a:r>
                  <a:rPr kumimoji="1" lang="ja-JP" altLang="en-US" sz="700" b="1" dirty="0">
                    <a:solidFill>
                      <a:schemeClr val="bg1"/>
                    </a:solidFill>
                    <a:latin typeface="HG丸ｺﾞｼｯｸM-PRO" panose="020F0600000000000000" pitchFamily="50" charset="-128"/>
                    <a:ea typeface="HG丸ｺﾞｼｯｸM-PRO" panose="020F0600000000000000" pitchFamily="50" charset="-128"/>
                  </a:rPr>
                  <a:t>（災害発生）</a:t>
                </a:r>
              </a:p>
            </p:txBody>
          </p:sp>
        </p:grpSp>
        <p:grpSp>
          <p:nvGrpSpPr>
            <p:cNvPr id="13" name="グループ化 12">
              <a:extLst>
                <a:ext uri="{FF2B5EF4-FFF2-40B4-BE49-F238E27FC236}">
                  <a16:creationId xmlns:a16="http://schemas.microsoft.com/office/drawing/2014/main" id="{D5616FA9-ADAC-47E7-B498-20E508552753}"/>
                </a:ext>
              </a:extLst>
            </p:cNvPr>
            <p:cNvGrpSpPr/>
            <p:nvPr/>
          </p:nvGrpSpPr>
          <p:grpSpPr>
            <a:xfrm>
              <a:off x="225431" y="2899933"/>
              <a:ext cx="467419" cy="230994"/>
              <a:chOff x="225431" y="2899933"/>
              <a:chExt cx="467419" cy="230994"/>
            </a:xfrm>
          </p:grpSpPr>
          <p:sp>
            <p:nvSpPr>
              <p:cNvPr id="222" name="テキスト ボックス 221">
                <a:extLst>
                  <a:ext uri="{FF2B5EF4-FFF2-40B4-BE49-F238E27FC236}">
                    <a16:creationId xmlns:a16="http://schemas.microsoft.com/office/drawing/2014/main" id="{C1D8F962-5ED0-426C-AC00-E70C6F49218E}"/>
                  </a:ext>
                </a:extLst>
              </p:cNvPr>
              <p:cNvSpPr txBox="1"/>
              <p:nvPr/>
            </p:nvSpPr>
            <p:spPr>
              <a:xfrm>
                <a:off x="225431" y="2946261"/>
                <a:ext cx="467419" cy="184666"/>
              </a:xfrm>
              <a:prstGeom prst="rect">
                <a:avLst/>
              </a:prstGeom>
              <a:noFill/>
            </p:spPr>
            <p:txBody>
              <a:bodyPr wrap="square" rtlCol="0">
                <a:spAutoFit/>
              </a:bodyPr>
              <a:lstStyle/>
              <a:p>
                <a:r>
                  <a:rPr kumimoji="1" lang="ja-JP" altLang="en-US" sz="600" b="1" dirty="0">
                    <a:latin typeface="+mn-ea"/>
                  </a:rPr>
                  <a:t>３日前</a:t>
                </a:r>
              </a:p>
            </p:txBody>
          </p:sp>
          <p:sp>
            <p:nvSpPr>
              <p:cNvPr id="161" name="正方形/長方形 160">
                <a:extLst>
                  <a:ext uri="{FF2B5EF4-FFF2-40B4-BE49-F238E27FC236}">
                    <a16:creationId xmlns:a16="http://schemas.microsoft.com/office/drawing/2014/main" id="{9B0D1D6A-5273-47C9-8677-D7CBD26A45B6}"/>
                  </a:ext>
                </a:extLst>
              </p:cNvPr>
              <p:cNvSpPr/>
              <p:nvPr/>
            </p:nvSpPr>
            <p:spPr>
              <a:xfrm>
                <a:off x="294598" y="2899933"/>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4" name="グループ化 13">
              <a:extLst>
                <a:ext uri="{FF2B5EF4-FFF2-40B4-BE49-F238E27FC236}">
                  <a16:creationId xmlns:a16="http://schemas.microsoft.com/office/drawing/2014/main" id="{5990152A-378D-433A-BFFC-BAE20FDD0247}"/>
                </a:ext>
              </a:extLst>
            </p:cNvPr>
            <p:cNvGrpSpPr/>
            <p:nvPr/>
          </p:nvGrpSpPr>
          <p:grpSpPr>
            <a:xfrm>
              <a:off x="225431" y="4738624"/>
              <a:ext cx="467419" cy="233011"/>
              <a:chOff x="225431" y="4738624"/>
              <a:chExt cx="467419" cy="233011"/>
            </a:xfrm>
          </p:grpSpPr>
          <p:sp>
            <p:nvSpPr>
              <p:cNvPr id="295" name="テキスト ボックス 294">
                <a:extLst>
                  <a:ext uri="{FF2B5EF4-FFF2-40B4-BE49-F238E27FC236}">
                    <a16:creationId xmlns:a16="http://schemas.microsoft.com/office/drawing/2014/main" id="{3B3A3F9C-F2F2-43AF-A1EE-5DAA949A8E15}"/>
                  </a:ext>
                </a:extLst>
              </p:cNvPr>
              <p:cNvSpPr txBox="1"/>
              <p:nvPr/>
            </p:nvSpPr>
            <p:spPr>
              <a:xfrm>
                <a:off x="225431" y="4786969"/>
                <a:ext cx="467419" cy="184666"/>
              </a:xfrm>
              <a:prstGeom prst="rect">
                <a:avLst/>
              </a:prstGeom>
              <a:noFill/>
            </p:spPr>
            <p:txBody>
              <a:bodyPr wrap="square" rtlCol="0">
                <a:spAutoFit/>
              </a:bodyPr>
              <a:lstStyle/>
              <a:p>
                <a:r>
                  <a:rPr kumimoji="1" lang="ja-JP" altLang="en-US" sz="600" b="1" dirty="0">
                    <a:latin typeface="+mn-ea"/>
                  </a:rPr>
                  <a:t>２日前</a:t>
                </a:r>
              </a:p>
            </p:txBody>
          </p:sp>
          <p:sp>
            <p:nvSpPr>
              <p:cNvPr id="174" name="正方形/長方形 173">
                <a:extLst>
                  <a:ext uri="{FF2B5EF4-FFF2-40B4-BE49-F238E27FC236}">
                    <a16:creationId xmlns:a16="http://schemas.microsoft.com/office/drawing/2014/main" id="{1592989A-FF34-4486-A237-872389AAF3C8}"/>
                  </a:ext>
                </a:extLst>
              </p:cNvPr>
              <p:cNvSpPr/>
              <p:nvPr/>
            </p:nvSpPr>
            <p:spPr>
              <a:xfrm>
                <a:off x="294598" y="4738624"/>
                <a:ext cx="34239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かまえ</a:t>
                </a:r>
              </a:p>
            </p:txBody>
          </p:sp>
        </p:grpSp>
        <p:grpSp>
          <p:nvGrpSpPr>
            <p:cNvPr id="19" name="グループ化 18">
              <a:extLst>
                <a:ext uri="{FF2B5EF4-FFF2-40B4-BE49-F238E27FC236}">
                  <a16:creationId xmlns:a16="http://schemas.microsoft.com/office/drawing/2014/main" id="{7636F6A3-2F91-48CD-9C40-7DB3E379EFDA}"/>
                </a:ext>
              </a:extLst>
            </p:cNvPr>
            <p:cNvGrpSpPr/>
            <p:nvPr/>
          </p:nvGrpSpPr>
          <p:grpSpPr>
            <a:xfrm>
              <a:off x="225431" y="5274813"/>
              <a:ext cx="467419" cy="236437"/>
              <a:chOff x="225431" y="5274813"/>
              <a:chExt cx="467419" cy="236437"/>
            </a:xfrm>
          </p:grpSpPr>
          <p:sp>
            <p:nvSpPr>
              <p:cNvPr id="296" name="テキスト ボックス 295">
                <a:extLst>
                  <a:ext uri="{FF2B5EF4-FFF2-40B4-BE49-F238E27FC236}">
                    <a16:creationId xmlns:a16="http://schemas.microsoft.com/office/drawing/2014/main" id="{C6B904CB-79AE-4434-AC19-BB0A9722907D}"/>
                  </a:ext>
                </a:extLst>
              </p:cNvPr>
              <p:cNvSpPr txBox="1"/>
              <p:nvPr/>
            </p:nvSpPr>
            <p:spPr>
              <a:xfrm>
                <a:off x="225431" y="5326584"/>
                <a:ext cx="467419" cy="184666"/>
              </a:xfrm>
              <a:prstGeom prst="rect">
                <a:avLst/>
              </a:prstGeom>
              <a:noFill/>
            </p:spPr>
            <p:txBody>
              <a:bodyPr wrap="square" rtlCol="0">
                <a:spAutoFit/>
              </a:bodyPr>
              <a:lstStyle/>
              <a:p>
                <a:r>
                  <a:rPr kumimoji="1" lang="ja-JP" altLang="en-US" sz="600" b="1" dirty="0">
                    <a:latin typeface="+mn-ea"/>
                  </a:rPr>
                  <a:t>１日前</a:t>
                </a:r>
              </a:p>
            </p:txBody>
          </p:sp>
          <p:sp>
            <p:nvSpPr>
              <p:cNvPr id="162" name="正方形/長方形 161">
                <a:extLst>
                  <a:ext uri="{FF2B5EF4-FFF2-40B4-BE49-F238E27FC236}">
                    <a16:creationId xmlns:a16="http://schemas.microsoft.com/office/drawing/2014/main" id="{675E0B75-5053-42ED-A157-904AC448756C}"/>
                  </a:ext>
                </a:extLst>
              </p:cNvPr>
              <p:cNvSpPr/>
              <p:nvPr/>
            </p:nvSpPr>
            <p:spPr>
              <a:xfrm>
                <a:off x="273428" y="5274813"/>
                <a:ext cx="371294"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にちまえ</a:t>
                </a:r>
              </a:p>
            </p:txBody>
          </p:sp>
        </p:grpSp>
        <p:grpSp>
          <p:nvGrpSpPr>
            <p:cNvPr id="22" name="グループ化 21">
              <a:extLst>
                <a:ext uri="{FF2B5EF4-FFF2-40B4-BE49-F238E27FC236}">
                  <a16:creationId xmlns:a16="http://schemas.microsoft.com/office/drawing/2014/main" id="{AD3DFABE-BF43-409B-B12A-CE03B3BD2B59}"/>
                </a:ext>
              </a:extLst>
            </p:cNvPr>
            <p:cNvGrpSpPr/>
            <p:nvPr/>
          </p:nvGrpSpPr>
          <p:grpSpPr>
            <a:xfrm>
              <a:off x="209925" y="5748745"/>
              <a:ext cx="482925" cy="236636"/>
              <a:chOff x="209925" y="5748745"/>
              <a:chExt cx="482925" cy="236636"/>
            </a:xfrm>
          </p:grpSpPr>
          <p:sp>
            <p:nvSpPr>
              <p:cNvPr id="297" name="テキスト ボックス 296">
                <a:extLst>
                  <a:ext uri="{FF2B5EF4-FFF2-40B4-BE49-F238E27FC236}">
                    <a16:creationId xmlns:a16="http://schemas.microsoft.com/office/drawing/2014/main" id="{90333F77-70AE-41E6-B3E2-D6AC3C090E09}"/>
                  </a:ext>
                </a:extLst>
              </p:cNvPr>
              <p:cNvSpPr txBox="1"/>
              <p:nvPr/>
            </p:nvSpPr>
            <p:spPr>
              <a:xfrm>
                <a:off x="225431" y="5800715"/>
                <a:ext cx="467419" cy="184666"/>
              </a:xfrm>
              <a:prstGeom prst="rect">
                <a:avLst/>
              </a:prstGeom>
              <a:noFill/>
            </p:spPr>
            <p:txBody>
              <a:bodyPr wrap="square" rtlCol="0">
                <a:spAutoFit/>
              </a:bodyPr>
              <a:lstStyle/>
              <a:p>
                <a:r>
                  <a:rPr kumimoji="1" lang="ja-JP" altLang="en-US" sz="600" b="1" dirty="0">
                    <a:latin typeface="+mn-ea"/>
                  </a:rPr>
                  <a:t>半日前</a:t>
                </a:r>
              </a:p>
            </p:txBody>
          </p:sp>
          <p:sp>
            <p:nvSpPr>
              <p:cNvPr id="175" name="正方形/長方形 174">
                <a:extLst>
                  <a:ext uri="{FF2B5EF4-FFF2-40B4-BE49-F238E27FC236}">
                    <a16:creationId xmlns:a16="http://schemas.microsoft.com/office/drawing/2014/main" id="{536003BD-7B5F-467A-9755-AF04DD73A3DC}"/>
                  </a:ext>
                </a:extLst>
              </p:cNvPr>
              <p:cNvSpPr/>
              <p:nvPr/>
            </p:nvSpPr>
            <p:spPr>
              <a:xfrm>
                <a:off x="209925" y="5748745"/>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はんにちまえ</a:t>
                </a:r>
              </a:p>
            </p:txBody>
          </p:sp>
        </p:grpSp>
        <p:grpSp>
          <p:nvGrpSpPr>
            <p:cNvPr id="23" name="グループ化 22">
              <a:extLst>
                <a:ext uri="{FF2B5EF4-FFF2-40B4-BE49-F238E27FC236}">
                  <a16:creationId xmlns:a16="http://schemas.microsoft.com/office/drawing/2014/main" id="{B08A6084-E7E1-4513-ADC3-C98D8DDFA829}"/>
                </a:ext>
              </a:extLst>
            </p:cNvPr>
            <p:cNvGrpSpPr/>
            <p:nvPr/>
          </p:nvGrpSpPr>
          <p:grpSpPr>
            <a:xfrm>
              <a:off x="225431" y="9846870"/>
              <a:ext cx="515981" cy="239327"/>
              <a:chOff x="225431" y="9846870"/>
              <a:chExt cx="515981" cy="239327"/>
            </a:xfrm>
          </p:grpSpPr>
          <p:sp>
            <p:nvSpPr>
              <p:cNvPr id="339" name="テキスト ボックス 338">
                <a:extLst>
                  <a:ext uri="{FF2B5EF4-FFF2-40B4-BE49-F238E27FC236}">
                    <a16:creationId xmlns:a16="http://schemas.microsoft.com/office/drawing/2014/main" id="{289D1C39-EF02-44CD-9001-54264BCC313F}"/>
                  </a:ext>
                </a:extLst>
              </p:cNvPr>
              <p:cNvSpPr txBox="1"/>
              <p:nvPr/>
            </p:nvSpPr>
            <p:spPr>
              <a:xfrm>
                <a:off x="225431" y="9901531"/>
                <a:ext cx="467419" cy="184666"/>
              </a:xfrm>
              <a:prstGeom prst="rect">
                <a:avLst/>
              </a:prstGeom>
              <a:noFill/>
            </p:spPr>
            <p:txBody>
              <a:bodyPr wrap="square" rtlCol="0">
                <a:spAutoFit/>
              </a:bodyPr>
              <a:lstStyle/>
              <a:p>
                <a:r>
                  <a:rPr kumimoji="1" lang="ja-JP" altLang="en-US" sz="600" b="1" dirty="0">
                    <a:latin typeface="+mn-ea"/>
                  </a:rPr>
                  <a:t>５時間前</a:t>
                </a:r>
              </a:p>
            </p:txBody>
          </p:sp>
          <p:sp>
            <p:nvSpPr>
              <p:cNvPr id="176" name="正方形/長方形 175">
                <a:extLst>
                  <a:ext uri="{FF2B5EF4-FFF2-40B4-BE49-F238E27FC236}">
                    <a16:creationId xmlns:a16="http://schemas.microsoft.com/office/drawing/2014/main" id="{87F60E03-A6EC-42B8-A7FD-CF99E9DE771A}"/>
                  </a:ext>
                </a:extLst>
              </p:cNvPr>
              <p:cNvSpPr/>
              <p:nvPr/>
            </p:nvSpPr>
            <p:spPr>
              <a:xfrm>
                <a:off x="281537" y="984687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6" name="グループ化 25">
              <a:extLst>
                <a:ext uri="{FF2B5EF4-FFF2-40B4-BE49-F238E27FC236}">
                  <a16:creationId xmlns:a16="http://schemas.microsoft.com/office/drawing/2014/main" id="{F2E523FF-D0A9-42B5-90A3-E0427EF4F988}"/>
                </a:ext>
              </a:extLst>
            </p:cNvPr>
            <p:cNvGrpSpPr/>
            <p:nvPr/>
          </p:nvGrpSpPr>
          <p:grpSpPr>
            <a:xfrm>
              <a:off x="225431" y="11301236"/>
              <a:ext cx="515981" cy="233533"/>
              <a:chOff x="225431" y="11301236"/>
              <a:chExt cx="515981" cy="233533"/>
            </a:xfrm>
          </p:grpSpPr>
          <p:sp>
            <p:nvSpPr>
              <p:cNvPr id="340" name="テキスト ボックス 339">
                <a:extLst>
                  <a:ext uri="{FF2B5EF4-FFF2-40B4-BE49-F238E27FC236}">
                    <a16:creationId xmlns:a16="http://schemas.microsoft.com/office/drawing/2014/main" id="{7FD1385D-D680-4779-BA6B-E1AD2F99DFF5}"/>
                  </a:ext>
                </a:extLst>
              </p:cNvPr>
              <p:cNvSpPr txBox="1"/>
              <p:nvPr/>
            </p:nvSpPr>
            <p:spPr>
              <a:xfrm>
                <a:off x="225431" y="11350103"/>
                <a:ext cx="467419" cy="184666"/>
              </a:xfrm>
              <a:prstGeom prst="rect">
                <a:avLst/>
              </a:prstGeom>
              <a:noFill/>
            </p:spPr>
            <p:txBody>
              <a:bodyPr wrap="square" rtlCol="0">
                <a:spAutoFit/>
              </a:bodyPr>
              <a:lstStyle/>
              <a:p>
                <a:r>
                  <a:rPr kumimoji="1" lang="ja-JP" altLang="en-US" sz="600" b="1" dirty="0">
                    <a:latin typeface="+mn-ea"/>
                  </a:rPr>
                  <a:t>３時間前</a:t>
                </a:r>
              </a:p>
            </p:txBody>
          </p:sp>
          <p:sp>
            <p:nvSpPr>
              <p:cNvPr id="177" name="正方形/長方形 176">
                <a:extLst>
                  <a:ext uri="{FF2B5EF4-FFF2-40B4-BE49-F238E27FC236}">
                    <a16:creationId xmlns:a16="http://schemas.microsoft.com/office/drawing/2014/main" id="{C71F3C62-CC23-48E2-89BF-596B524A51B2}"/>
                  </a:ext>
                </a:extLst>
              </p:cNvPr>
              <p:cNvSpPr/>
              <p:nvPr/>
            </p:nvSpPr>
            <p:spPr>
              <a:xfrm>
                <a:off x="281537" y="11301236"/>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じかんまえ</a:t>
                </a:r>
              </a:p>
            </p:txBody>
          </p:sp>
        </p:grpSp>
        <p:grpSp>
          <p:nvGrpSpPr>
            <p:cNvPr id="27" name="グループ化 26">
              <a:extLst>
                <a:ext uri="{FF2B5EF4-FFF2-40B4-BE49-F238E27FC236}">
                  <a16:creationId xmlns:a16="http://schemas.microsoft.com/office/drawing/2014/main" id="{BA73E207-E2AF-40D8-8A0F-A422E5F3D0C8}"/>
                </a:ext>
              </a:extLst>
            </p:cNvPr>
            <p:cNvGrpSpPr/>
            <p:nvPr/>
          </p:nvGrpSpPr>
          <p:grpSpPr>
            <a:xfrm>
              <a:off x="225431" y="12700130"/>
              <a:ext cx="518098" cy="234344"/>
              <a:chOff x="225431" y="12700130"/>
              <a:chExt cx="518098" cy="234344"/>
            </a:xfrm>
          </p:grpSpPr>
          <p:sp>
            <p:nvSpPr>
              <p:cNvPr id="341" name="テキスト ボックス 340">
                <a:extLst>
                  <a:ext uri="{FF2B5EF4-FFF2-40B4-BE49-F238E27FC236}">
                    <a16:creationId xmlns:a16="http://schemas.microsoft.com/office/drawing/2014/main" id="{13D54B2F-E20D-4FAC-9B25-F1431BDBFA17}"/>
                  </a:ext>
                </a:extLst>
              </p:cNvPr>
              <p:cNvSpPr txBox="1"/>
              <p:nvPr/>
            </p:nvSpPr>
            <p:spPr>
              <a:xfrm>
                <a:off x="225431" y="12749808"/>
                <a:ext cx="467419" cy="184666"/>
              </a:xfrm>
              <a:prstGeom prst="rect">
                <a:avLst/>
              </a:prstGeom>
              <a:noFill/>
            </p:spPr>
            <p:txBody>
              <a:bodyPr wrap="square" rtlCol="0">
                <a:spAutoFit/>
              </a:bodyPr>
              <a:lstStyle/>
              <a:p>
                <a:r>
                  <a:rPr kumimoji="1" lang="ja-JP" altLang="en-US" sz="600" b="1" dirty="0">
                    <a:latin typeface="+mn-ea"/>
                  </a:rPr>
                  <a:t>０時間</a:t>
                </a:r>
              </a:p>
            </p:txBody>
          </p:sp>
          <p:sp>
            <p:nvSpPr>
              <p:cNvPr id="178" name="正方形/長方形 177">
                <a:extLst>
                  <a:ext uri="{FF2B5EF4-FFF2-40B4-BE49-F238E27FC236}">
                    <a16:creationId xmlns:a16="http://schemas.microsoft.com/office/drawing/2014/main" id="{DFF62921-35CF-41D8-9054-58CBE556F62A}"/>
                  </a:ext>
                </a:extLst>
              </p:cNvPr>
              <p:cNvSpPr/>
              <p:nvPr/>
            </p:nvSpPr>
            <p:spPr>
              <a:xfrm>
                <a:off x="283654" y="12700130"/>
                <a:ext cx="459875"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a:t>
                </a:r>
              </a:p>
            </p:txBody>
          </p:sp>
        </p:grpSp>
        <p:sp>
          <p:nvSpPr>
            <p:cNvPr id="346" name="正方形/長方形 345">
              <a:extLst>
                <a:ext uri="{FF2B5EF4-FFF2-40B4-BE49-F238E27FC236}">
                  <a16:creationId xmlns:a16="http://schemas.microsoft.com/office/drawing/2014/main" id="{0A5EBCC7-F9FB-4B6D-BEF3-33E75453A818}"/>
                </a:ext>
              </a:extLst>
            </p:cNvPr>
            <p:cNvSpPr/>
            <p:nvPr/>
          </p:nvSpPr>
          <p:spPr>
            <a:xfrm>
              <a:off x="731589" y="3157470"/>
              <a:ext cx="232231" cy="131610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こころがま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 たか　　</a:t>
              </a:r>
            </a:p>
          </p:txBody>
        </p:sp>
        <p:sp>
          <p:nvSpPr>
            <p:cNvPr id="356" name="正方形/長方形 355">
              <a:extLst>
                <a:ext uri="{FF2B5EF4-FFF2-40B4-BE49-F238E27FC236}">
                  <a16:creationId xmlns:a16="http://schemas.microsoft.com/office/drawing/2014/main" id="{7111C839-4157-40CF-8D06-87D6EE3920BF}"/>
                </a:ext>
              </a:extLst>
            </p:cNvPr>
            <p:cNvSpPr/>
            <p:nvPr/>
          </p:nvSpPr>
          <p:spPr>
            <a:xfrm>
              <a:off x="731589" y="6555393"/>
              <a:ext cx="232231" cy="1520219"/>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ひなんこうどう　かくにん</a:t>
              </a:r>
            </a:p>
          </p:txBody>
        </p:sp>
        <p:sp>
          <p:nvSpPr>
            <p:cNvPr id="362" name="正方形/長方形 361">
              <a:extLst>
                <a:ext uri="{FF2B5EF4-FFF2-40B4-BE49-F238E27FC236}">
                  <a16:creationId xmlns:a16="http://schemas.microsoft.com/office/drawing/2014/main" id="{1859BD02-D98B-4A7C-9905-A2902618DD78}"/>
                </a:ext>
              </a:extLst>
            </p:cNvPr>
            <p:cNvSpPr/>
            <p:nvPr/>
          </p:nvSpPr>
          <p:spPr>
            <a:xfrm>
              <a:off x="812995" y="10248521"/>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tx1"/>
                  </a:solidFill>
                  <a:latin typeface="HG丸ｺﾞｼｯｸM-PRO" panose="020F0600000000000000" pitchFamily="50" charset="-128"/>
                  <a:ea typeface="HG丸ｺﾞｼｯｸM-PRO" panose="020F0600000000000000" pitchFamily="50" charset="-128"/>
                </a:rPr>
                <a:t>　</a:t>
              </a:r>
              <a:endParaRPr lang="ja-JP" altLang="en-US" sz="350" dirty="0">
                <a:solidFill>
                  <a:schemeClr val="tx1"/>
                </a:solidFill>
                <a:latin typeface="HG丸ｺﾞｼｯｸM-PRO" panose="020F0600000000000000" pitchFamily="50" charset="-128"/>
                <a:ea typeface="HG丸ｺﾞｼｯｸM-PRO" panose="020F0600000000000000" pitchFamily="50" charset="-128"/>
              </a:endParaRPr>
            </a:p>
          </p:txBody>
        </p:sp>
        <p:sp>
          <p:nvSpPr>
            <p:cNvPr id="363" name="正方形/長方形 362">
              <a:extLst>
                <a:ext uri="{FF2B5EF4-FFF2-40B4-BE49-F238E27FC236}">
                  <a16:creationId xmlns:a16="http://schemas.microsoft.com/office/drawing/2014/main" id="{21B6D319-5E6A-44B2-ABFD-DDC3D45ADFD0}"/>
                </a:ext>
              </a:extLst>
            </p:cNvPr>
            <p:cNvSpPr/>
            <p:nvPr/>
          </p:nvSpPr>
          <p:spPr>
            <a:xfrm>
              <a:off x="657588" y="10199635"/>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こうれいしゃとう　ひなん</a:t>
              </a:r>
            </a:p>
          </p:txBody>
        </p:sp>
        <p:sp>
          <p:nvSpPr>
            <p:cNvPr id="364" name="正方形/長方形 363">
              <a:extLst>
                <a:ext uri="{FF2B5EF4-FFF2-40B4-BE49-F238E27FC236}">
                  <a16:creationId xmlns:a16="http://schemas.microsoft.com/office/drawing/2014/main" id="{EB7D4DBD-8A5B-4954-A670-DE6A2534446D}"/>
                </a:ext>
              </a:extLst>
            </p:cNvPr>
            <p:cNvSpPr/>
            <p:nvPr/>
          </p:nvSpPr>
          <p:spPr>
            <a:xfrm>
              <a:off x="812995" y="11670710"/>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5" name="正方形/長方形 364">
              <a:extLst>
                <a:ext uri="{FF2B5EF4-FFF2-40B4-BE49-F238E27FC236}">
                  <a16:creationId xmlns:a16="http://schemas.microsoft.com/office/drawing/2014/main" id="{DBAE13F3-95EC-4801-AC4C-C41A7B125515}"/>
                </a:ext>
              </a:extLst>
            </p:cNvPr>
            <p:cNvSpPr/>
            <p:nvPr/>
          </p:nvSpPr>
          <p:spPr>
            <a:xfrm>
              <a:off x="657588" y="11621824"/>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ぜんいんひなん</a:t>
              </a:r>
            </a:p>
          </p:txBody>
        </p:sp>
        <p:sp>
          <p:nvSpPr>
            <p:cNvPr id="366" name="正方形/長方形 365">
              <a:extLst>
                <a:ext uri="{FF2B5EF4-FFF2-40B4-BE49-F238E27FC236}">
                  <a16:creationId xmlns:a16="http://schemas.microsoft.com/office/drawing/2014/main" id="{2842CC3D-B6C0-42E7-ABD6-6210092CCC84}"/>
                </a:ext>
              </a:extLst>
            </p:cNvPr>
            <p:cNvSpPr/>
            <p:nvPr/>
          </p:nvSpPr>
          <p:spPr>
            <a:xfrm>
              <a:off x="812995" y="13042787"/>
              <a:ext cx="232231" cy="513657"/>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けいかい　　　　　　</a:t>
              </a:r>
              <a:r>
                <a:rPr lang="ja-JP" altLang="en-US" sz="400" dirty="0">
                  <a:solidFill>
                    <a:schemeClr val="bg1"/>
                  </a:solidFill>
                  <a:latin typeface="HG丸ｺﾞｼｯｸM-PRO" panose="020F0600000000000000" pitchFamily="50" charset="-128"/>
                  <a:ea typeface="HG丸ｺﾞｼｯｸM-PRO" panose="020F0600000000000000" pitchFamily="50" charset="-128"/>
                </a:rPr>
                <a:t>　</a:t>
              </a:r>
              <a:endParaRPr lang="ja-JP" altLang="en-US" sz="350" dirty="0">
                <a:solidFill>
                  <a:schemeClr val="bg1"/>
                </a:solidFill>
                <a:latin typeface="HG丸ｺﾞｼｯｸM-PRO" panose="020F0600000000000000" pitchFamily="50" charset="-128"/>
                <a:ea typeface="HG丸ｺﾞｼｯｸM-PRO" panose="020F0600000000000000" pitchFamily="50" charset="-128"/>
              </a:endParaRPr>
            </a:p>
          </p:txBody>
        </p:sp>
        <p:sp>
          <p:nvSpPr>
            <p:cNvPr id="367" name="正方形/長方形 366">
              <a:extLst>
                <a:ext uri="{FF2B5EF4-FFF2-40B4-BE49-F238E27FC236}">
                  <a16:creationId xmlns:a16="http://schemas.microsoft.com/office/drawing/2014/main" id="{4108B15A-6434-4500-9294-4465BA840C37}"/>
                </a:ext>
              </a:extLst>
            </p:cNvPr>
            <p:cNvSpPr/>
            <p:nvPr/>
          </p:nvSpPr>
          <p:spPr>
            <a:xfrm>
              <a:off x="657588" y="12993901"/>
              <a:ext cx="232231" cy="77115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bg1"/>
                  </a:solidFill>
                  <a:latin typeface="HG丸ｺﾞｼｯｸM-PRO" panose="020F0600000000000000" pitchFamily="50" charset="-128"/>
                  <a:ea typeface="HG丸ｺﾞｼｯｸM-PRO" panose="020F0600000000000000" pitchFamily="50" charset="-128"/>
                </a:rPr>
                <a:t>　　さいがいはっせい</a:t>
              </a:r>
            </a:p>
          </p:txBody>
        </p:sp>
      </p:grpSp>
      <p:grpSp>
        <p:nvGrpSpPr>
          <p:cNvPr id="29" name="グループ化 28">
            <a:extLst>
              <a:ext uri="{FF2B5EF4-FFF2-40B4-BE49-F238E27FC236}">
                <a16:creationId xmlns:a16="http://schemas.microsoft.com/office/drawing/2014/main" id="{2BEDC343-4190-48F3-8C6D-A6B30D238BB2}"/>
              </a:ext>
            </a:extLst>
          </p:cNvPr>
          <p:cNvGrpSpPr/>
          <p:nvPr/>
        </p:nvGrpSpPr>
        <p:grpSpPr>
          <a:xfrm>
            <a:off x="8953080" y="2497263"/>
            <a:ext cx="1634732" cy="11602767"/>
            <a:chOff x="8953080" y="2497263"/>
            <a:chExt cx="1634732" cy="11602767"/>
          </a:xfrm>
        </p:grpSpPr>
        <p:sp>
          <p:nvSpPr>
            <p:cNvPr id="2" name="矢印: 上下 1">
              <a:extLst>
                <a:ext uri="{FF2B5EF4-FFF2-40B4-BE49-F238E27FC236}">
                  <a16:creationId xmlns:a16="http://schemas.microsoft.com/office/drawing/2014/main" id="{479C9B3B-9D5D-4C79-87CF-F82DD5EBAB41}"/>
                </a:ext>
              </a:extLst>
            </p:cNvPr>
            <p:cNvSpPr/>
            <p:nvPr/>
          </p:nvSpPr>
          <p:spPr>
            <a:xfrm>
              <a:off x="9341640" y="2497263"/>
              <a:ext cx="441185" cy="4348258"/>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E549FEC9-E28B-4749-91A4-2B3FC9C89364}"/>
                </a:ext>
              </a:extLst>
            </p:cNvPr>
            <p:cNvSpPr txBox="1"/>
            <p:nvPr/>
          </p:nvSpPr>
          <p:spPr>
            <a:xfrm>
              <a:off x="9272138" y="3357582"/>
              <a:ext cx="400110" cy="241475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雨風が強くなる前に行うべき事項をすませておく時期</a:t>
              </a:r>
            </a:p>
            <a:p>
              <a:endParaRPr kumimoji="1" lang="ja-JP" altLang="en-US" sz="700" dirty="0"/>
            </a:p>
          </p:txBody>
        </p:sp>
        <p:sp>
          <p:nvSpPr>
            <p:cNvPr id="118" name="吹き出し: 角を丸めた四角形 117">
              <a:extLst>
                <a:ext uri="{FF2B5EF4-FFF2-40B4-BE49-F238E27FC236}">
                  <a16:creationId xmlns:a16="http://schemas.microsoft.com/office/drawing/2014/main" id="{2C227668-65B9-4458-848B-23552115148C}"/>
                </a:ext>
              </a:extLst>
            </p:cNvPr>
            <p:cNvSpPr/>
            <p:nvPr/>
          </p:nvSpPr>
          <p:spPr>
            <a:xfrm>
              <a:off x="9800686" y="3763852"/>
              <a:ext cx="759378" cy="1325159"/>
            </a:xfrm>
            <a:prstGeom prst="wedgeRoundRectCallout">
              <a:avLst>
                <a:gd name="adj1" fmla="val -37942"/>
                <a:gd name="adj2" fmla="val 9633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買い物は、雨や風が強くなる前にすませておこう</a:t>
              </a:r>
              <a:endParaRPr kumimoji="1" lang="ja-JP" altLang="en-US" sz="900" dirty="0"/>
            </a:p>
          </p:txBody>
        </p:sp>
        <p:sp>
          <p:nvSpPr>
            <p:cNvPr id="119" name="矢印: 上下 118">
              <a:extLst>
                <a:ext uri="{FF2B5EF4-FFF2-40B4-BE49-F238E27FC236}">
                  <a16:creationId xmlns:a16="http://schemas.microsoft.com/office/drawing/2014/main" id="{D48246E5-F210-4278-973E-128054AD05B2}"/>
                </a:ext>
              </a:extLst>
            </p:cNvPr>
            <p:cNvSpPr/>
            <p:nvPr/>
          </p:nvSpPr>
          <p:spPr>
            <a:xfrm>
              <a:off x="9797511" y="6405630"/>
              <a:ext cx="442800" cy="563630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0" name="テキスト ボックス 119">
              <a:extLst>
                <a:ext uri="{FF2B5EF4-FFF2-40B4-BE49-F238E27FC236}">
                  <a16:creationId xmlns:a16="http://schemas.microsoft.com/office/drawing/2014/main" id="{C52A88B1-D164-4A15-9ADF-FBE4B472A474}"/>
                </a:ext>
              </a:extLst>
            </p:cNvPr>
            <p:cNvSpPr txBox="1"/>
            <p:nvPr/>
          </p:nvSpPr>
          <p:spPr>
            <a:xfrm>
              <a:off x="9837414" y="7316648"/>
              <a:ext cx="292388" cy="4105272"/>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水位等の状況を把握しつつ避難に要する時間に応じて避難行動を開始する時期</a:t>
              </a:r>
              <a:endParaRPr kumimoji="1" lang="ja-JP" altLang="en-US" sz="700" dirty="0"/>
            </a:p>
          </p:txBody>
        </p:sp>
        <p:sp>
          <p:nvSpPr>
            <p:cNvPr id="121" name="矢印: 上下 120">
              <a:extLst>
                <a:ext uri="{FF2B5EF4-FFF2-40B4-BE49-F238E27FC236}">
                  <a16:creationId xmlns:a16="http://schemas.microsoft.com/office/drawing/2014/main" id="{01671542-F847-4DB8-8B2A-85301ABF588A}"/>
                </a:ext>
              </a:extLst>
            </p:cNvPr>
            <p:cNvSpPr/>
            <p:nvPr/>
          </p:nvSpPr>
          <p:spPr>
            <a:xfrm>
              <a:off x="10145012" y="11311244"/>
              <a:ext cx="442800" cy="2788786"/>
            </a:xfrm>
            <a:prstGeom prst="upDownArrow">
              <a:avLst/>
            </a:prstGeom>
            <a:solidFill>
              <a:schemeClr val="bg1">
                <a:lumMod val="7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dirty="0">
                <a:latin typeface="HG丸ｺﾞｼｯｸM-PRO" panose="020F0600000000000000" pitchFamily="50" charset="-128"/>
                <a:ea typeface="HG丸ｺﾞｼｯｸM-PRO" panose="020F0600000000000000" pitchFamily="50" charset="-128"/>
              </a:endParaRPr>
            </a:p>
          </p:txBody>
        </p:sp>
        <p:sp>
          <p:nvSpPr>
            <p:cNvPr id="122" name="テキスト ボックス 121">
              <a:extLst>
                <a:ext uri="{FF2B5EF4-FFF2-40B4-BE49-F238E27FC236}">
                  <a16:creationId xmlns:a16="http://schemas.microsoft.com/office/drawing/2014/main" id="{71F6054F-7CA3-4390-B1B2-5E0A23440322}"/>
                </a:ext>
              </a:extLst>
            </p:cNvPr>
            <p:cNvSpPr txBox="1"/>
            <p:nvPr/>
          </p:nvSpPr>
          <p:spPr>
            <a:xfrm>
              <a:off x="10184486" y="11932983"/>
              <a:ext cx="292388" cy="1246191"/>
            </a:xfrm>
            <a:prstGeom prst="rect">
              <a:avLst/>
            </a:prstGeom>
            <a:noFill/>
          </p:spPr>
          <p:txBody>
            <a:bodyPr vert="eaVert" wrap="square" rtlCol="0">
              <a:spAutoFit/>
            </a:bodyPr>
            <a:lstStyle/>
            <a:p>
              <a:r>
                <a:rPr lang="ja-JP" altLang="en-US" sz="700" dirty="0">
                  <a:latin typeface="HG丸ｺﾞｼｯｸM-PRO" panose="020F0600000000000000" pitchFamily="50" charset="-128"/>
                  <a:ea typeface="HG丸ｺﾞｼｯｸM-PRO" panose="020F0600000000000000" pitchFamily="50" charset="-128"/>
                </a:rPr>
                <a:t>身の安全を確保すべき時期</a:t>
              </a:r>
              <a:endParaRPr kumimoji="1" lang="ja-JP" altLang="en-US" sz="700" dirty="0"/>
            </a:p>
          </p:txBody>
        </p:sp>
        <p:sp>
          <p:nvSpPr>
            <p:cNvPr id="123" name="吹き出し: 角を丸めた四角形 122">
              <a:extLst>
                <a:ext uri="{FF2B5EF4-FFF2-40B4-BE49-F238E27FC236}">
                  <a16:creationId xmlns:a16="http://schemas.microsoft.com/office/drawing/2014/main" id="{7BCA944E-5C5D-44A2-945E-8F271AC964B1}"/>
                </a:ext>
              </a:extLst>
            </p:cNvPr>
            <p:cNvSpPr/>
            <p:nvPr/>
          </p:nvSpPr>
          <p:spPr>
            <a:xfrm>
              <a:off x="9374225" y="12168120"/>
              <a:ext cx="847035" cy="524069"/>
            </a:xfrm>
            <a:prstGeom prst="wedgeRoundRectCallout">
              <a:avLst>
                <a:gd name="adj1" fmla="val 6019"/>
                <a:gd name="adj2" fmla="val 93568"/>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命を守ろう！</a:t>
              </a:r>
              <a:endParaRPr kumimoji="1" lang="ja-JP" altLang="en-US" sz="900" dirty="0"/>
            </a:p>
          </p:txBody>
        </p:sp>
        <p:sp>
          <p:nvSpPr>
            <p:cNvPr id="124" name="吹き出し: 角を丸めた四角形 123">
              <a:extLst>
                <a:ext uri="{FF2B5EF4-FFF2-40B4-BE49-F238E27FC236}">
                  <a16:creationId xmlns:a16="http://schemas.microsoft.com/office/drawing/2014/main" id="{B733AD3C-5B75-489C-8060-B24E8BB5FC9F}"/>
                </a:ext>
              </a:extLst>
            </p:cNvPr>
            <p:cNvSpPr/>
            <p:nvPr/>
          </p:nvSpPr>
          <p:spPr>
            <a:xfrm>
              <a:off x="8960424" y="8155082"/>
              <a:ext cx="847035" cy="1325159"/>
            </a:xfrm>
            <a:prstGeom prst="wedgeRoundRectCallout">
              <a:avLst>
                <a:gd name="adj1" fmla="val 34289"/>
                <a:gd name="adj2" fmla="val 7333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0" rtlCol="0" anchor="ctr"/>
            <a:lstStyle/>
            <a:p>
              <a:pPr>
                <a:lnSpc>
                  <a:spcPts val="1800"/>
                </a:lnSpc>
              </a:pPr>
              <a:r>
                <a:rPr lang="ja-JP" altLang="en-US" sz="900" dirty="0">
                  <a:solidFill>
                    <a:schemeClr val="tx1"/>
                  </a:solidFill>
                  <a:latin typeface="HG丸ｺﾞｼｯｸM-PRO" panose="020F0600000000000000" pitchFamily="50" charset="-128"/>
                  <a:ea typeface="HG丸ｺﾞｼｯｸM-PRO" panose="020F0600000000000000" pitchFamily="50" charset="-128"/>
                </a:rPr>
                <a:t>時間がかかるおじいちゃん、おばあちゃん早めに避難しよう。</a:t>
              </a:r>
              <a:endParaRPr kumimoji="1" lang="ja-JP" altLang="en-US" sz="900" dirty="0"/>
            </a:p>
          </p:txBody>
        </p:sp>
        <p:pic>
          <p:nvPicPr>
            <p:cNvPr id="145" name="図 144">
              <a:extLst>
                <a:ext uri="{FF2B5EF4-FFF2-40B4-BE49-F238E27FC236}">
                  <a16:creationId xmlns:a16="http://schemas.microsoft.com/office/drawing/2014/main" id="{00000000-0008-0000-0000-00009F000000}"/>
                </a:ext>
              </a:extLst>
            </p:cNvPr>
            <p:cNvPicPr>
              <a:picLocks noChangeAspect="1"/>
            </p:cNvPicPr>
            <p:nvPr/>
          </p:nvPicPr>
          <p:blipFill>
            <a:blip r:embed="rId7"/>
            <a:stretch>
              <a:fillRect/>
            </a:stretch>
          </p:blipFill>
          <p:spPr>
            <a:xfrm flipH="1">
              <a:off x="9360796" y="9706964"/>
              <a:ext cx="376390" cy="1151595"/>
            </a:xfrm>
            <a:prstGeom prst="rect">
              <a:avLst/>
            </a:prstGeom>
          </p:spPr>
        </p:pic>
        <p:pic>
          <p:nvPicPr>
            <p:cNvPr id="146" name="図 145">
              <a:extLst>
                <a:ext uri="{FF2B5EF4-FFF2-40B4-BE49-F238E27FC236}">
                  <a16:creationId xmlns:a16="http://schemas.microsoft.com/office/drawing/2014/main" id="{946C4BAB-80CF-4D60-B360-9B4C8E7165C4}"/>
                </a:ext>
              </a:extLst>
            </p:cNvPr>
            <p:cNvPicPr>
              <a:picLocks noChangeAspect="1"/>
            </p:cNvPicPr>
            <p:nvPr/>
          </p:nvPicPr>
          <p:blipFill>
            <a:blip r:embed="rId7"/>
            <a:stretch>
              <a:fillRect/>
            </a:stretch>
          </p:blipFill>
          <p:spPr>
            <a:xfrm flipH="1">
              <a:off x="9421121" y="12786334"/>
              <a:ext cx="376390" cy="1151595"/>
            </a:xfrm>
            <a:prstGeom prst="rect">
              <a:avLst/>
            </a:prstGeom>
          </p:spPr>
        </p:pic>
        <p:pic>
          <p:nvPicPr>
            <p:cNvPr id="147" name="図 146">
              <a:extLst>
                <a:ext uri="{FF2B5EF4-FFF2-40B4-BE49-F238E27FC236}">
                  <a16:creationId xmlns:a16="http://schemas.microsoft.com/office/drawing/2014/main" id="{2725B71E-41B4-422B-A4C8-7BECEA91397F}"/>
                </a:ext>
              </a:extLst>
            </p:cNvPr>
            <p:cNvPicPr>
              <a:picLocks noChangeAspect="1"/>
            </p:cNvPicPr>
            <p:nvPr/>
          </p:nvPicPr>
          <p:blipFill>
            <a:blip r:embed="rId7"/>
            <a:stretch>
              <a:fillRect/>
            </a:stretch>
          </p:blipFill>
          <p:spPr>
            <a:xfrm flipH="1">
              <a:off x="9609356" y="5326584"/>
              <a:ext cx="376390" cy="1151595"/>
            </a:xfrm>
            <a:prstGeom prst="rect">
              <a:avLst/>
            </a:prstGeom>
          </p:spPr>
        </p:pic>
        <p:sp>
          <p:nvSpPr>
            <p:cNvPr id="305" name="テキスト ボックス 304">
              <a:extLst>
                <a:ext uri="{FF2B5EF4-FFF2-40B4-BE49-F238E27FC236}">
                  <a16:creationId xmlns:a16="http://schemas.microsoft.com/office/drawing/2014/main" id="{4E3419B2-DEF7-46F4-9B14-8D43766783B5}"/>
                </a:ext>
              </a:extLst>
            </p:cNvPr>
            <p:cNvSpPr txBox="1"/>
            <p:nvPr/>
          </p:nvSpPr>
          <p:spPr>
            <a:xfrm>
              <a:off x="9722572" y="3826566"/>
              <a:ext cx="72830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　　　もの</a:t>
              </a:r>
            </a:p>
          </p:txBody>
        </p:sp>
        <p:sp>
          <p:nvSpPr>
            <p:cNvPr id="312" name="テキスト ボックス 311">
              <a:extLst>
                <a:ext uri="{FF2B5EF4-FFF2-40B4-BE49-F238E27FC236}">
                  <a16:creationId xmlns:a16="http://schemas.microsoft.com/office/drawing/2014/main" id="{552B1908-5D2D-4F93-9BF3-9356AA50E280}"/>
                </a:ext>
              </a:extLst>
            </p:cNvPr>
            <p:cNvSpPr txBox="1"/>
            <p:nvPr/>
          </p:nvSpPr>
          <p:spPr>
            <a:xfrm>
              <a:off x="9722572" y="40603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あめ　　 かぜ　     つよ</a:t>
              </a:r>
            </a:p>
          </p:txBody>
        </p:sp>
        <p:sp>
          <p:nvSpPr>
            <p:cNvPr id="320" name="テキスト ボックス 319">
              <a:extLst>
                <a:ext uri="{FF2B5EF4-FFF2-40B4-BE49-F238E27FC236}">
                  <a16:creationId xmlns:a16="http://schemas.microsoft.com/office/drawing/2014/main" id="{8252E1C3-A990-4EB0-A480-0860DBD4859F}"/>
                </a:ext>
              </a:extLst>
            </p:cNvPr>
            <p:cNvSpPr txBox="1"/>
            <p:nvPr/>
          </p:nvSpPr>
          <p:spPr>
            <a:xfrm>
              <a:off x="9722572" y="4293413"/>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まえ</a:t>
              </a:r>
            </a:p>
          </p:txBody>
        </p:sp>
        <p:sp>
          <p:nvSpPr>
            <p:cNvPr id="326" name="テキスト ボックス 325">
              <a:extLst>
                <a:ext uri="{FF2B5EF4-FFF2-40B4-BE49-F238E27FC236}">
                  <a16:creationId xmlns:a16="http://schemas.microsoft.com/office/drawing/2014/main" id="{0B8687E8-5AA8-42B3-88BC-C1A3FD6B476B}"/>
                </a:ext>
              </a:extLst>
            </p:cNvPr>
            <p:cNvSpPr txBox="1"/>
            <p:nvPr/>
          </p:nvSpPr>
          <p:spPr>
            <a:xfrm>
              <a:off x="8953080" y="8206149"/>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じかん</a:t>
              </a:r>
            </a:p>
          </p:txBody>
        </p:sp>
        <p:sp>
          <p:nvSpPr>
            <p:cNvPr id="327" name="テキスト ボックス 326">
              <a:extLst>
                <a:ext uri="{FF2B5EF4-FFF2-40B4-BE49-F238E27FC236}">
                  <a16:creationId xmlns:a16="http://schemas.microsoft.com/office/drawing/2014/main" id="{4D5BE3E7-D640-4D90-94AD-BE283D2552F6}"/>
                </a:ext>
              </a:extLst>
            </p:cNvPr>
            <p:cNvSpPr txBox="1"/>
            <p:nvPr/>
          </p:nvSpPr>
          <p:spPr>
            <a:xfrm>
              <a:off x="8953080" y="8917636"/>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はや　　　　 　ひなん</a:t>
              </a:r>
            </a:p>
          </p:txBody>
        </p:sp>
        <p:sp>
          <p:nvSpPr>
            <p:cNvPr id="329" name="テキスト ボックス 328">
              <a:extLst>
                <a:ext uri="{FF2B5EF4-FFF2-40B4-BE49-F238E27FC236}">
                  <a16:creationId xmlns:a16="http://schemas.microsoft.com/office/drawing/2014/main" id="{AD592D95-E80D-46AB-93A7-D80C6E8C6375}"/>
                </a:ext>
              </a:extLst>
            </p:cNvPr>
            <p:cNvSpPr txBox="1"/>
            <p:nvPr/>
          </p:nvSpPr>
          <p:spPr>
            <a:xfrm>
              <a:off x="9328853" y="12282867"/>
              <a:ext cx="82001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いのち　  まも</a:t>
              </a:r>
            </a:p>
          </p:txBody>
        </p:sp>
        <p:sp>
          <p:nvSpPr>
            <p:cNvPr id="368" name="正方形/長方形 367">
              <a:extLst>
                <a:ext uri="{FF2B5EF4-FFF2-40B4-BE49-F238E27FC236}">
                  <a16:creationId xmlns:a16="http://schemas.microsoft.com/office/drawing/2014/main" id="{C019CBB6-A103-4E23-A46D-1ACF0F94FF9E}"/>
                </a:ext>
              </a:extLst>
            </p:cNvPr>
            <p:cNvSpPr/>
            <p:nvPr/>
          </p:nvSpPr>
          <p:spPr>
            <a:xfrm>
              <a:off x="9542647" y="3333876"/>
              <a:ext cx="232231" cy="261149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endParaRPr lang="en-US" altLang="ja-JP" sz="350" dirty="0">
                <a:solidFill>
                  <a:schemeClr val="tx1"/>
                </a:solidFill>
                <a:latin typeface="HG丸ｺﾞｼｯｸM-PRO" panose="020F0600000000000000" pitchFamily="50" charset="-128"/>
                <a:ea typeface="HG丸ｺﾞｼｯｸM-PRO" panose="020F0600000000000000" pitchFamily="50" charset="-128"/>
              </a:endParaRPr>
            </a:p>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あめかぜ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つよ　　　　　まえ　おこな　　　　じこう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き</a:t>
              </a:r>
            </a:p>
          </p:txBody>
        </p:sp>
        <p:sp>
          <p:nvSpPr>
            <p:cNvPr id="369" name="正方形/長方形 368">
              <a:extLst>
                <a:ext uri="{FF2B5EF4-FFF2-40B4-BE49-F238E27FC236}">
                  <a16:creationId xmlns:a16="http://schemas.microsoft.com/office/drawing/2014/main" id="{2CFD8EE7-3BC4-4D22-8B4D-B220C3DEE389}"/>
                </a:ext>
              </a:extLst>
            </p:cNvPr>
            <p:cNvSpPr/>
            <p:nvPr/>
          </p:nvSpPr>
          <p:spPr>
            <a:xfrm>
              <a:off x="9950065" y="7315501"/>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すいいとう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じょうきょう</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はあく　　　　　ひなん　　よう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じかん　</a:t>
              </a:r>
              <a:r>
                <a:rPr lang="ja-JP" altLang="en-US" sz="3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おう　　 ひなんこうどう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かいし　　　 じ き</a:t>
              </a:r>
            </a:p>
          </p:txBody>
        </p:sp>
      </p:grpSp>
      <p:sp>
        <p:nvSpPr>
          <p:cNvPr id="370" name="正方形/長方形 369">
            <a:extLst>
              <a:ext uri="{FF2B5EF4-FFF2-40B4-BE49-F238E27FC236}">
                <a16:creationId xmlns:a16="http://schemas.microsoft.com/office/drawing/2014/main" id="{34F880B0-A805-47CA-928A-F25F46CD4BF7}"/>
              </a:ext>
            </a:extLst>
          </p:cNvPr>
          <p:cNvSpPr/>
          <p:nvPr/>
        </p:nvSpPr>
        <p:spPr>
          <a:xfrm>
            <a:off x="10300609" y="11942355"/>
            <a:ext cx="232231" cy="348024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wordArtVertRtl"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み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あんぜん　かくほ　　　　　</a:t>
            </a:r>
            <a:r>
              <a:rPr lang="ja-JP" altLang="en-US" sz="250" dirty="0">
                <a:solidFill>
                  <a:schemeClr val="tx1"/>
                </a:solidFill>
                <a:latin typeface="HG丸ｺﾞｼｯｸM-PRO" panose="020F0600000000000000" pitchFamily="50" charset="-128"/>
                <a:ea typeface="HG丸ｺﾞｼｯｸM-PRO" panose="020F0600000000000000" pitchFamily="50" charset="-128"/>
              </a:rPr>
              <a:t>　</a:t>
            </a:r>
            <a:r>
              <a:rPr lang="ja-JP" altLang="en-US" sz="200" dirty="0">
                <a:solidFill>
                  <a:schemeClr val="tx1"/>
                </a:solidFill>
                <a:latin typeface="HG丸ｺﾞｼｯｸM-PRO" panose="020F0600000000000000" pitchFamily="50" charset="-128"/>
                <a:ea typeface="HG丸ｺﾞｼｯｸM-PRO" panose="020F0600000000000000" pitchFamily="50" charset="-128"/>
              </a:rPr>
              <a:t> </a:t>
            </a:r>
            <a:r>
              <a:rPr lang="ja-JP" altLang="en-US" sz="350" dirty="0">
                <a:solidFill>
                  <a:schemeClr val="tx1"/>
                </a:solidFill>
                <a:latin typeface="HG丸ｺﾞｼｯｸM-PRO" panose="020F0600000000000000" pitchFamily="50" charset="-128"/>
                <a:ea typeface="HG丸ｺﾞｼｯｸM-PRO" panose="020F0600000000000000" pitchFamily="50" charset="-128"/>
              </a:rPr>
              <a:t>じ き</a:t>
            </a:r>
          </a:p>
        </p:txBody>
      </p:sp>
      <p:grpSp>
        <p:nvGrpSpPr>
          <p:cNvPr id="38" name="グループ化 37">
            <a:extLst>
              <a:ext uri="{FF2B5EF4-FFF2-40B4-BE49-F238E27FC236}">
                <a16:creationId xmlns:a16="http://schemas.microsoft.com/office/drawing/2014/main" id="{29B0E734-384E-4597-9EFA-6FB2766D193D}"/>
              </a:ext>
            </a:extLst>
          </p:cNvPr>
          <p:cNvGrpSpPr/>
          <p:nvPr/>
        </p:nvGrpSpPr>
        <p:grpSpPr>
          <a:xfrm>
            <a:off x="929110" y="13792959"/>
            <a:ext cx="8738864" cy="1218156"/>
            <a:chOff x="1098550" y="13830299"/>
            <a:chExt cx="8738864" cy="1218156"/>
          </a:xfrm>
        </p:grpSpPr>
        <p:sp>
          <p:nvSpPr>
            <p:cNvPr id="34" name="吹き出し: 角を丸めた四角形 33">
              <a:extLst>
                <a:ext uri="{FF2B5EF4-FFF2-40B4-BE49-F238E27FC236}">
                  <a16:creationId xmlns:a16="http://schemas.microsoft.com/office/drawing/2014/main" id="{181A5CE4-60F6-49B5-ADD3-9AA9CA83B9A3}"/>
                </a:ext>
              </a:extLst>
            </p:cNvPr>
            <p:cNvSpPr/>
            <p:nvPr/>
          </p:nvSpPr>
          <p:spPr>
            <a:xfrm>
              <a:off x="1098550" y="14279741"/>
              <a:ext cx="3788410" cy="698880"/>
            </a:xfrm>
            <a:prstGeom prst="wedgeRoundRectCallout">
              <a:avLst>
                <a:gd name="adj1" fmla="val -31844"/>
                <a:gd name="adj2" fmla="val -96686"/>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気象庁が発表する大雨注意報等の発表時間はイメージで記載しています。</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避難勧告等のタイミングは市町村によって異なります。市町村のタイムラインを確認してください。</a:t>
              </a:r>
            </a:p>
          </p:txBody>
        </p:sp>
        <p:sp>
          <p:nvSpPr>
            <p:cNvPr id="361" name="吹き出し: 角を丸めた四角形 360">
              <a:extLst>
                <a:ext uri="{FF2B5EF4-FFF2-40B4-BE49-F238E27FC236}">
                  <a16:creationId xmlns:a16="http://schemas.microsoft.com/office/drawing/2014/main" id="{F66BEFBB-437B-4027-BC12-F378465961E9}"/>
                </a:ext>
              </a:extLst>
            </p:cNvPr>
            <p:cNvSpPr/>
            <p:nvPr/>
          </p:nvSpPr>
          <p:spPr>
            <a:xfrm>
              <a:off x="6057900" y="14236554"/>
              <a:ext cx="3664672" cy="698880"/>
            </a:xfrm>
            <a:prstGeom prst="wedgeRoundRectCallout">
              <a:avLst>
                <a:gd name="adj1" fmla="val -59922"/>
                <a:gd name="adj2" fmla="val -41787"/>
                <a:gd name="adj3" fmla="val 16667"/>
              </a:avLst>
            </a:prstGeom>
            <a:solidFill>
              <a:srgbClr val="EBEBFF"/>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「台風が発生」してから「川の水が氾濫」するまでの備えは万全ですか？それぞれの防災行動について家族と一緒に考えてみよう！</a:t>
              </a:r>
            </a:p>
          </p:txBody>
        </p:sp>
        <p:pic>
          <p:nvPicPr>
            <p:cNvPr id="143" name="図 142">
              <a:extLst>
                <a:ext uri="{FF2B5EF4-FFF2-40B4-BE49-F238E27FC236}">
                  <a16:creationId xmlns:a16="http://schemas.microsoft.com/office/drawing/2014/main" id="{00000000-0008-0000-0000-000018000000}"/>
                </a:ext>
              </a:extLst>
            </p:cNvPr>
            <p:cNvPicPr>
              <a:picLocks noChangeAspect="1"/>
            </p:cNvPicPr>
            <p:nvPr/>
          </p:nvPicPr>
          <p:blipFill>
            <a:blip r:embed="rId7"/>
            <a:stretch>
              <a:fillRect/>
            </a:stretch>
          </p:blipFill>
          <p:spPr>
            <a:xfrm flipH="1">
              <a:off x="5358440" y="13830299"/>
              <a:ext cx="368448" cy="1218156"/>
            </a:xfrm>
            <a:prstGeom prst="rect">
              <a:avLst/>
            </a:prstGeom>
          </p:spPr>
        </p:pic>
        <p:sp>
          <p:nvSpPr>
            <p:cNvPr id="201" name="テキスト ボックス 200">
              <a:extLst>
                <a:ext uri="{FF2B5EF4-FFF2-40B4-BE49-F238E27FC236}">
                  <a16:creationId xmlns:a16="http://schemas.microsoft.com/office/drawing/2014/main" id="{9991F79C-B2EB-4D34-B661-2BFD5C9E28E9}"/>
                </a:ext>
              </a:extLst>
            </p:cNvPr>
            <p:cNvSpPr txBox="1"/>
            <p:nvPr/>
          </p:nvSpPr>
          <p:spPr>
            <a:xfrm>
              <a:off x="1170436" y="14268668"/>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きしょうちょう  はっぴょう　　　  おおあめちゅういほうとう　   はっぴょうじかん　　　　　　　　　　　　きさい</a:t>
              </a:r>
            </a:p>
          </p:txBody>
        </p:sp>
        <p:sp>
          <p:nvSpPr>
            <p:cNvPr id="202" name="テキスト ボックス 201">
              <a:extLst>
                <a:ext uri="{FF2B5EF4-FFF2-40B4-BE49-F238E27FC236}">
                  <a16:creationId xmlns:a16="http://schemas.microsoft.com/office/drawing/2014/main" id="{10177BA2-FB16-494B-AE15-26F76DA339A0}"/>
                </a:ext>
              </a:extLst>
            </p:cNvPr>
            <p:cNvSpPr txBox="1"/>
            <p:nvPr/>
          </p:nvSpPr>
          <p:spPr>
            <a:xfrm>
              <a:off x="1170436" y="1448441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ひなんかんこくとう　　　　　　　　　　　　　 　しちょうそん　　　　　　　　こと　　　　　　　　　　しちょうそん</a:t>
              </a:r>
            </a:p>
          </p:txBody>
        </p:sp>
        <p:sp>
          <p:nvSpPr>
            <p:cNvPr id="203" name="テキスト ボックス 202">
              <a:extLst>
                <a:ext uri="{FF2B5EF4-FFF2-40B4-BE49-F238E27FC236}">
                  <a16:creationId xmlns:a16="http://schemas.microsoft.com/office/drawing/2014/main" id="{5EDFC39F-2A79-4519-99CC-E91FD6C4B270}"/>
                </a:ext>
              </a:extLst>
            </p:cNvPr>
            <p:cNvSpPr txBox="1"/>
            <p:nvPr/>
          </p:nvSpPr>
          <p:spPr>
            <a:xfrm>
              <a:off x="1170436" y="14696597"/>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かくにん</a:t>
              </a:r>
            </a:p>
          </p:txBody>
        </p:sp>
        <p:sp>
          <p:nvSpPr>
            <p:cNvPr id="238" name="テキスト ボックス 237">
              <a:extLst>
                <a:ext uri="{FF2B5EF4-FFF2-40B4-BE49-F238E27FC236}">
                  <a16:creationId xmlns:a16="http://schemas.microsoft.com/office/drawing/2014/main" id="{0CB89ACF-98E3-4981-B1FC-1BA5FEB1744D}"/>
                </a:ext>
              </a:extLst>
            </p:cNvPr>
            <p:cNvSpPr txBox="1"/>
            <p:nvPr/>
          </p:nvSpPr>
          <p:spPr>
            <a:xfrm>
              <a:off x="6207109" y="14541893"/>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ぼうさいこうどう　　　　　　 　　かぞく　　 いっしょ　  かんが</a:t>
              </a:r>
            </a:p>
          </p:txBody>
        </p:sp>
        <p:sp>
          <p:nvSpPr>
            <p:cNvPr id="375" name="テキスト ボックス 374">
              <a:extLst>
                <a:ext uri="{FF2B5EF4-FFF2-40B4-BE49-F238E27FC236}">
                  <a16:creationId xmlns:a16="http://schemas.microsoft.com/office/drawing/2014/main" id="{F48A1B64-024C-483F-A69F-E17E883CD6EF}"/>
                </a:ext>
              </a:extLst>
            </p:cNvPr>
            <p:cNvSpPr txBox="1"/>
            <p:nvPr/>
          </p:nvSpPr>
          <p:spPr>
            <a:xfrm>
              <a:off x="6207109" y="14329652"/>
              <a:ext cx="3630305" cy="137045"/>
            </a:xfrm>
            <a:prstGeom prst="rect">
              <a:avLst/>
            </a:prstGeom>
            <a:noFill/>
            <a:ln>
              <a:noFill/>
            </a:ln>
          </p:spPr>
          <p:txBody>
            <a:bodyPr wrap="square" lIns="36000" tIns="54000" rIns="36000" bIns="36000" rtlCol="0">
              <a:noAutofit/>
            </a:bodyPr>
            <a:lstStyle/>
            <a:p>
              <a:r>
                <a:rPr kumimoji="1" lang="ja-JP" altLang="en-US" sz="400" dirty="0">
                  <a:latin typeface="HG丸ｺﾞｼｯｸM-PRO" panose="020F0600000000000000" pitchFamily="50" charset="-128"/>
                  <a:ea typeface="HG丸ｺﾞｼｯｸM-PRO" panose="020F0600000000000000" pitchFamily="50" charset="-128"/>
                </a:rPr>
                <a:t>　たいふう  　はっせい　　　　　　　　　　　　かわ　　みず　　はんらん　　　　　　　　　　　　そな　　　　ばんぜん</a:t>
              </a:r>
            </a:p>
          </p:txBody>
        </p:sp>
      </p:grpSp>
      <p:sp>
        <p:nvSpPr>
          <p:cNvPr id="266" name="テキスト ボックス 265">
            <a:extLst>
              <a:ext uri="{FF2B5EF4-FFF2-40B4-BE49-F238E27FC236}">
                <a16:creationId xmlns:a16="http://schemas.microsoft.com/office/drawing/2014/main" id="{01D15BE9-C850-42AD-82A2-79DFD62EBAFD}"/>
              </a:ext>
            </a:extLst>
          </p:cNvPr>
          <p:cNvSpPr txBox="1"/>
          <p:nvPr/>
        </p:nvSpPr>
        <p:spPr>
          <a:xfrm>
            <a:off x="2704574" y="3278953"/>
            <a:ext cx="1354672"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 き よ ほう　  たいふう</a:t>
            </a:r>
          </a:p>
        </p:txBody>
      </p:sp>
      <p:grpSp>
        <p:nvGrpSpPr>
          <p:cNvPr id="15" name="グループ化 14">
            <a:extLst>
              <a:ext uri="{FF2B5EF4-FFF2-40B4-BE49-F238E27FC236}">
                <a16:creationId xmlns:a16="http://schemas.microsoft.com/office/drawing/2014/main" id="{79BCA60F-25C5-4270-B395-F9B40DAAA8C9}"/>
              </a:ext>
            </a:extLst>
          </p:cNvPr>
          <p:cNvGrpSpPr/>
          <p:nvPr/>
        </p:nvGrpSpPr>
        <p:grpSpPr>
          <a:xfrm>
            <a:off x="2428213" y="3271865"/>
            <a:ext cx="942329" cy="450047"/>
            <a:chOff x="2703373" y="3271865"/>
            <a:chExt cx="942329" cy="450047"/>
          </a:xfrm>
        </p:grpSpPr>
        <p:sp>
          <p:nvSpPr>
            <p:cNvPr id="236" name="吹き出し: 角を丸めた四角形 235">
              <a:extLst>
                <a:ext uri="{FF2B5EF4-FFF2-40B4-BE49-F238E27FC236}">
                  <a16:creationId xmlns:a16="http://schemas.microsoft.com/office/drawing/2014/main" id="{ABE97982-9D76-4D35-A796-3D1133DB10E3}"/>
                </a:ext>
              </a:extLst>
            </p:cNvPr>
            <p:cNvSpPr/>
            <p:nvPr/>
          </p:nvSpPr>
          <p:spPr>
            <a:xfrm>
              <a:off x="2761040" y="3282464"/>
              <a:ext cx="861185" cy="439448"/>
            </a:xfrm>
            <a:prstGeom prst="wedgeRoundRectCallout">
              <a:avLst>
                <a:gd name="adj1" fmla="val 42175"/>
                <a:gd name="adj2" fmla="val 74577"/>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kumimoji="1" lang="ja-JP" altLang="en-US" sz="500" b="1" dirty="0">
                  <a:solidFill>
                    <a:schemeClr val="tx1"/>
                  </a:solidFill>
                  <a:latin typeface="HG丸ｺﾞｼｯｸM-PRO" panose="020F0600000000000000" pitchFamily="50" charset="-128"/>
                  <a:ea typeface="HG丸ｺﾞｼｯｸM-PRO" panose="020F0600000000000000" pitchFamily="50" charset="-128"/>
                </a:rPr>
                <a:t>天気予報で台風ができたって言っているよ。また雨や風は強くないね。</a:t>
              </a:r>
            </a:p>
          </p:txBody>
        </p:sp>
        <p:sp>
          <p:nvSpPr>
            <p:cNvPr id="267" name="テキスト ボックス 266">
              <a:extLst>
                <a:ext uri="{FF2B5EF4-FFF2-40B4-BE49-F238E27FC236}">
                  <a16:creationId xmlns:a16="http://schemas.microsoft.com/office/drawing/2014/main" id="{60127A6F-855C-406E-9F69-944004E21B27}"/>
                </a:ext>
              </a:extLst>
            </p:cNvPr>
            <p:cNvSpPr txBox="1"/>
            <p:nvPr/>
          </p:nvSpPr>
          <p:spPr>
            <a:xfrm>
              <a:off x="2784517" y="3392369"/>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い　　　　　　　　　　　　　  あめ</a:t>
              </a:r>
            </a:p>
          </p:txBody>
        </p:sp>
        <p:sp>
          <p:nvSpPr>
            <p:cNvPr id="268" name="テキスト ボックス 267">
              <a:extLst>
                <a:ext uri="{FF2B5EF4-FFF2-40B4-BE49-F238E27FC236}">
                  <a16:creationId xmlns:a16="http://schemas.microsoft.com/office/drawing/2014/main" id="{1A6829CD-B244-4BAA-8003-921FD55697DA}"/>
                </a:ext>
              </a:extLst>
            </p:cNvPr>
            <p:cNvSpPr txBox="1"/>
            <p:nvPr/>
          </p:nvSpPr>
          <p:spPr>
            <a:xfrm>
              <a:off x="2703373" y="3507824"/>
              <a:ext cx="578219"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かぜ　 つよ</a:t>
              </a:r>
            </a:p>
          </p:txBody>
        </p:sp>
        <p:sp>
          <p:nvSpPr>
            <p:cNvPr id="241" name="テキスト ボックス 240">
              <a:extLst>
                <a:ext uri="{FF2B5EF4-FFF2-40B4-BE49-F238E27FC236}">
                  <a16:creationId xmlns:a16="http://schemas.microsoft.com/office/drawing/2014/main" id="{93478C06-61FE-4696-BFCC-CEF134B3EFB9}"/>
                </a:ext>
              </a:extLst>
            </p:cNvPr>
            <p:cNvSpPr txBox="1"/>
            <p:nvPr/>
          </p:nvSpPr>
          <p:spPr>
            <a:xfrm>
              <a:off x="2708817" y="3271865"/>
              <a:ext cx="861185"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てんき  よほう　 たいふう</a:t>
              </a:r>
            </a:p>
          </p:txBody>
        </p:sp>
      </p:grpSp>
      <p:sp>
        <p:nvSpPr>
          <p:cNvPr id="155" name="正方形/長方形 154">
            <a:extLst>
              <a:ext uri="{FF2B5EF4-FFF2-40B4-BE49-F238E27FC236}">
                <a16:creationId xmlns:a16="http://schemas.microsoft.com/office/drawing/2014/main" id="{37658A49-D3CB-4362-A0F1-BD9BDE9BD9C8}"/>
              </a:ext>
            </a:extLst>
          </p:cNvPr>
          <p:cNvSpPr/>
          <p:nvPr/>
        </p:nvSpPr>
        <p:spPr>
          <a:xfrm>
            <a:off x="2484607" y="2394144"/>
            <a:ext cx="1595593" cy="451163"/>
          </a:xfrm>
          <a:prstGeom prst="rect">
            <a:avLst/>
          </a:prstGeom>
          <a:solidFill>
            <a:srgbClr val="CCECFF"/>
          </a:solidFill>
          <a:ln w="12700">
            <a:solidFill>
              <a:srgbClr val="0099CC"/>
            </a:solidFill>
          </a:ln>
        </p:spPr>
        <p:style>
          <a:lnRef idx="2">
            <a:schemeClr val="accent1">
              <a:shade val="50000"/>
            </a:schemeClr>
          </a:lnRef>
          <a:fillRef idx="1">
            <a:schemeClr val="accent1"/>
          </a:fillRef>
          <a:effectRef idx="0">
            <a:schemeClr val="accent1"/>
          </a:effectRef>
          <a:fontRef idx="minor">
            <a:schemeClr val="lt1"/>
          </a:fontRef>
        </p:style>
        <p:txBody>
          <a:bodyPr lIns="36000" tIns="18000" rIns="36000" anchor="ctr"/>
          <a:lstStyle/>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「台風が発生」してから</a:t>
            </a:r>
            <a:endParaRPr lang="en-US" altLang="ja-JP" sz="700" b="1" dirty="0">
              <a:solidFill>
                <a:schemeClr val="tx1"/>
              </a:solidFill>
              <a:latin typeface="HG丸ｺﾞｼｯｸM-PRO" panose="020F0600000000000000" pitchFamily="50" charset="-128"/>
              <a:ea typeface="HG丸ｺﾞｼｯｸM-PRO" panose="020F0600000000000000" pitchFamily="50" charset="-128"/>
            </a:endParaRPr>
          </a:p>
          <a:p>
            <a:pPr algn="ctr">
              <a:lnSpc>
                <a:spcPts val="1400"/>
              </a:lnSpc>
              <a:defRPr/>
            </a:pPr>
            <a:r>
              <a:rPr lang="ja-JP" altLang="en-US" sz="700" b="1" dirty="0">
                <a:solidFill>
                  <a:schemeClr val="tx1"/>
                </a:solidFill>
                <a:latin typeface="HG丸ｺﾞｼｯｸM-PRO" panose="020F0600000000000000" pitchFamily="50" charset="-128"/>
                <a:ea typeface="HG丸ｺﾞｼｯｸM-PRO" panose="020F0600000000000000" pitchFamily="50" charset="-128"/>
              </a:rPr>
              <a:t>「川の水が氾濫」するまで</a:t>
            </a:r>
            <a:endParaRPr lang="ja-JP" altLang="en-US" sz="700" b="1" dirty="0">
              <a:solidFill>
                <a:srgbClr val="00B050"/>
              </a:solidFill>
              <a:latin typeface="HG丸ｺﾞｼｯｸM-PRO" panose="020F0600000000000000" pitchFamily="50" charset="-128"/>
              <a:ea typeface="HG丸ｺﾞｼｯｸM-PRO" panose="020F0600000000000000" pitchFamily="50" charset="-128"/>
            </a:endParaRPr>
          </a:p>
        </p:txBody>
      </p:sp>
      <p:sp>
        <p:nvSpPr>
          <p:cNvPr id="286" name="四角形: 対角を切り取る 285">
            <a:extLst>
              <a:ext uri="{FF2B5EF4-FFF2-40B4-BE49-F238E27FC236}">
                <a16:creationId xmlns:a16="http://schemas.microsoft.com/office/drawing/2014/main" id="{CE0F60DD-A67A-426E-A703-1F77D9F3330D}"/>
              </a:ext>
            </a:extLst>
          </p:cNvPr>
          <p:cNvSpPr/>
          <p:nvPr/>
        </p:nvSpPr>
        <p:spPr>
          <a:xfrm>
            <a:off x="2471580" y="4674297"/>
            <a:ext cx="161765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台風が近づいて、雨や風がだんだん強くなる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287" name="テキスト ボックス 286">
            <a:extLst>
              <a:ext uri="{FF2B5EF4-FFF2-40B4-BE49-F238E27FC236}">
                <a16:creationId xmlns:a16="http://schemas.microsoft.com/office/drawing/2014/main" id="{F760E085-E572-4E4B-8005-C07B1704C7DC}"/>
              </a:ext>
            </a:extLst>
          </p:cNvPr>
          <p:cNvSpPr txBox="1"/>
          <p:nvPr/>
        </p:nvSpPr>
        <p:spPr>
          <a:xfrm>
            <a:off x="2452707" y="464209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ちか　　　　　　　　　あめ　　 かぜ</a:t>
            </a:r>
          </a:p>
        </p:txBody>
      </p:sp>
      <p:sp>
        <p:nvSpPr>
          <p:cNvPr id="288" name="テキスト ボックス 287">
            <a:extLst>
              <a:ext uri="{FF2B5EF4-FFF2-40B4-BE49-F238E27FC236}">
                <a16:creationId xmlns:a16="http://schemas.microsoft.com/office/drawing/2014/main" id="{E4FFD2E5-46DC-4027-BD18-154E5AB6E765}"/>
              </a:ext>
            </a:extLst>
          </p:cNvPr>
          <p:cNvSpPr txBox="1"/>
          <p:nvPr/>
        </p:nvSpPr>
        <p:spPr>
          <a:xfrm>
            <a:off x="2440794" y="4845098"/>
            <a:ext cx="1135486"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つよ</a:t>
            </a:r>
          </a:p>
        </p:txBody>
      </p:sp>
      <p:sp>
        <p:nvSpPr>
          <p:cNvPr id="307" name="四角形: 対角を切り取る 306">
            <a:extLst>
              <a:ext uri="{FF2B5EF4-FFF2-40B4-BE49-F238E27FC236}">
                <a16:creationId xmlns:a16="http://schemas.microsoft.com/office/drawing/2014/main" id="{2B1656BE-DB8F-4C3B-8942-BBF0184866DF}"/>
              </a:ext>
            </a:extLst>
          </p:cNvPr>
          <p:cNvSpPr/>
          <p:nvPr/>
        </p:nvSpPr>
        <p:spPr>
          <a:xfrm>
            <a:off x="2472267" y="5804596"/>
            <a:ext cx="1612732"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雨が集まって、</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川の水がだんだん増える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4" name="四角形: 対角を切り取る 313">
            <a:extLst>
              <a:ext uri="{FF2B5EF4-FFF2-40B4-BE49-F238E27FC236}">
                <a16:creationId xmlns:a16="http://schemas.microsoft.com/office/drawing/2014/main" id="{E81E47BE-8683-447D-92E8-254C96E1FB38}"/>
              </a:ext>
            </a:extLst>
          </p:cNvPr>
          <p:cNvSpPr/>
          <p:nvPr/>
        </p:nvSpPr>
        <p:spPr>
          <a:xfrm>
            <a:off x="2467347" y="7898113"/>
            <a:ext cx="1617653" cy="684337"/>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激しい雨で、川の水がどんどん増えて、河川敷にも水が流れる</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18" name="四角形: 対角を切り取る 317">
            <a:extLst>
              <a:ext uri="{FF2B5EF4-FFF2-40B4-BE49-F238E27FC236}">
                <a16:creationId xmlns:a16="http://schemas.microsoft.com/office/drawing/2014/main" id="{FB513837-F1CD-43AC-838F-24030D6B87D6}"/>
              </a:ext>
            </a:extLst>
          </p:cNvPr>
          <p:cNvSpPr/>
          <p:nvPr/>
        </p:nvSpPr>
        <p:spPr>
          <a:xfrm>
            <a:off x="2473056" y="9981363"/>
            <a:ext cx="1611943" cy="433342"/>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28800" tIns="0" rIns="28800" bIns="0" rtlCol="0" anchor="ctr"/>
          <a:lstStyle/>
          <a:p>
            <a:pP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川の水がいっぱいで</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a:p>
            <a:pPr algn="r">
              <a:lnSpc>
                <a:spcPts val="16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あふれそう</a:t>
            </a:r>
            <a:endParaRPr lang="en-US" altLang="ja-JP" sz="9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292" name="グループ化 291">
            <a:extLst>
              <a:ext uri="{FF2B5EF4-FFF2-40B4-BE49-F238E27FC236}">
                <a16:creationId xmlns:a16="http://schemas.microsoft.com/office/drawing/2014/main" id="{EFF503E7-3DB7-4D6C-B5FA-D05B1EAB0D8F}"/>
              </a:ext>
            </a:extLst>
          </p:cNvPr>
          <p:cNvGrpSpPr/>
          <p:nvPr/>
        </p:nvGrpSpPr>
        <p:grpSpPr>
          <a:xfrm>
            <a:off x="2473057" y="12755368"/>
            <a:ext cx="1723130" cy="248080"/>
            <a:chOff x="3451749" y="2052334"/>
            <a:chExt cx="1292331" cy="343694"/>
          </a:xfrm>
        </p:grpSpPr>
        <p:sp>
          <p:nvSpPr>
            <p:cNvPr id="293" name="四角形: 対角を切り取る 292">
              <a:extLst>
                <a:ext uri="{FF2B5EF4-FFF2-40B4-BE49-F238E27FC236}">
                  <a16:creationId xmlns:a16="http://schemas.microsoft.com/office/drawing/2014/main" id="{705A6B80-E383-4E84-B5B7-F46A8AE1C585}"/>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川の水が氾濫</a:t>
              </a:r>
            </a:p>
          </p:txBody>
        </p:sp>
        <p:sp>
          <p:nvSpPr>
            <p:cNvPr id="294" name="テキスト ボックス 293">
              <a:extLst>
                <a:ext uri="{FF2B5EF4-FFF2-40B4-BE49-F238E27FC236}">
                  <a16:creationId xmlns:a16="http://schemas.microsoft.com/office/drawing/2014/main" id="{6CA5EC44-CB01-4054-B4E6-B145530B9D43}"/>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　　  はんらん</a:t>
              </a:r>
            </a:p>
          </p:txBody>
        </p:sp>
      </p:grpSp>
      <p:cxnSp>
        <p:nvCxnSpPr>
          <p:cNvPr id="347" name="直線コネクタ 346">
            <a:extLst>
              <a:ext uri="{FF2B5EF4-FFF2-40B4-BE49-F238E27FC236}">
                <a16:creationId xmlns:a16="http://schemas.microsoft.com/office/drawing/2014/main" id="{9CF40963-C399-4BC7-AC03-796B65EDA31C}"/>
              </a:ext>
            </a:extLst>
          </p:cNvPr>
          <p:cNvCxnSpPr>
            <a:cxnSpLocks/>
          </p:cNvCxnSpPr>
          <p:nvPr/>
        </p:nvCxnSpPr>
        <p:spPr>
          <a:xfrm>
            <a:off x="1093398" y="57611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49" name="直線コネクタ 348">
            <a:extLst>
              <a:ext uri="{FF2B5EF4-FFF2-40B4-BE49-F238E27FC236}">
                <a16:creationId xmlns:a16="http://schemas.microsoft.com/office/drawing/2014/main" id="{4E09D9A8-833E-4DE2-81F1-29907901F1ED}"/>
              </a:ext>
            </a:extLst>
          </p:cNvPr>
          <p:cNvCxnSpPr>
            <a:cxnSpLocks/>
          </p:cNvCxnSpPr>
          <p:nvPr/>
        </p:nvCxnSpPr>
        <p:spPr>
          <a:xfrm>
            <a:off x="1093398" y="9869750"/>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1" name="直線コネクタ 350">
            <a:extLst>
              <a:ext uri="{FF2B5EF4-FFF2-40B4-BE49-F238E27FC236}">
                <a16:creationId xmlns:a16="http://schemas.microsoft.com/office/drawing/2014/main" id="{A5FBF4B0-C1B0-49FC-AA61-13B3DC51E6F6}"/>
              </a:ext>
            </a:extLst>
          </p:cNvPr>
          <p:cNvCxnSpPr>
            <a:cxnSpLocks/>
          </p:cNvCxnSpPr>
          <p:nvPr/>
        </p:nvCxnSpPr>
        <p:spPr>
          <a:xfrm>
            <a:off x="1093398" y="11311244"/>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cxnSp>
        <p:nvCxnSpPr>
          <p:cNvPr id="353" name="直線コネクタ 352">
            <a:extLst>
              <a:ext uri="{FF2B5EF4-FFF2-40B4-BE49-F238E27FC236}">
                <a16:creationId xmlns:a16="http://schemas.microsoft.com/office/drawing/2014/main" id="{2BDA4609-D8F0-4075-A5D2-8C0E8E7FA045}"/>
              </a:ext>
            </a:extLst>
          </p:cNvPr>
          <p:cNvCxnSpPr>
            <a:cxnSpLocks/>
          </p:cNvCxnSpPr>
          <p:nvPr/>
        </p:nvCxnSpPr>
        <p:spPr>
          <a:xfrm>
            <a:off x="1093398" y="12749808"/>
            <a:ext cx="3045465" cy="0"/>
          </a:xfrm>
          <a:prstGeom prst="line">
            <a:avLst/>
          </a:prstGeom>
          <a:ln w="9525">
            <a:solidFill>
              <a:srgbClr val="FF00FF"/>
            </a:solidFill>
            <a:prstDash val="sysDash"/>
          </a:ln>
        </p:spPr>
        <p:style>
          <a:lnRef idx="1">
            <a:schemeClr val="accent1"/>
          </a:lnRef>
          <a:fillRef idx="0">
            <a:schemeClr val="accent1"/>
          </a:fillRef>
          <a:effectRef idx="0">
            <a:schemeClr val="accent1"/>
          </a:effectRef>
          <a:fontRef idx="minor">
            <a:schemeClr val="tx1"/>
          </a:fontRef>
        </p:style>
      </p:cxnSp>
      <p:grpSp>
        <p:nvGrpSpPr>
          <p:cNvPr id="152" name="グループ化 151">
            <a:extLst>
              <a:ext uri="{FF2B5EF4-FFF2-40B4-BE49-F238E27FC236}">
                <a16:creationId xmlns:a16="http://schemas.microsoft.com/office/drawing/2014/main" id="{70D64265-E3A7-4D34-BB41-FBB0BCC1E333}"/>
              </a:ext>
            </a:extLst>
          </p:cNvPr>
          <p:cNvGrpSpPr/>
          <p:nvPr/>
        </p:nvGrpSpPr>
        <p:grpSpPr>
          <a:xfrm>
            <a:off x="2473057" y="2881794"/>
            <a:ext cx="1723130" cy="248080"/>
            <a:chOff x="3451749" y="2052334"/>
            <a:chExt cx="1292331" cy="343694"/>
          </a:xfrm>
        </p:grpSpPr>
        <p:sp>
          <p:nvSpPr>
            <p:cNvPr id="153" name="四角形: 対角を切り取る 152">
              <a:extLst>
                <a:ext uri="{FF2B5EF4-FFF2-40B4-BE49-F238E27FC236}">
                  <a16:creationId xmlns:a16="http://schemas.microsoft.com/office/drawing/2014/main" id="{7BF21F16-140C-4E79-AC45-67E5A6D5621B}"/>
                </a:ext>
              </a:extLst>
            </p:cNvPr>
            <p:cNvSpPr/>
            <p:nvPr/>
          </p:nvSpPr>
          <p:spPr>
            <a:xfrm>
              <a:off x="3451749" y="2091087"/>
              <a:ext cx="1208941" cy="304941"/>
            </a:xfrm>
            <a:prstGeom prst="snip2DiagRect">
              <a:avLst/>
            </a:prstGeom>
            <a:solidFill>
              <a:srgbClr val="FFE7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gn="ctr">
                <a:lnSpc>
                  <a:spcPts val="1800"/>
                </a:lnSpc>
              </a:pPr>
              <a:r>
                <a:rPr lang="ja-JP" altLang="en-US" sz="900" b="1" dirty="0">
                  <a:solidFill>
                    <a:schemeClr val="tx1"/>
                  </a:solidFill>
                  <a:latin typeface="HG丸ｺﾞｼｯｸM-PRO" panose="020F0600000000000000" pitchFamily="50" charset="-128"/>
                  <a:ea typeface="HG丸ｺﾞｼｯｸM-PRO" panose="020F0600000000000000" pitchFamily="50" charset="-128"/>
                </a:rPr>
                <a:t>台風が発生</a:t>
              </a:r>
            </a:p>
          </p:txBody>
        </p:sp>
        <p:sp>
          <p:nvSpPr>
            <p:cNvPr id="154" name="テキスト ボックス 153">
              <a:extLst>
                <a:ext uri="{FF2B5EF4-FFF2-40B4-BE49-F238E27FC236}">
                  <a16:creationId xmlns:a16="http://schemas.microsoft.com/office/drawing/2014/main" id="{FFAD8EE2-795D-4627-84D8-8851AAE0BCCF}"/>
                </a:ext>
              </a:extLst>
            </p:cNvPr>
            <p:cNvSpPr txBox="1"/>
            <p:nvPr/>
          </p:nvSpPr>
          <p:spPr>
            <a:xfrm>
              <a:off x="3743252" y="2052334"/>
              <a:ext cx="1000828" cy="213199"/>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たいふう　　  はっせい</a:t>
              </a:r>
            </a:p>
          </p:txBody>
        </p:sp>
      </p:grpSp>
      <p:sp>
        <p:nvSpPr>
          <p:cNvPr id="306" name="吹き出し: 角を丸めた四角形 305">
            <a:extLst>
              <a:ext uri="{FF2B5EF4-FFF2-40B4-BE49-F238E27FC236}">
                <a16:creationId xmlns:a16="http://schemas.microsoft.com/office/drawing/2014/main" id="{49F981C1-F647-48AD-887D-FD770290800B}"/>
              </a:ext>
            </a:extLst>
          </p:cNvPr>
          <p:cNvSpPr/>
          <p:nvPr/>
        </p:nvSpPr>
        <p:spPr>
          <a:xfrm>
            <a:off x="2449509" y="13040061"/>
            <a:ext cx="809720" cy="433342"/>
          </a:xfrm>
          <a:prstGeom prst="wedgeRoundRectCallout">
            <a:avLst>
              <a:gd name="adj1" fmla="val 10179"/>
              <a:gd name="adj2" fmla="val 64026"/>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川の水が一気に広がって、街じゅうが水びたし。</a:t>
            </a:r>
            <a:endParaRPr lang="en-US" altLang="ja-JP" sz="500" b="1" dirty="0">
              <a:solidFill>
                <a:schemeClr val="tx1"/>
              </a:solidFill>
              <a:latin typeface="HG丸ｺﾞｼｯｸM-PRO" panose="020F0600000000000000" pitchFamily="50" charset="-128"/>
              <a:ea typeface="HG丸ｺﾞｼｯｸM-PRO" panose="020F0600000000000000" pitchFamily="50" charset="-128"/>
            </a:endParaRPr>
          </a:p>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こうなると動けないぞ。</a:t>
            </a:r>
          </a:p>
        </p:txBody>
      </p:sp>
      <p:pic>
        <p:nvPicPr>
          <p:cNvPr id="142" name="図 141">
            <a:extLst>
              <a:ext uri="{FF2B5EF4-FFF2-40B4-BE49-F238E27FC236}">
                <a16:creationId xmlns:a16="http://schemas.microsoft.com/office/drawing/2014/main" id="{00000000-0008-0000-0000-00008700000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flipH="1">
            <a:off x="2524463" y="13481518"/>
            <a:ext cx="416357" cy="745874"/>
          </a:xfrm>
          <a:prstGeom prst="rect">
            <a:avLst/>
          </a:prstGeom>
        </p:spPr>
      </p:pic>
      <p:sp>
        <p:nvSpPr>
          <p:cNvPr id="313" name="吹き出し: 角を丸めた四角形 312">
            <a:extLst>
              <a:ext uri="{FF2B5EF4-FFF2-40B4-BE49-F238E27FC236}">
                <a16:creationId xmlns:a16="http://schemas.microsoft.com/office/drawing/2014/main" id="{35F6D6D4-7BE6-4B9D-8A2C-16DAFEA92FAC}"/>
              </a:ext>
            </a:extLst>
          </p:cNvPr>
          <p:cNvSpPr/>
          <p:nvPr/>
        </p:nvSpPr>
        <p:spPr>
          <a:xfrm>
            <a:off x="2439131" y="8680975"/>
            <a:ext cx="761761" cy="348416"/>
          </a:xfrm>
          <a:prstGeom prst="wedgeRoundRectCallout">
            <a:avLst>
              <a:gd name="adj1" fmla="val 5497"/>
              <a:gd name="adj2" fmla="val 100092"/>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このまま増えると、川の水があふれるかも。</a:t>
            </a:r>
          </a:p>
        </p:txBody>
      </p:sp>
      <p:pic>
        <p:nvPicPr>
          <p:cNvPr id="138" name="Picture 3">
            <a:extLst>
              <a:ext uri="{FF2B5EF4-FFF2-40B4-BE49-F238E27FC236}">
                <a16:creationId xmlns:a16="http://schemas.microsoft.com/office/drawing/2014/main" id="{00000000-0008-0000-0000-00008100000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flipH="1">
            <a:off x="2609992" y="9112270"/>
            <a:ext cx="417055" cy="783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9" name="吹き出し: 角を丸めた四角形 318">
            <a:extLst>
              <a:ext uri="{FF2B5EF4-FFF2-40B4-BE49-F238E27FC236}">
                <a16:creationId xmlns:a16="http://schemas.microsoft.com/office/drawing/2014/main" id="{969A4013-0F5E-45A5-9170-8D5A0EE5C368}"/>
              </a:ext>
            </a:extLst>
          </p:cNvPr>
          <p:cNvSpPr/>
          <p:nvPr/>
        </p:nvSpPr>
        <p:spPr>
          <a:xfrm>
            <a:off x="2438112" y="10458549"/>
            <a:ext cx="809720" cy="433342"/>
          </a:xfrm>
          <a:prstGeom prst="wedgeRoundRectCallout">
            <a:avLst>
              <a:gd name="adj1" fmla="val -9471"/>
              <a:gd name="adj2" fmla="val 95511"/>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もうギリギリ。川の水があふれる前に、安全なところへ逃げなきゃ！</a:t>
            </a:r>
          </a:p>
        </p:txBody>
      </p:sp>
      <p:pic>
        <p:nvPicPr>
          <p:cNvPr id="140" name="図 139">
            <a:extLst>
              <a:ext uri="{FF2B5EF4-FFF2-40B4-BE49-F238E27FC236}">
                <a16:creationId xmlns:a16="http://schemas.microsoft.com/office/drawing/2014/main" id="{00000000-0008-0000-0000-00008800000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450819" y="11035029"/>
            <a:ext cx="786243" cy="1498348"/>
          </a:xfrm>
          <a:prstGeom prst="rect">
            <a:avLst/>
          </a:prstGeom>
        </p:spPr>
      </p:pic>
      <p:sp>
        <p:nvSpPr>
          <p:cNvPr id="310" name="吹き出し: 角を丸めた四角形 309">
            <a:extLst>
              <a:ext uri="{FF2B5EF4-FFF2-40B4-BE49-F238E27FC236}">
                <a16:creationId xmlns:a16="http://schemas.microsoft.com/office/drawing/2014/main" id="{2F8E5DEF-39BE-42B7-890F-92AE1518A5D9}"/>
              </a:ext>
            </a:extLst>
          </p:cNvPr>
          <p:cNvSpPr/>
          <p:nvPr/>
        </p:nvSpPr>
        <p:spPr>
          <a:xfrm>
            <a:off x="2477289" y="6388597"/>
            <a:ext cx="761761" cy="486467"/>
          </a:xfrm>
          <a:prstGeom prst="wedgeRoundRectCallout">
            <a:avLst>
              <a:gd name="adj1" fmla="val -8258"/>
              <a:gd name="adj2" fmla="val 67398"/>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自分がいるところで降っていなくても、上流で雨が降れば川の水は増えてくるよ。</a:t>
            </a:r>
          </a:p>
        </p:txBody>
      </p:sp>
      <p:sp>
        <p:nvSpPr>
          <p:cNvPr id="291" name="吹き出し: 角を丸めた四角形 290">
            <a:extLst>
              <a:ext uri="{FF2B5EF4-FFF2-40B4-BE49-F238E27FC236}">
                <a16:creationId xmlns:a16="http://schemas.microsoft.com/office/drawing/2014/main" id="{A042D051-97A8-4F28-9C53-775CF2AD2C61}"/>
              </a:ext>
            </a:extLst>
          </p:cNvPr>
          <p:cNvSpPr/>
          <p:nvPr/>
        </p:nvSpPr>
        <p:spPr>
          <a:xfrm>
            <a:off x="2434880" y="5213597"/>
            <a:ext cx="578220" cy="448629"/>
          </a:xfrm>
          <a:prstGeom prst="wedgeRoundRectCallout">
            <a:avLst>
              <a:gd name="adj1" fmla="val 59746"/>
              <a:gd name="adj2" fmla="val -13745"/>
              <a:gd name="adj3" fmla="val 16667"/>
            </a:avLst>
          </a:prstGeom>
          <a:solidFill>
            <a:schemeClr val="bg1"/>
          </a:solidFill>
          <a:ln w="889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 tIns="0" rIns="18000" bIns="0" rtlCol="0" anchor="ctr"/>
          <a:lstStyle/>
          <a:p>
            <a:pPr>
              <a:lnSpc>
                <a:spcPts val="900"/>
              </a:lnSpc>
            </a:pPr>
            <a:r>
              <a:rPr lang="ja-JP" altLang="en-US" sz="500" b="1" dirty="0">
                <a:solidFill>
                  <a:schemeClr val="tx1"/>
                </a:solidFill>
                <a:latin typeface="HG丸ｺﾞｼｯｸM-PRO" panose="020F0600000000000000" pitchFamily="50" charset="-128"/>
                <a:ea typeface="HG丸ｺﾞｼｯｸM-PRO" panose="020F0600000000000000" pitchFamily="50" charset="-128"/>
              </a:rPr>
              <a:t>雨や風が強くなると、お出かけは大変だね。</a:t>
            </a:r>
          </a:p>
        </p:txBody>
      </p:sp>
      <p:pic>
        <p:nvPicPr>
          <p:cNvPr id="134" name="Picture 2">
            <a:extLst>
              <a:ext uri="{FF2B5EF4-FFF2-40B4-BE49-F238E27FC236}">
                <a16:creationId xmlns:a16="http://schemas.microsoft.com/office/drawing/2014/main" id="{00000000-0008-0000-0000-000074000000}"/>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flipH="1">
            <a:off x="3072584" y="5200139"/>
            <a:ext cx="268868" cy="591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7" name="テキスト ボックス 206">
            <a:extLst>
              <a:ext uri="{FF2B5EF4-FFF2-40B4-BE49-F238E27FC236}">
                <a16:creationId xmlns:a16="http://schemas.microsoft.com/office/drawing/2014/main" id="{4810FB2C-ABAC-4E22-80D6-44C42A34C963}"/>
              </a:ext>
            </a:extLst>
          </p:cNvPr>
          <p:cNvSpPr txBox="1"/>
          <p:nvPr/>
        </p:nvSpPr>
        <p:spPr>
          <a:xfrm>
            <a:off x="2452707" y="5771846"/>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あめ　　  あつ</a:t>
            </a:r>
          </a:p>
        </p:txBody>
      </p:sp>
      <p:sp>
        <p:nvSpPr>
          <p:cNvPr id="208" name="テキスト ボックス 207">
            <a:extLst>
              <a:ext uri="{FF2B5EF4-FFF2-40B4-BE49-F238E27FC236}">
                <a16:creationId xmlns:a16="http://schemas.microsoft.com/office/drawing/2014/main" id="{EFEF68EE-6138-4515-BBD3-C3FB1D940B36}"/>
              </a:ext>
            </a:extLst>
          </p:cNvPr>
          <p:cNvSpPr txBox="1"/>
          <p:nvPr/>
        </p:nvSpPr>
        <p:spPr>
          <a:xfrm>
            <a:off x="2452707" y="5974809"/>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かわ　　  みず　　　　　　　　　　　　ふ</a:t>
            </a:r>
          </a:p>
        </p:txBody>
      </p:sp>
      <p:sp>
        <p:nvSpPr>
          <p:cNvPr id="212" name="テキスト ボックス 211">
            <a:extLst>
              <a:ext uri="{FF2B5EF4-FFF2-40B4-BE49-F238E27FC236}">
                <a16:creationId xmlns:a16="http://schemas.microsoft.com/office/drawing/2014/main" id="{FA9C3C45-26D9-4A07-9F56-2D7CB6A58FAF}"/>
              </a:ext>
            </a:extLst>
          </p:cNvPr>
          <p:cNvSpPr txBox="1"/>
          <p:nvPr/>
        </p:nvSpPr>
        <p:spPr>
          <a:xfrm>
            <a:off x="2383788" y="646549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じょう</a:t>
            </a:r>
          </a:p>
        </p:txBody>
      </p:sp>
      <p:sp>
        <p:nvSpPr>
          <p:cNvPr id="214" name="テキスト ボックス 213">
            <a:extLst>
              <a:ext uri="{FF2B5EF4-FFF2-40B4-BE49-F238E27FC236}">
                <a16:creationId xmlns:a16="http://schemas.microsoft.com/office/drawing/2014/main" id="{EA6B2A6C-AE7E-4751-8794-9E5E29D5C327}"/>
              </a:ext>
            </a:extLst>
          </p:cNvPr>
          <p:cNvSpPr txBox="1"/>
          <p:nvPr/>
        </p:nvSpPr>
        <p:spPr>
          <a:xfrm>
            <a:off x="2383788" y="6575432"/>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りゅう  あめ　　ふ　　　かわ　  みず</a:t>
            </a:r>
          </a:p>
        </p:txBody>
      </p:sp>
      <p:sp>
        <p:nvSpPr>
          <p:cNvPr id="215" name="テキスト ボックス 214">
            <a:extLst>
              <a:ext uri="{FF2B5EF4-FFF2-40B4-BE49-F238E27FC236}">
                <a16:creationId xmlns:a16="http://schemas.microsoft.com/office/drawing/2014/main" id="{529D62FB-6F60-4422-A204-39EDFEB2573A}"/>
              </a:ext>
            </a:extLst>
          </p:cNvPr>
          <p:cNvSpPr txBox="1"/>
          <p:nvPr/>
        </p:nvSpPr>
        <p:spPr>
          <a:xfrm>
            <a:off x="2383788" y="6695143"/>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a:t>
            </a:r>
          </a:p>
        </p:txBody>
      </p:sp>
      <p:sp>
        <p:nvSpPr>
          <p:cNvPr id="224" name="テキスト ボックス 223">
            <a:extLst>
              <a:ext uri="{FF2B5EF4-FFF2-40B4-BE49-F238E27FC236}">
                <a16:creationId xmlns:a16="http://schemas.microsoft.com/office/drawing/2014/main" id="{9D918123-7ED5-4DA7-AF50-EE8A1B74D4BE}"/>
              </a:ext>
            </a:extLst>
          </p:cNvPr>
          <p:cNvSpPr txBox="1"/>
          <p:nvPr/>
        </p:nvSpPr>
        <p:spPr>
          <a:xfrm>
            <a:off x="2452707" y="788386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はげ　　   　　あめ　　　  　かわ　　 みず</a:t>
            </a:r>
          </a:p>
        </p:txBody>
      </p:sp>
      <p:sp>
        <p:nvSpPr>
          <p:cNvPr id="225" name="テキスト ボックス 224">
            <a:extLst>
              <a:ext uri="{FF2B5EF4-FFF2-40B4-BE49-F238E27FC236}">
                <a16:creationId xmlns:a16="http://schemas.microsoft.com/office/drawing/2014/main" id="{D52E1681-97C8-4EB9-8D0A-8377012D7169}"/>
              </a:ext>
            </a:extLst>
          </p:cNvPr>
          <p:cNvSpPr txBox="1"/>
          <p:nvPr/>
        </p:nvSpPr>
        <p:spPr>
          <a:xfrm>
            <a:off x="2452707" y="8090322"/>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ふ　　　　　　　   かせんじき　　　　　 みず</a:t>
            </a:r>
          </a:p>
        </p:txBody>
      </p:sp>
      <p:sp>
        <p:nvSpPr>
          <p:cNvPr id="226" name="テキスト ボックス 225">
            <a:extLst>
              <a:ext uri="{FF2B5EF4-FFF2-40B4-BE49-F238E27FC236}">
                <a16:creationId xmlns:a16="http://schemas.microsoft.com/office/drawing/2014/main" id="{1C78FCAB-2C59-4E58-8871-7D55F3DF96F8}"/>
              </a:ext>
            </a:extLst>
          </p:cNvPr>
          <p:cNvSpPr txBox="1"/>
          <p:nvPr/>
        </p:nvSpPr>
        <p:spPr>
          <a:xfrm>
            <a:off x="2452707" y="8294047"/>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　　 なが</a:t>
            </a:r>
          </a:p>
        </p:txBody>
      </p:sp>
      <p:sp>
        <p:nvSpPr>
          <p:cNvPr id="227" name="テキスト ボックス 226">
            <a:extLst>
              <a:ext uri="{FF2B5EF4-FFF2-40B4-BE49-F238E27FC236}">
                <a16:creationId xmlns:a16="http://schemas.microsoft.com/office/drawing/2014/main" id="{1101B3E1-BEB5-471D-997C-950AE77E1324}"/>
              </a:ext>
            </a:extLst>
          </p:cNvPr>
          <p:cNvSpPr txBox="1"/>
          <p:nvPr/>
        </p:nvSpPr>
        <p:spPr>
          <a:xfrm>
            <a:off x="2383788" y="8685615"/>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ふ　　　　　　　かわ</a:t>
            </a:r>
          </a:p>
        </p:txBody>
      </p:sp>
      <p:sp>
        <p:nvSpPr>
          <p:cNvPr id="228" name="テキスト ボックス 227">
            <a:extLst>
              <a:ext uri="{FF2B5EF4-FFF2-40B4-BE49-F238E27FC236}">
                <a16:creationId xmlns:a16="http://schemas.microsoft.com/office/drawing/2014/main" id="{9716468F-69FF-492C-9AB3-936DBFB12390}"/>
              </a:ext>
            </a:extLst>
          </p:cNvPr>
          <p:cNvSpPr txBox="1"/>
          <p:nvPr/>
        </p:nvSpPr>
        <p:spPr>
          <a:xfrm>
            <a:off x="2383788" y="8807341"/>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みず</a:t>
            </a:r>
          </a:p>
        </p:txBody>
      </p:sp>
      <p:sp>
        <p:nvSpPr>
          <p:cNvPr id="229" name="テキスト ボックス 228">
            <a:extLst>
              <a:ext uri="{FF2B5EF4-FFF2-40B4-BE49-F238E27FC236}">
                <a16:creationId xmlns:a16="http://schemas.microsoft.com/office/drawing/2014/main" id="{0A58CDBD-76AE-4A96-A258-D327E3106A97}"/>
              </a:ext>
            </a:extLst>
          </p:cNvPr>
          <p:cNvSpPr txBox="1"/>
          <p:nvPr/>
        </p:nvSpPr>
        <p:spPr>
          <a:xfrm>
            <a:off x="2452707" y="9951830"/>
            <a:ext cx="1750112" cy="153888"/>
          </a:xfrm>
          <a:prstGeom prst="rect">
            <a:avLst/>
          </a:prstGeom>
          <a:noFill/>
        </p:spPr>
        <p:txBody>
          <a:bodyPr wrap="square" rtlCol="0">
            <a:spAutoFit/>
          </a:bodyPr>
          <a:lstStyle/>
          <a:p>
            <a:r>
              <a:rPr lang="ja-JP" altLang="en-US" sz="400" dirty="0">
                <a:latin typeface="HG丸ｺﾞｼｯｸM-PRO" panose="020F0600000000000000" pitchFamily="50" charset="-128"/>
                <a:ea typeface="HG丸ｺﾞｼｯｸM-PRO" panose="020F0600000000000000" pitchFamily="50" charset="-128"/>
              </a:rPr>
              <a:t>かわ　　  みず</a:t>
            </a:r>
          </a:p>
        </p:txBody>
      </p:sp>
      <p:sp>
        <p:nvSpPr>
          <p:cNvPr id="230" name="テキスト ボックス 229">
            <a:extLst>
              <a:ext uri="{FF2B5EF4-FFF2-40B4-BE49-F238E27FC236}">
                <a16:creationId xmlns:a16="http://schemas.microsoft.com/office/drawing/2014/main" id="{2B18759F-A3FB-4408-AC2D-7487BD8B591F}"/>
              </a:ext>
            </a:extLst>
          </p:cNvPr>
          <p:cNvSpPr txBox="1"/>
          <p:nvPr/>
        </p:nvSpPr>
        <p:spPr>
          <a:xfrm>
            <a:off x="2337075" y="10444204"/>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a:t>
            </a:r>
          </a:p>
        </p:txBody>
      </p:sp>
      <p:sp>
        <p:nvSpPr>
          <p:cNvPr id="231" name="テキスト ボックス 230">
            <a:extLst>
              <a:ext uri="{FF2B5EF4-FFF2-40B4-BE49-F238E27FC236}">
                <a16:creationId xmlns:a16="http://schemas.microsoft.com/office/drawing/2014/main" id="{DB88A0D4-EBDF-4A72-890D-DECF759D9D58}"/>
              </a:ext>
            </a:extLst>
          </p:cNvPr>
          <p:cNvSpPr txBox="1"/>
          <p:nvPr/>
        </p:nvSpPr>
        <p:spPr>
          <a:xfrm>
            <a:off x="2337075" y="10565478"/>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まえ　　　あんぜん</a:t>
            </a:r>
          </a:p>
        </p:txBody>
      </p:sp>
      <p:sp>
        <p:nvSpPr>
          <p:cNvPr id="232" name="テキスト ボックス 231">
            <a:extLst>
              <a:ext uri="{FF2B5EF4-FFF2-40B4-BE49-F238E27FC236}">
                <a16:creationId xmlns:a16="http://schemas.microsoft.com/office/drawing/2014/main" id="{3B9F93F3-F60E-452D-803F-D96EC2146CE5}"/>
              </a:ext>
            </a:extLst>
          </p:cNvPr>
          <p:cNvSpPr txBox="1"/>
          <p:nvPr/>
        </p:nvSpPr>
        <p:spPr>
          <a:xfrm>
            <a:off x="2337075" y="1067640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に</a:t>
            </a:r>
          </a:p>
        </p:txBody>
      </p:sp>
      <p:sp>
        <p:nvSpPr>
          <p:cNvPr id="233" name="テキスト ボックス 232">
            <a:extLst>
              <a:ext uri="{FF2B5EF4-FFF2-40B4-BE49-F238E27FC236}">
                <a16:creationId xmlns:a16="http://schemas.microsoft.com/office/drawing/2014/main" id="{B5CBD952-A6B8-4C49-BCF8-2B02B75B2C1E}"/>
              </a:ext>
            </a:extLst>
          </p:cNvPr>
          <p:cNvSpPr txBox="1"/>
          <p:nvPr/>
        </p:nvSpPr>
        <p:spPr>
          <a:xfrm>
            <a:off x="2383788" y="13022717"/>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かわ　 みず 　いっき　　ひろ</a:t>
            </a:r>
          </a:p>
        </p:txBody>
      </p:sp>
      <p:sp>
        <p:nvSpPr>
          <p:cNvPr id="234" name="テキスト ボックス 233">
            <a:extLst>
              <a:ext uri="{FF2B5EF4-FFF2-40B4-BE49-F238E27FC236}">
                <a16:creationId xmlns:a16="http://schemas.microsoft.com/office/drawing/2014/main" id="{25E6651B-B04C-48B2-B50D-CE2A41844B19}"/>
              </a:ext>
            </a:extLst>
          </p:cNvPr>
          <p:cNvSpPr txBox="1"/>
          <p:nvPr/>
        </p:nvSpPr>
        <p:spPr>
          <a:xfrm>
            <a:off x="2383788" y="13147119"/>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まち　　　　　　 みず</a:t>
            </a:r>
          </a:p>
        </p:txBody>
      </p:sp>
      <p:sp>
        <p:nvSpPr>
          <p:cNvPr id="235" name="テキスト ボックス 234">
            <a:extLst>
              <a:ext uri="{FF2B5EF4-FFF2-40B4-BE49-F238E27FC236}">
                <a16:creationId xmlns:a16="http://schemas.microsoft.com/office/drawing/2014/main" id="{2CD9A78E-B8DA-4427-869B-EDFA53DA0BC8}"/>
              </a:ext>
            </a:extLst>
          </p:cNvPr>
          <p:cNvSpPr txBox="1"/>
          <p:nvPr/>
        </p:nvSpPr>
        <p:spPr>
          <a:xfrm>
            <a:off x="2383788" y="13261150"/>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うご</a:t>
            </a:r>
          </a:p>
        </p:txBody>
      </p:sp>
      <p:sp>
        <p:nvSpPr>
          <p:cNvPr id="239" name="正方形/長方形 238">
            <a:extLst>
              <a:ext uri="{FF2B5EF4-FFF2-40B4-BE49-F238E27FC236}">
                <a16:creationId xmlns:a16="http://schemas.microsoft.com/office/drawing/2014/main" id="{C41ACDEE-82EB-4F87-89AE-1B3321D41C58}"/>
              </a:ext>
            </a:extLst>
          </p:cNvPr>
          <p:cNvSpPr/>
          <p:nvPr/>
        </p:nvSpPr>
        <p:spPr>
          <a:xfrm>
            <a:off x="2765202" y="2390556"/>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たいふう　　 はっせい</a:t>
            </a:r>
          </a:p>
        </p:txBody>
      </p:sp>
      <p:sp>
        <p:nvSpPr>
          <p:cNvPr id="240" name="正方形/長方形 239">
            <a:extLst>
              <a:ext uri="{FF2B5EF4-FFF2-40B4-BE49-F238E27FC236}">
                <a16:creationId xmlns:a16="http://schemas.microsoft.com/office/drawing/2014/main" id="{E0BE0D69-7330-4F79-986E-C58AA9451E76}"/>
              </a:ext>
            </a:extLst>
          </p:cNvPr>
          <p:cNvSpPr/>
          <p:nvPr/>
        </p:nvSpPr>
        <p:spPr>
          <a:xfrm>
            <a:off x="2717577" y="2565635"/>
            <a:ext cx="1255101"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50" dirty="0">
                <a:solidFill>
                  <a:schemeClr val="tx1"/>
                </a:solidFill>
                <a:latin typeface="HG丸ｺﾞｼｯｸM-PRO" panose="020F0600000000000000" pitchFamily="50" charset="-128"/>
                <a:ea typeface="HG丸ｺﾞｼｯｸM-PRO" panose="020F0600000000000000" pitchFamily="50" charset="-128"/>
              </a:rPr>
              <a:t>  かわ　　みず　　はんらん</a:t>
            </a:r>
          </a:p>
        </p:txBody>
      </p:sp>
      <p:sp>
        <p:nvSpPr>
          <p:cNvPr id="371" name="テキスト ボックス 370">
            <a:extLst>
              <a:ext uri="{FF2B5EF4-FFF2-40B4-BE49-F238E27FC236}">
                <a16:creationId xmlns:a16="http://schemas.microsoft.com/office/drawing/2014/main" id="{24F9A62C-C730-4704-BD1E-724815CD6CE1}"/>
              </a:ext>
            </a:extLst>
          </p:cNvPr>
          <p:cNvSpPr txBox="1"/>
          <p:nvPr/>
        </p:nvSpPr>
        <p:spPr>
          <a:xfrm>
            <a:off x="2383788" y="6350456"/>
            <a:ext cx="957664"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じぶん</a:t>
            </a:r>
          </a:p>
        </p:txBody>
      </p:sp>
      <p:sp>
        <p:nvSpPr>
          <p:cNvPr id="372" name="テキスト ボックス 371">
            <a:extLst>
              <a:ext uri="{FF2B5EF4-FFF2-40B4-BE49-F238E27FC236}">
                <a16:creationId xmlns:a16="http://schemas.microsoft.com/office/drawing/2014/main" id="{F6E2DF35-7D34-482B-9362-B0FCE46FA483}"/>
              </a:ext>
            </a:extLst>
          </p:cNvPr>
          <p:cNvSpPr txBox="1"/>
          <p:nvPr/>
        </p:nvSpPr>
        <p:spPr>
          <a:xfrm>
            <a:off x="2383788" y="5209004"/>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あめ　かぜ　 つよ</a:t>
            </a:r>
          </a:p>
        </p:txBody>
      </p:sp>
      <p:sp>
        <p:nvSpPr>
          <p:cNvPr id="373" name="テキスト ボックス 372">
            <a:extLst>
              <a:ext uri="{FF2B5EF4-FFF2-40B4-BE49-F238E27FC236}">
                <a16:creationId xmlns:a16="http://schemas.microsoft.com/office/drawing/2014/main" id="{2EAAFF68-7875-4671-9AD7-816CD15B14A5}"/>
              </a:ext>
            </a:extLst>
          </p:cNvPr>
          <p:cNvSpPr txBox="1"/>
          <p:nvPr/>
        </p:nvSpPr>
        <p:spPr>
          <a:xfrm>
            <a:off x="2380612" y="5326569"/>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で</a:t>
            </a:r>
          </a:p>
        </p:txBody>
      </p:sp>
      <p:sp>
        <p:nvSpPr>
          <p:cNvPr id="374" name="テキスト ボックス 373">
            <a:extLst>
              <a:ext uri="{FF2B5EF4-FFF2-40B4-BE49-F238E27FC236}">
                <a16:creationId xmlns:a16="http://schemas.microsoft.com/office/drawing/2014/main" id="{58879E91-D39A-45EE-BDA8-F53DC98DEEEB}"/>
              </a:ext>
            </a:extLst>
          </p:cNvPr>
          <p:cNvSpPr txBox="1"/>
          <p:nvPr/>
        </p:nvSpPr>
        <p:spPr>
          <a:xfrm>
            <a:off x="2380612" y="5442128"/>
            <a:ext cx="735650" cy="138499"/>
          </a:xfrm>
          <a:prstGeom prst="rect">
            <a:avLst/>
          </a:prstGeom>
          <a:noFill/>
        </p:spPr>
        <p:txBody>
          <a:bodyPr wrap="square" rtlCol="0">
            <a:spAutoFit/>
          </a:bodyPr>
          <a:lstStyle/>
          <a:p>
            <a:r>
              <a:rPr lang="ja-JP" altLang="en-US" sz="300" dirty="0">
                <a:latin typeface="HG丸ｺﾞｼｯｸM-PRO" panose="020F0600000000000000" pitchFamily="50" charset="-128"/>
                <a:ea typeface="HG丸ｺﾞｼｯｸM-PRO" panose="020F0600000000000000" pitchFamily="50" charset="-128"/>
              </a:rPr>
              <a:t>　 たいへん</a:t>
            </a:r>
          </a:p>
        </p:txBody>
      </p:sp>
      <p:pic>
        <p:nvPicPr>
          <p:cNvPr id="304" name="図 303">
            <a:extLst>
              <a:ext uri="{FF2B5EF4-FFF2-40B4-BE49-F238E27FC236}">
                <a16:creationId xmlns:a16="http://schemas.microsoft.com/office/drawing/2014/main" id="{429A26D8-E47B-4933-8CEE-F2085D1FDDC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75391" y="3468023"/>
            <a:ext cx="1192037" cy="882991"/>
          </a:xfrm>
          <a:prstGeom prst="rect">
            <a:avLst/>
          </a:prstGeom>
        </p:spPr>
      </p:pic>
      <p:pic>
        <p:nvPicPr>
          <p:cNvPr id="376" name="図 375" descr="画面の領域">
            <a:extLst>
              <a:ext uri="{FF2B5EF4-FFF2-40B4-BE49-F238E27FC236}">
                <a16:creationId xmlns:a16="http://schemas.microsoft.com/office/drawing/2014/main" id="{10E9D486-6F03-4B83-AD45-06A1C9464C1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360552" y="5138610"/>
            <a:ext cx="722982" cy="587422"/>
          </a:xfrm>
          <a:prstGeom prst="rect">
            <a:avLst/>
          </a:prstGeom>
          <a:noFill/>
          <a:ln w="6350">
            <a:solidFill>
              <a:schemeClr val="tx1"/>
            </a:solidFill>
            <a:miter lim="800000"/>
            <a:headEnd/>
            <a:tailEnd/>
          </a:ln>
          <a:effectLst/>
        </p:spPr>
      </p:pic>
      <p:pic>
        <p:nvPicPr>
          <p:cNvPr id="136" name="図 135">
            <a:extLst>
              <a:ext uri="{FF2B5EF4-FFF2-40B4-BE49-F238E27FC236}">
                <a16:creationId xmlns:a16="http://schemas.microsoft.com/office/drawing/2014/main" id="{00000000-0008-0000-0000-000077000000}"/>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flipH="1">
            <a:off x="2475702" y="6918931"/>
            <a:ext cx="568247" cy="892096"/>
          </a:xfrm>
          <a:prstGeom prst="rect">
            <a:avLst/>
          </a:prstGeom>
        </p:spPr>
      </p:pic>
      <p:sp>
        <p:nvSpPr>
          <p:cNvPr id="433" name="object 317"/>
          <p:cNvSpPr txBox="1"/>
          <p:nvPr/>
        </p:nvSpPr>
        <p:spPr>
          <a:xfrm>
            <a:off x="4279001" y="12364501"/>
            <a:ext cx="2448000" cy="337229"/>
          </a:xfrm>
          <a:prstGeom prst="foldedCorner">
            <a:avLst/>
          </a:prstGeom>
          <a:solidFill>
            <a:srgbClr val="FFCCFF"/>
          </a:solidFill>
          <a:ln>
            <a:solidFill>
              <a:srgbClr val="FF99FF"/>
            </a:solidFill>
          </a:ln>
        </p:spPr>
        <p:txBody>
          <a:bodyPr vert="horz" wrap="none" lIns="36000" tIns="36000" rIns="36000" bIns="0" rtlCol="0" anchor="ctr" anchorCtr="0">
            <a:noAutofit/>
          </a:bodyPr>
          <a:lstStyle/>
          <a:p>
            <a:pPr algn="ctr">
              <a:lnSpc>
                <a:spcPct val="100000"/>
              </a:lnSpc>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ひなんかんりょう</a:t>
            </a:r>
            <a:endParaRPr sz="600" b="1" dirty="0">
              <a:latin typeface="Meiryo UI" panose="020B0604030504040204" pitchFamily="50" charset="-128"/>
              <a:ea typeface="Meiryo UI" panose="020B0604030504040204" pitchFamily="50" charset="-128"/>
              <a:cs typeface="HG丸ｺﾞｼｯｸM-PRO"/>
            </a:endParaRPr>
          </a:p>
          <a:p>
            <a:pPr algn="ctr">
              <a:lnSpc>
                <a:spcPct val="100000"/>
              </a:lnSpc>
            </a:pPr>
            <a:r>
              <a:rPr sz="1000" b="1" dirty="0">
                <a:latin typeface="Meiryo UI" panose="020B0604030504040204" pitchFamily="50" charset="-128"/>
                <a:ea typeface="Meiryo UI" panose="020B0604030504040204" pitchFamily="50" charset="-128"/>
                <a:cs typeface="HG丸ｺﾞｼｯｸM-PRO"/>
              </a:rPr>
              <a:t>避難完了</a:t>
            </a:r>
          </a:p>
        </p:txBody>
      </p:sp>
      <p:sp>
        <p:nvSpPr>
          <p:cNvPr id="434" name="object 318"/>
          <p:cNvSpPr txBox="1"/>
          <p:nvPr/>
        </p:nvSpPr>
        <p:spPr>
          <a:xfrm>
            <a:off x="5011363" y="3462718"/>
            <a:ext cx="1005651" cy="272758"/>
          </a:xfrm>
          <a:prstGeom prst="rect">
            <a:avLst/>
          </a:prstGeom>
        </p:spPr>
        <p:txBody>
          <a:bodyPr vert="horz" wrap="none" lIns="36000" tIns="36000" rIns="36000" bIns="36000" rtlCol="0" anchor="ctr" anchorCtr="0">
            <a:spAutoFit/>
          </a:bodyPr>
          <a:lstStyle/>
          <a:p>
            <a:pPr>
              <a:lnSpc>
                <a:spcPct val="100000"/>
              </a:lnSpc>
              <a:tabLst>
                <a:tab pos="646430" algn="l"/>
                <a:tab pos="1009015" algn="l"/>
                <a:tab pos="1307465" algn="l"/>
              </a:tabLst>
            </a:pPr>
            <a:r>
              <a:rPr lang="ja-JP" altLang="en-US" sz="500" dirty="0">
                <a:latin typeface="Meiryo UI" panose="020B0604030504040204" pitchFamily="50" charset="-128"/>
                <a:ea typeface="Meiryo UI" panose="020B0604030504040204" pitchFamily="50" charset="-128"/>
                <a:cs typeface="HG丸ｺﾞｼｯｸM-PRO"/>
              </a:rPr>
              <a:t> </a:t>
            </a:r>
            <a:r>
              <a:rPr sz="500" dirty="0" err="1">
                <a:latin typeface="Meiryo UI" panose="020B0604030504040204" pitchFamily="50" charset="-128"/>
                <a:ea typeface="Meiryo UI" panose="020B0604030504040204" pitchFamily="50" charset="-128"/>
                <a:cs typeface="HG丸ｺﾞｼｯｸM-PRO"/>
              </a:rPr>
              <a:t>たいふう</a:t>
            </a:r>
            <a:r>
              <a:rPr lang="ja-JP" altLang="en-US" sz="500" dirty="0">
                <a:latin typeface="Meiryo UI" panose="020B0604030504040204" pitchFamily="50" charset="-128"/>
                <a:ea typeface="Meiryo UI" panose="020B0604030504040204" pitchFamily="50" charset="-128"/>
                <a:cs typeface="HG丸ｺﾞｼｯｸM-PRO"/>
              </a:rPr>
              <a:t>　　すす　 かた</a:t>
            </a:r>
            <a:endParaRPr sz="500" dirty="0">
              <a:latin typeface="Meiryo UI" panose="020B0604030504040204" pitchFamily="50" charset="-128"/>
              <a:ea typeface="Meiryo UI" panose="020B0604030504040204" pitchFamily="50" charset="-128"/>
              <a:cs typeface="HG丸ｺﾞｼｯｸM-PRO"/>
            </a:endParaRPr>
          </a:p>
          <a:p>
            <a:pPr>
              <a:lnSpc>
                <a:spcPct val="100000"/>
              </a:lnSpc>
            </a:pPr>
            <a:r>
              <a:rPr sz="800" dirty="0" err="1">
                <a:latin typeface="Meiryo UI" panose="020B0604030504040204" pitchFamily="50" charset="-128"/>
                <a:ea typeface="Meiryo UI" panose="020B0604030504040204" pitchFamily="50" charset="-128"/>
                <a:cs typeface="HG丸ｺﾞｼｯｸM-PRO"/>
              </a:rPr>
              <a:t>台風の進み方をチェック</a:t>
            </a:r>
            <a:endParaRPr sz="800" dirty="0">
              <a:latin typeface="Meiryo UI" panose="020B0604030504040204" pitchFamily="50" charset="-128"/>
              <a:ea typeface="Meiryo UI" panose="020B0604030504040204" pitchFamily="50" charset="-128"/>
              <a:cs typeface="HG丸ｺﾞｼｯｸM-PRO"/>
            </a:endParaRPr>
          </a:p>
        </p:txBody>
      </p:sp>
      <p:sp>
        <p:nvSpPr>
          <p:cNvPr id="435" name="object 319"/>
          <p:cNvSpPr txBox="1"/>
          <p:nvPr/>
        </p:nvSpPr>
        <p:spPr>
          <a:xfrm>
            <a:off x="4279001" y="4313393"/>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86360">
              <a:lnSpc>
                <a:spcPct val="100000"/>
              </a:lnSpc>
              <a:tabLst>
                <a:tab pos="511809" algn="l"/>
                <a:tab pos="810260" algn="l"/>
                <a:tab pos="1191260" algn="l"/>
                <a:tab pos="1438275" algn="l"/>
                <a:tab pos="1717039"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ひ </a:t>
            </a:r>
            <a:r>
              <a:rPr sz="600" b="1" dirty="0" err="1">
                <a:latin typeface="Meiryo UI" panose="020B0604030504040204" pitchFamily="50" charset="-128"/>
                <a:ea typeface="Meiryo UI" panose="020B0604030504040204" pitchFamily="50" charset="-128"/>
                <a:cs typeface="HG丸ｺﾞｼｯｸM-PRO"/>
              </a:rPr>
              <a:t>なん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も</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もの</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じゅんび</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ウ. </a:t>
            </a:r>
            <a:r>
              <a:rPr sz="1000" b="1" dirty="0" err="1">
                <a:latin typeface="Meiryo UI" panose="020B0604030504040204" pitchFamily="50" charset="-128"/>
                <a:ea typeface="Meiryo UI" panose="020B0604030504040204" pitchFamily="50" charset="-128"/>
                <a:cs typeface="HG丸ｺﾞｼｯｸM-PRO"/>
              </a:rPr>
              <a:t>避難する時に持って行く物を準備する</a:t>
            </a:r>
            <a:endParaRPr sz="1000" b="1" dirty="0">
              <a:latin typeface="Meiryo UI" panose="020B0604030504040204" pitchFamily="50" charset="-128"/>
              <a:ea typeface="Meiryo UI" panose="020B0604030504040204" pitchFamily="50" charset="-128"/>
              <a:cs typeface="HG丸ｺﾞｼｯｸM-PRO"/>
            </a:endParaRPr>
          </a:p>
        </p:txBody>
      </p:sp>
      <p:sp>
        <p:nvSpPr>
          <p:cNvPr id="436" name="object 320"/>
          <p:cNvSpPr txBox="1"/>
          <p:nvPr/>
        </p:nvSpPr>
        <p:spPr>
          <a:xfrm>
            <a:off x="4750073" y="6017074"/>
            <a:ext cx="1528230" cy="272758"/>
          </a:xfrm>
          <a:prstGeom prst="rect">
            <a:avLst/>
          </a:prstGeom>
        </p:spPr>
        <p:txBody>
          <a:bodyPr vert="horz" wrap="none" lIns="36000" tIns="36000" rIns="36000" bIns="36000" rtlCol="0" anchor="ctr" anchorCtr="0">
            <a:spAutoFit/>
          </a:bodyPr>
          <a:lstStyle/>
          <a:p>
            <a:pPr>
              <a:lnSpc>
                <a:spcPct val="100000"/>
              </a:lnSpc>
              <a:tabLst>
                <a:tab pos="916305" algn="l"/>
                <a:tab pos="1396365" algn="l"/>
              </a:tabLst>
            </a:pP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す</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ところ</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かわ</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じょうりゅう</a:t>
            </a:r>
            <a:endParaRPr sz="500" dirty="0">
              <a:latin typeface="Meiryo UI" panose="020B0604030504040204" pitchFamily="50" charset="-128"/>
              <a:ea typeface="Meiryo UI" panose="020B0604030504040204" pitchFamily="50" charset="-128"/>
              <a:cs typeface="ＭＳ Ｐゴシック"/>
            </a:endParaRPr>
          </a:p>
          <a:p>
            <a:pPr marR="66675">
              <a:lnSpc>
                <a:spcPct val="100000"/>
              </a:lnSpc>
            </a:pPr>
            <a:r>
              <a:rPr sz="800" dirty="0" err="1">
                <a:latin typeface="Meiryo UI" panose="020B0604030504040204" pitchFamily="50" charset="-128"/>
                <a:ea typeface="Meiryo UI" panose="020B0604030504040204" pitchFamily="50" charset="-128"/>
                <a:cs typeface="HG丸ｺﾞｼｯｸM-PRO"/>
              </a:rPr>
              <a:t>住んでいる所と川の上流をチェック</a:t>
            </a:r>
            <a:endParaRPr sz="800" dirty="0">
              <a:latin typeface="Meiryo UI" panose="020B0604030504040204" pitchFamily="50" charset="-128"/>
              <a:ea typeface="Meiryo UI" panose="020B0604030504040204" pitchFamily="50" charset="-128"/>
              <a:cs typeface="HG丸ｺﾞｼｯｸM-PRO"/>
            </a:endParaRPr>
          </a:p>
        </p:txBody>
      </p:sp>
      <p:sp>
        <p:nvSpPr>
          <p:cNvPr id="437" name="object 321"/>
          <p:cNvSpPr txBox="1"/>
          <p:nvPr/>
        </p:nvSpPr>
        <p:spPr>
          <a:xfrm>
            <a:off x="5154190" y="7307213"/>
            <a:ext cx="719996" cy="272758"/>
          </a:xfrm>
          <a:prstGeom prst="rect">
            <a:avLst/>
          </a:prstGeom>
        </p:spPr>
        <p:txBody>
          <a:bodyPr vert="horz" wrap="none" lIns="36000" tIns="36000" rIns="36000" bIns="36000" rtlCol="0" anchor="ctr" anchorCtr="0">
            <a:spAutoFit/>
          </a:bodyPr>
          <a:lstStyle/>
          <a:p>
            <a:pPr>
              <a:lnSpc>
                <a:spcPct val="100000"/>
              </a:lnSpc>
            </a:pP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み</a:t>
            </a:r>
          </a:p>
          <a:p>
            <a:pPr marR="71120">
              <a:lnSpc>
                <a:spcPct val="100000"/>
              </a:lnSpc>
            </a:pPr>
            <a:r>
              <a:rPr sz="800" dirty="0" err="1">
                <a:latin typeface="Meiryo UI" panose="020B0604030504040204" pitchFamily="50" charset="-128"/>
                <a:ea typeface="Meiryo UI" panose="020B0604030504040204" pitchFamily="50" charset="-128"/>
                <a:cs typeface="HG丸ｺﾞｼｯｸM-PRO"/>
              </a:rPr>
              <a:t>パソコンで見る</a:t>
            </a:r>
            <a:endParaRPr sz="800" dirty="0">
              <a:latin typeface="Meiryo UI" panose="020B0604030504040204" pitchFamily="50" charset="-128"/>
              <a:ea typeface="Meiryo UI" panose="020B0604030504040204" pitchFamily="50" charset="-128"/>
              <a:cs typeface="HG丸ｺﾞｼｯｸM-PRO"/>
            </a:endParaRPr>
          </a:p>
        </p:txBody>
      </p:sp>
      <p:sp>
        <p:nvSpPr>
          <p:cNvPr id="438" name="object 322"/>
          <p:cNvSpPr txBox="1"/>
          <p:nvPr/>
        </p:nvSpPr>
        <p:spPr>
          <a:xfrm>
            <a:off x="5053682" y="9098584"/>
            <a:ext cx="921012" cy="272758"/>
          </a:xfrm>
          <a:prstGeom prst="rect">
            <a:avLst/>
          </a:prstGeom>
        </p:spPr>
        <p:txBody>
          <a:bodyPr vert="horz" wrap="none" lIns="36000" tIns="36000" rIns="36000" bIns="36000" rtlCol="0" anchor="ctr" anchorCtr="0">
            <a:spAutoFit/>
          </a:bodyPr>
          <a:lstStyle/>
          <a:p>
            <a:pPr marR="29209">
              <a:lnSpc>
                <a:spcPct val="100000"/>
              </a:lnSpc>
              <a:tabLst>
                <a:tab pos="561975" algn="l"/>
                <a:tab pos="813435" algn="l"/>
              </a:tabLst>
            </a:pPr>
            <a:r>
              <a:rPr sz="500" dirty="0" err="1">
                <a:latin typeface="Meiryo UI" panose="020B0604030504040204" pitchFamily="50" charset="-128"/>
                <a:ea typeface="Meiryo UI" panose="020B0604030504040204" pitchFamily="50" charset="-128"/>
                <a:cs typeface="ＭＳ Ｐゴシック"/>
              </a:rPr>
              <a:t>うご</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くつ</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ひなん</a:t>
            </a:r>
            <a:endParaRPr sz="500" dirty="0">
              <a:latin typeface="Meiryo UI" panose="020B0604030504040204" pitchFamily="50" charset="-128"/>
              <a:ea typeface="Meiryo UI" panose="020B0604030504040204" pitchFamily="50" charset="-128"/>
              <a:cs typeface="ＭＳ Ｐゴシック"/>
            </a:endParaRPr>
          </a:p>
          <a:p>
            <a:pPr marR="20955">
              <a:lnSpc>
                <a:spcPct val="100000"/>
              </a:lnSpc>
            </a:pPr>
            <a:r>
              <a:rPr sz="800" dirty="0" err="1">
                <a:latin typeface="Meiryo UI" panose="020B0604030504040204" pitchFamily="50" charset="-128"/>
                <a:ea typeface="Meiryo UI" panose="020B0604030504040204" pitchFamily="50" charset="-128"/>
                <a:cs typeface="HG丸ｺﾞｼｯｸM-PRO"/>
              </a:rPr>
              <a:t>動きやすい靴で避難</a:t>
            </a:r>
            <a:endParaRPr sz="800" dirty="0">
              <a:latin typeface="Meiryo UI" panose="020B0604030504040204" pitchFamily="50" charset="-128"/>
              <a:ea typeface="Meiryo UI" panose="020B0604030504040204" pitchFamily="50" charset="-128"/>
              <a:cs typeface="HG丸ｺﾞｼｯｸM-PRO"/>
            </a:endParaRPr>
          </a:p>
        </p:txBody>
      </p:sp>
      <p:sp>
        <p:nvSpPr>
          <p:cNvPr id="439" name="object 323"/>
          <p:cNvSpPr txBox="1"/>
          <p:nvPr/>
        </p:nvSpPr>
        <p:spPr>
          <a:xfrm>
            <a:off x="4787744" y="11175496"/>
            <a:ext cx="1452889" cy="272758"/>
          </a:xfrm>
          <a:prstGeom prst="rect">
            <a:avLst/>
          </a:prstGeom>
        </p:spPr>
        <p:txBody>
          <a:bodyPr vert="horz" wrap="none" lIns="36000" tIns="36000" rIns="36000" bIns="36000" rtlCol="0" anchor="ctr" anchorCtr="0">
            <a:spAutoFit/>
          </a:bodyPr>
          <a:lstStyle/>
          <a:p>
            <a:pPr>
              <a:lnSpc>
                <a:spcPct val="100000"/>
              </a:lnSpc>
              <a:tabLst>
                <a:tab pos="681990" algn="l"/>
                <a:tab pos="869315" algn="l"/>
                <a:tab pos="1343660" algn="l"/>
              </a:tabLst>
            </a:pPr>
            <a:r>
              <a:rPr sz="500" dirty="0" err="1">
                <a:latin typeface="Meiryo UI" panose="020B0604030504040204" pitchFamily="50" charset="-128"/>
                <a:ea typeface="Meiryo UI" panose="020B0604030504040204" pitchFamily="50" charset="-128"/>
                <a:cs typeface="ＭＳ Ｐゴシック"/>
              </a:rPr>
              <a:t>しんすい</a:t>
            </a: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し</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たいいくかん</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こうみんかん</a:t>
            </a:r>
            <a:endParaRPr sz="500" dirty="0">
              <a:latin typeface="Meiryo UI" panose="020B0604030504040204" pitchFamily="50" charset="-128"/>
              <a:ea typeface="Meiryo UI" panose="020B0604030504040204" pitchFamily="50" charset="-128"/>
              <a:cs typeface="ＭＳ Ｐゴシック"/>
            </a:endParaRPr>
          </a:p>
          <a:p>
            <a:pPr>
              <a:lnSpc>
                <a:spcPct val="100000"/>
              </a:lnSpc>
            </a:pPr>
            <a:r>
              <a:rPr sz="800" dirty="0" err="1">
                <a:latin typeface="Meiryo UI" panose="020B0604030504040204" pitchFamily="50" charset="-128"/>
                <a:ea typeface="Meiryo UI" panose="020B0604030504040204" pitchFamily="50" charset="-128"/>
                <a:cs typeface="HG丸ｺﾞｼｯｸM-PRO"/>
              </a:rPr>
              <a:t>浸水しない市の体育館や公民館</a:t>
            </a:r>
            <a:endParaRPr sz="800" dirty="0">
              <a:latin typeface="Meiryo UI" panose="020B0604030504040204" pitchFamily="50" charset="-128"/>
              <a:ea typeface="Meiryo UI" panose="020B0604030504040204" pitchFamily="50" charset="-128"/>
              <a:cs typeface="HG丸ｺﾞｼｯｸM-PRO"/>
            </a:endParaRPr>
          </a:p>
        </p:txBody>
      </p:sp>
      <p:sp>
        <p:nvSpPr>
          <p:cNvPr id="440" name="object 324"/>
          <p:cNvSpPr txBox="1"/>
          <p:nvPr/>
        </p:nvSpPr>
        <p:spPr>
          <a:xfrm>
            <a:off x="4817239" y="3770806"/>
            <a:ext cx="1393899" cy="272758"/>
          </a:xfrm>
          <a:prstGeom prst="rect">
            <a:avLst/>
          </a:prstGeom>
        </p:spPr>
        <p:txBody>
          <a:bodyPr vert="horz" wrap="none" lIns="36000" tIns="36000" rIns="36000" bIns="36000" rtlCol="0" anchor="ctr" anchorCtr="0">
            <a:spAutoFit/>
          </a:bodyPr>
          <a:lstStyle/>
          <a:p>
            <a:pPr>
              <a:lnSpc>
                <a:spcPct val="100000"/>
              </a:lnSpc>
              <a:tabLst>
                <a:tab pos="692150" algn="l"/>
                <a:tab pos="1090930" algn="l"/>
                <a:tab pos="1447800" algn="l"/>
              </a:tabLst>
            </a:pP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か </a:t>
            </a:r>
            <a:r>
              <a:rPr sz="500" b="1" dirty="0" err="1">
                <a:latin typeface="Meiryo UI" panose="020B0604030504040204" pitchFamily="50" charset="-128"/>
                <a:ea typeface="Meiryo UI" panose="020B0604030504040204" pitchFamily="50" charset="-128"/>
                <a:cs typeface="小塚ゴシック Pr6N B"/>
              </a:rPr>
              <a:t>ぞく</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ぜんいん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こんご</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よ </a:t>
            </a:r>
            <a:r>
              <a:rPr sz="500" b="1" dirty="0" err="1">
                <a:latin typeface="Meiryo UI" panose="020B0604030504040204" pitchFamily="50" charset="-128"/>
                <a:ea typeface="Meiryo UI" panose="020B0604030504040204" pitchFamily="50" charset="-128"/>
                <a:cs typeface="小塚ゴシック Pr6N B"/>
              </a:rPr>
              <a:t>てい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家族全員の今後の予定を確認</a:t>
            </a:r>
          </a:p>
        </p:txBody>
      </p:sp>
      <p:sp>
        <p:nvSpPr>
          <p:cNvPr id="441" name="object 325"/>
          <p:cNvSpPr txBox="1"/>
          <p:nvPr/>
        </p:nvSpPr>
        <p:spPr>
          <a:xfrm>
            <a:off x="4965677" y="3972527"/>
            <a:ext cx="1097023" cy="272758"/>
          </a:xfrm>
          <a:prstGeom prst="rect">
            <a:avLst/>
          </a:prstGeom>
        </p:spPr>
        <p:txBody>
          <a:bodyPr vert="horz" wrap="none" lIns="36000" tIns="36000" rIns="36000" bIns="36000" rtlCol="0" anchor="ctr" anchorCtr="0">
            <a:spAutoFit/>
          </a:bodyPr>
          <a:lstStyle/>
          <a:p>
            <a:pPr marR="25400">
              <a:lnSpc>
                <a:spcPct val="100000"/>
              </a:lnSpc>
            </a:pP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marR="5080">
              <a:lnSpc>
                <a:spcPct val="100000"/>
              </a:lnSpc>
            </a:pPr>
            <a:r>
              <a:rPr sz="800" b="1" dirty="0">
                <a:latin typeface="Meiryo UI" panose="020B0604030504040204" pitchFamily="50" charset="-128"/>
                <a:ea typeface="Meiryo UI" panose="020B0604030504040204" pitchFamily="50" charset="-128"/>
                <a:cs typeface="小塚ゴシック Pr6N B"/>
              </a:rPr>
              <a:t>マイ・タイムラインを確認</a:t>
            </a:r>
          </a:p>
        </p:txBody>
      </p:sp>
      <p:sp>
        <p:nvSpPr>
          <p:cNvPr id="442" name="object 326"/>
          <p:cNvSpPr txBox="1"/>
          <p:nvPr/>
        </p:nvSpPr>
        <p:spPr>
          <a:xfrm>
            <a:off x="4411840" y="4975646"/>
            <a:ext cx="2204697" cy="272758"/>
          </a:xfrm>
          <a:prstGeom prst="rect">
            <a:avLst/>
          </a:prstGeom>
        </p:spPr>
        <p:txBody>
          <a:bodyPr vert="horz" wrap="none" lIns="36000" tIns="36000" rIns="36000" bIns="36000" rtlCol="0" anchor="ctr" anchorCtr="0">
            <a:spAutoFit/>
          </a:bodyPr>
          <a:lstStyle/>
          <a:p>
            <a:pPr>
              <a:lnSpc>
                <a:spcPct val="100000"/>
              </a:lnSpc>
              <a:tabLst>
                <a:tab pos="295910" algn="l"/>
                <a:tab pos="652145" algn="l"/>
                <a:tab pos="939165" algn="l"/>
                <a:tab pos="2685415" algn="l"/>
              </a:tabLst>
            </a:pPr>
            <a:r>
              <a:rPr sz="500" b="1" dirty="0" err="1">
                <a:latin typeface="Meiryo UI" panose="020B0604030504040204" pitchFamily="50" charset="-128"/>
                <a:ea typeface="Meiryo UI" panose="020B0604030504040204" pitchFamily="50" charset="-128"/>
                <a:cs typeface="小塚ゴシック Pr6N B"/>
              </a:rPr>
              <a:t>いえ</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まわ</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かぜ</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と</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家の周りに風で飛ばされるようなものはないか確認</a:t>
            </a:r>
          </a:p>
        </p:txBody>
      </p:sp>
      <p:sp>
        <p:nvSpPr>
          <p:cNvPr id="443" name="object 327"/>
          <p:cNvSpPr txBox="1"/>
          <p:nvPr/>
        </p:nvSpPr>
        <p:spPr>
          <a:xfrm>
            <a:off x="4535431" y="6423265"/>
            <a:ext cx="1957514" cy="272758"/>
          </a:xfrm>
          <a:prstGeom prst="rect">
            <a:avLst/>
          </a:prstGeom>
        </p:spPr>
        <p:txBody>
          <a:bodyPr vert="horz" wrap="none" lIns="36000" tIns="36000" rIns="36000" bIns="36000" rtlCol="0" anchor="ctr" anchorCtr="0">
            <a:spAutoFit/>
          </a:bodyPr>
          <a:lstStyle/>
          <a:p>
            <a:pPr>
              <a:lnSpc>
                <a:spcPct val="100000"/>
              </a:lnSpc>
              <a:tabLst>
                <a:tab pos="1649095" algn="l"/>
                <a:tab pos="2275205" algn="l"/>
              </a:tabLst>
            </a:pP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a:t>
            </a:r>
            <a:r>
              <a:rPr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ばしょ</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しゅだん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ハザードマップで避難場所、避難手段を確認</a:t>
            </a:r>
          </a:p>
        </p:txBody>
      </p:sp>
      <p:sp>
        <p:nvSpPr>
          <p:cNvPr id="444" name="object 328"/>
          <p:cNvSpPr txBox="1"/>
          <p:nvPr/>
        </p:nvSpPr>
        <p:spPr>
          <a:xfrm>
            <a:off x="5115558" y="7677421"/>
            <a:ext cx="797260" cy="272758"/>
          </a:xfrm>
          <a:prstGeom prst="rect">
            <a:avLst/>
          </a:prstGeom>
        </p:spPr>
        <p:txBody>
          <a:bodyPr vert="horz" wrap="none" lIns="36000" tIns="36000" rIns="36000" bIns="36000" rtlCol="0" anchor="ctr" anchorCtr="0">
            <a:spAutoFit/>
          </a:bodyPr>
          <a:lstStyle/>
          <a:p>
            <a:pPr>
              <a:lnSpc>
                <a:spcPct val="100000"/>
              </a:lnSpc>
              <a:tabLst>
                <a:tab pos="688975" algn="l"/>
              </a:tabLst>
            </a:pPr>
            <a:r>
              <a:rPr sz="500" b="1" dirty="0" err="1">
                <a:latin typeface="Meiryo UI" panose="020B0604030504040204" pitchFamily="50" charset="-128"/>
                <a:ea typeface="Meiryo UI" panose="020B0604030504040204" pitchFamily="50" charset="-128"/>
                <a:cs typeface="小塚ゴシック Pr6N B"/>
              </a:rPr>
              <a:t>けいたいでんわ</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じゅうでん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携帯電話の充電</a:t>
            </a:r>
          </a:p>
        </p:txBody>
      </p:sp>
      <p:sp>
        <p:nvSpPr>
          <p:cNvPr id="445" name="object 329"/>
          <p:cNvSpPr txBox="1"/>
          <p:nvPr/>
        </p:nvSpPr>
        <p:spPr>
          <a:xfrm>
            <a:off x="4533668" y="7901579"/>
            <a:ext cx="1961041" cy="272758"/>
          </a:xfrm>
          <a:prstGeom prst="rect">
            <a:avLst/>
          </a:prstGeom>
        </p:spPr>
        <p:txBody>
          <a:bodyPr vert="horz" wrap="none" lIns="36000" tIns="36000" rIns="36000" bIns="36000" rtlCol="0" anchor="ctr" anchorCtr="0">
            <a:spAutoFit/>
          </a:bodyPr>
          <a:lstStyle/>
          <a:p>
            <a:pPr>
              <a:lnSpc>
                <a:spcPct val="100000"/>
              </a:lnSpc>
              <a:tabLst>
                <a:tab pos="551815" algn="l"/>
                <a:tab pos="2272030" algn="l"/>
              </a:tabLst>
            </a:pPr>
            <a:r>
              <a:rPr sz="500" b="1" dirty="0" err="1">
                <a:latin typeface="Meiryo UI" panose="020B0604030504040204" pitchFamily="50" charset="-128"/>
                <a:ea typeface="Meiryo UI" panose="020B0604030504040204" pitchFamily="50" charset="-128"/>
                <a:cs typeface="小塚ゴシック Pr6N B"/>
              </a:rPr>
              <a:t>つうこう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ど</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じょうほう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通行止め情報がないかインターネットで確認</a:t>
            </a:r>
          </a:p>
        </p:txBody>
      </p:sp>
      <p:sp>
        <p:nvSpPr>
          <p:cNvPr id="446" name="object 330"/>
          <p:cNvSpPr txBox="1"/>
          <p:nvPr/>
        </p:nvSpPr>
        <p:spPr>
          <a:xfrm>
            <a:off x="4888733" y="8252736"/>
            <a:ext cx="1250911" cy="272758"/>
          </a:xfrm>
          <a:prstGeom prst="rect">
            <a:avLst/>
          </a:prstGeom>
        </p:spPr>
        <p:txBody>
          <a:bodyPr vert="horz" wrap="none" lIns="36000" tIns="36000" rIns="36000" bIns="36000" rtlCol="0" anchor="ctr" anchorCtr="0">
            <a:spAutoFit/>
          </a:bodyPr>
          <a:lstStyle/>
          <a:p>
            <a:pPr>
              <a:lnSpc>
                <a:spcPct val="100000"/>
              </a:lnSpc>
              <a:tabLst>
                <a:tab pos="605155" algn="l"/>
                <a:tab pos="940435" algn="l"/>
                <a:tab pos="1343025" algn="l"/>
              </a:tabLst>
            </a:pPr>
            <a:r>
              <a:rPr sz="500" b="1" dirty="0" err="1">
                <a:latin typeface="Meiryo UI" panose="020B0604030504040204" pitchFamily="50" charset="-128"/>
                <a:ea typeface="Meiryo UI" panose="020B0604030504040204" pitchFamily="50" charset="-128"/>
                <a:cs typeface="小塚ゴシック Pr6N B"/>
              </a:rPr>
              <a:t>となりまち</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かいし</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はんだん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隣町への避難の開始を判断</a:t>
            </a:r>
          </a:p>
        </p:txBody>
      </p:sp>
      <p:sp>
        <p:nvSpPr>
          <p:cNvPr id="447" name="object 331"/>
          <p:cNvSpPr txBox="1"/>
          <p:nvPr/>
        </p:nvSpPr>
        <p:spPr>
          <a:xfrm>
            <a:off x="4723624" y="9482550"/>
            <a:ext cx="1581129" cy="272758"/>
          </a:xfrm>
          <a:prstGeom prst="rect">
            <a:avLst/>
          </a:prstGeom>
        </p:spPr>
        <p:txBody>
          <a:bodyPr vert="horz" wrap="none" lIns="36000" tIns="36000" rIns="36000" bIns="36000" rtlCol="0" anchor="ctr" anchorCtr="0">
            <a:spAutoFit/>
          </a:bodyPr>
          <a:lstStyle/>
          <a:p>
            <a:pPr>
              <a:lnSpc>
                <a:spcPct val="100000"/>
              </a:lnSpc>
              <a:tabLst>
                <a:tab pos="446405" algn="l"/>
                <a:tab pos="987425" algn="l"/>
                <a:tab pos="1350645" algn="l"/>
                <a:tab pos="1726564" algn="l"/>
              </a:tabLst>
            </a:pP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し </a:t>
            </a:r>
            <a:r>
              <a:rPr sz="500" b="1" dirty="0" err="1">
                <a:latin typeface="Meiryo UI" panose="020B0604030504040204" pitchFamily="50" charset="-128"/>
                <a:ea typeface="Meiryo UI" panose="020B0604030504040204" pitchFamily="50" charset="-128"/>
                <a:cs typeface="小塚ゴシック Pr6N B"/>
              </a:rPr>
              <a:t>ない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たかだい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ひ </a:t>
            </a:r>
            <a:r>
              <a:rPr sz="500" b="1" dirty="0" err="1">
                <a:latin typeface="Meiryo UI" panose="020B0604030504040204" pitchFamily="50" charset="-128"/>
                <a:ea typeface="Meiryo UI" panose="020B0604030504040204" pitchFamily="50" charset="-128"/>
                <a:cs typeface="小塚ゴシック Pr6N B"/>
              </a:rPr>
              <a:t>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かい</a:t>
            </a:r>
            <a:r>
              <a:rPr sz="500" b="1" dirty="0">
                <a:latin typeface="Meiryo UI" panose="020B0604030504040204" pitchFamily="50" charset="-128"/>
                <a:ea typeface="Meiryo UI" panose="020B0604030504040204" pitchFamily="50" charset="-128"/>
                <a:cs typeface="小塚ゴシック Pr6N B"/>
              </a:rPr>
              <a:t> し</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はんだん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市内の高台への避難の開始を判断</a:t>
            </a:r>
          </a:p>
        </p:txBody>
      </p:sp>
      <p:sp>
        <p:nvSpPr>
          <p:cNvPr id="448" name="object 332"/>
          <p:cNvSpPr txBox="1"/>
          <p:nvPr/>
        </p:nvSpPr>
        <p:spPr>
          <a:xfrm>
            <a:off x="4805377" y="9758566"/>
            <a:ext cx="1417623" cy="272758"/>
          </a:xfrm>
          <a:prstGeom prst="rect">
            <a:avLst/>
          </a:prstGeom>
        </p:spPr>
        <p:txBody>
          <a:bodyPr vert="horz" wrap="none" lIns="36000" tIns="36000" rIns="36000" bIns="36000" rtlCol="0" anchor="ctr" anchorCtr="0">
            <a:spAutoFit/>
          </a:bodyPr>
          <a:lstStyle/>
          <a:p>
            <a:pPr>
              <a:lnSpc>
                <a:spcPct val="100000"/>
              </a:lnSpc>
              <a:tabLst>
                <a:tab pos="304800" algn="l"/>
                <a:tab pos="1619885" algn="l"/>
              </a:tabLst>
            </a:pPr>
            <a:r>
              <a:rPr sz="500" b="1" dirty="0" err="1">
                <a:latin typeface="Meiryo UI" panose="020B0604030504040204" pitchFamily="50" charset="-128"/>
                <a:ea typeface="Meiryo UI" panose="020B0604030504040204" pitchFamily="50" charset="-128"/>
                <a:cs typeface="小塚ゴシック Pr6N B"/>
              </a:rPr>
              <a:t>かわ</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すい</a:t>
            </a:r>
            <a:r>
              <a:rPr sz="500" b="1" dirty="0">
                <a:latin typeface="Meiryo UI" panose="020B0604030504040204" pitchFamily="50" charset="-128"/>
                <a:ea typeface="Meiryo UI" panose="020B0604030504040204" pitchFamily="50" charset="-128"/>
                <a:cs typeface="小塚ゴシック Pr6N B"/>
              </a:rPr>
              <a:t> 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かくにん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川の水位をインターネットで確認</a:t>
            </a:r>
          </a:p>
        </p:txBody>
      </p:sp>
      <p:sp>
        <p:nvSpPr>
          <p:cNvPr id="449" name="object 333"/>
          <p:cNvSpPr txBox="1"/>
          <p:nvPr/>
        </p:nvSpPr>
        <p:spPr>
          <a:xfrm>
            <a:off x="4665915" y="10034582"/>
            <a:ext cx="1696546" cy="272758"/>
          </a:xfrm>
          <a:prstGeom prst="rect">
            <a:avLst/>
          </a:prstGeom>
        </p:spPr>
        <p:txBody>
          <a:bodyPr vert="horz" wrap="none" lIns="36000" tIns="36000" rIns="36000" bIns="36000" rtlCol="0" anchor="ctr" anchorCtr="0">
            <a:spAutoFit/>
          </a:bodyPr>
          <a:lstStyle/>
          <a:p>
            <a:pPr>
              <a:lnSpc>
                <a:spcPct val="100000"/>
              </a:lnSpc>
              <a:tabLst>
                <a:tab pos="474345" algn="l"/>
                <a:tab pos="1498600" algn="l"/>
                <a:tab pos="1859280" algn="l"/>
              </a:tabLst>
            </a:pP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し </a:t>
            </a:r>
            <a:r>
              <a:rPr sz="500" b="1" dirty="0" err="1">
                <a:latin typeface="Meiryo UI" panose="020B0604030504040204" pitchFamily="50" charset="-128"/>
                <a:ea typeface="Meiryo UI" panose="020B0604030504040204" pitchFamily="50" charset="-128"/>
                <a:cs typeface="小塚ゴシック Pr6N B"/>
              </a:rPr>
              <a:t>ない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し </a:t>
            </a:r>
            <a:r>
              <a:rPr sz="500" b="1" dirty="0" err="1">
                <a:latin typeface="Meiryo UI" panose="020B0604030504040204" pitchFamily="50" charset="-128"/>
                <a:ea typeface="Meiryo UI" panose="020B0604030504040204" pitchFamily="50" charset="-128"/>
                <a:cs typeface="小塚ゴシック Pr6N B"/>
              </a:rPr>
              <a:t>てい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ばしょ</a:t>
            </a:r>
            <a:r>
              <a:rPr lang="ja-JP" altLang="en-US" sz="500" b="1" dirty="0">
                <a:latin typeface="Meiryo UI" panose="020B0604030504040204" pitchFamily="50" charset="-128"/>
                <a:ea typeface="Meiryo UI" panose="020B0604030504040204" pitchFamily="50" charset="-128"/>
                <a:cs typeface="小塚ゴシック Pr6N B"/>
              </a:rPr>
              <a:t>　　　　　</a:t>
            </a:r>
            <a:r>
              <a:rPr sz="500" b="1" dirty="0">
                <a:latin typeface="Meiryo UI" panose="020B0604030504040204" pitchFamily="50" charset="-128"/>
                <a:ea typeface="Meiryo UI" panose="020B0604030504040204" pitchFamily="50" charset="-128"/>
                <a:cs typeface="小塚ゴシック Pr6N B"/>
              </a:rPr>
              <a:t>ひ</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なん</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はんだん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市内の指定避難場所への避難を判断</a:t>
            </a:r>
          </a:p>
        </p:txBody>
      </p:sp>
      <p:sp>
        <p:nvSpPr>
          <p:cNvPr id="450" name="object 334"/>
          <p:cNvSpPr txBox="1"/>
          <p:nvPr/>
        </p:nvSpPr>
        <p:spPr>
          <a:xfrm>
            <a:off x="4665915" y="10310598"/>
            <a:ext cx="1696546" cy="272758"/>
          </a:xfrm>
          <a:prstGeom prst="rect">
            <a:avLst/>
          </a:prstGeom>
        </p:spPr>
        <p:txBody>
          <a:bodyPr vert="horz" wrap="none" lIns="36000" tIns="36000" rIns="36000" bIns="36000" rtlCol="0" anchor="ctr" anchorCtr="0">
            <a:spAutoFit/>
          </a:bodyPr>
          <a:lstStyle/>
          <a:p>
            <a:pPr>
              <a:lnSpc>
                <a:spcPct val="100000"/>
              </a:lnSpc>
              <a:tabLst>
                <a:tab pos="664845" algn="l"/>
                <a:tab pos="952500" algn="l"/>
                <a:tab pos="1848485" algn="l"/>
              </a:tabLst>
            </a:pPr>
            <a:r>
              <a:rPr sz="500" b="1" dirty="0" err="1">
                <a:latin typeface="Meiryo UI" panose="020B0604030504040204" pitchFamily="50" charset="-128"/>
                <a:ea typeface="Meiryo UI" panose="020B0604030504040204" pitchFamily="50" charset="-128"/>
                <a:cs typeface="小塚ゴシック Pr6N B"/>
              </a:rPr>
              <a:t>けいたい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とう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ひなんじゅんびじょうほう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じゅしん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携帯メール等で避難準備情報の受信</a:t>
            </a:r>
          </a:p>
        </p:txBody>
      </p:sp>
      <p:sp>
        <p:nvSpPr>
          <p:cNvPr id="451" name="object 335"/>
          <p:cNvSpPr txBox="1"/>
          <p:nvPr/>
        </p:nvSpPr>
        <p:spPr>
          <a:xfrm>
            <a:off x="4705991" y="11943637"/>
            <a:ext cx="1616395" cy="272758"/>
          </a:xfrm>
          <a:prstGeom prst="rect">
            <a:avLst/>
          </a:prstGeom>
        </p:spPr>
        <p:txBody>
          <a:bodyPr vert="horz" wrap="none" lIns="36000" tIns="36000" rIns="36000" bIns="36000" rtlCol="0" anchor="ctr" anchorCtr="0">
            <a:spAutoFit/>
          </a:bodyPr>
          <a:lstStyle/>
          <a:p>
            <a:pPr>
              <a:lnSpc>
                <a:spcPct val="100000"/>
              </a:lnSpc>
              <a:tabLst>
                <a:tab pos="791210" algn="l"/>
                <a:tab pos="1815464" algn="l"/>
              </a:tabLst>
            </a:pPr>
            <a:r>
              <a:rPr sz="500" b="1" dirty="0" err="1">
                <a:latin typeface="Meiryo UI" panose="020B0604030504040204" pitchFamily="50" charset="-128"/>
                <a:ea typeface="Meiryo UI" panose="020B0604030504040204" pitchFamily="50" charset="-128"/>
                <a:cs typeface="小塚ゴシック Pr6N B"/>
              </a:rPr>
              <a:t>けいたい</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きんきゅうそくほう</a:t>
            </a:r>
            <a:r>
              <a:rPr lang="ja-JP" altLang="en-US" sz="500" b="1" dirty="0">
                <a:latin typeface="Meiryo UI" panose="020B0604030504040204" pitchFamily="50" charset="-128"/>
                <a:ea typeface="Meiryo UI" panose="020B0604030504040204" pitchFamily="50" charset="-128"/>
                <a:cs typeface="小塚ゴシック Pr6N B"/>
              </a:rPr>
              <a:t>　　　　　　　 </a:t>
            </a:r>
            <a:r>
              <a:rPr sz="500" b="1" dirty="0" err="1">
                <a:latin typeface="Meiryo UI" panose="020B0604030504040204" pitchFamily="50" charset="-128"/>
                <a:ea typeface="Meiryo UI" panose="020B0604030504040204" pitchFamily="50" charset="-128"/>
                <a:cs typeface="小塚ゴシック Pr6N B"/>
              </a:rPr>
              <a:t>じゅしん</a:t>
            </a:r>
            <a:endParaRPr sz="500" b="1" dirty="0">
              <a:latin typeface="Meiryo UI" panose="020B0604030504040204" pitchFamily="50" charset="-128"/>
              <a:ea typeface="Meiryo UI" panose="020B0604030504040204" pitchFamily="50" charset="-128"/>
              <a:cs typeface="小塚ゴシック Pr6N B"/>
            </a:endParaRPr>
          </a:p>
          <a:p>
            <a:pPr>
              <a:lnSpc>
                <a:spcPct val="100000"/>
              </a:lnSpc>
            </a:pPr>
            <a:r>
              <a:rPr sz="800" b="1" dirty="0">
                <a:latin typeface="Meiryo UI" panose="020B0604030504040204" pitchFamily="50" charset="-128"/>
                <a:ea typeface="Meiryo UI" panose="020B0604030504040204" pitchFamily="50" charset="-128"/>
                <a:cs typeface="小塚ゴシック Pr6N B"/>
              </a:rPr>
              <a:t>携帯メールで緊急速報メールを受信</a:t>
            </a:r>
          </a:p>
        </p:txBody>
      </p:sp>
      <p:sp>
        <p:nvSpPr>
          <p:cNvPr id="452" name="object 318"/>
          <p:cNvSpPr txBox="1"/>
          <p:nvPr/>
        </p:nvSpPr>
        <p:spPr>
          <a:xfrm>
            <a:off x="4279001" y="3158083"/>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a:lnSpc>
                <a:spcPct val="100000"/>
              </a:lnSpc>
              <a:tabLst>
                <a:tab pos="646430" algn="l"/>
                <a:tab pos="1009015" algn="l"/>
                <a:tab pos="130746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こん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ご</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たいふう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lang="ja-JP" altLang="en-US" sz="1000" b="1" dirty="0">
                <a:latin typeface="Meiryo UI" panose="020B0604030504040204" pitchFamily="50" charset="-128"/>
                <a:ea typeface="Meiryo UI" panose="020B0604030504040204" pitchFamily="50" charset="-128"/>
                <a:cs typeface="HG丸ｺﾞｼｯｸM-PRO"/>
              </a:rPr>
              <a:t>　　　</a:t>
            </a:r>
            <a:r>
              <a:rPr sz="1000" b="1" dirty="0">
                <a:latin typeface="Meiryo UI" panose="020B0604030504040204" pitchFamily="50" charset="-128"/>
                <a:ea typeface="Meiryo UI" panose="020B0604030504040204" pitchFamily="50" charset="-128"/>
                <a:cs typeface="HG丸ｺﾞｼｯｸM-PRO"/>
              </a:rPr>
              <a:t>エ. </a:t>
            </a:r>
            <a:r>
              <a:rPr sz="1000" b="1" dirty="0" err="1">
                <a:latin typeface="Meiryo UI" panose="020B0604030504040204" pitchFamily="50" charset="-128"/>
                <a:ea typeface="Meiryo UI" panose="020B0604030504040204" pitchFamily="50" charset="-128"/>
                <a:cs typeface="HG丸ｺﾞｼｯｸM-PRO"/>
              </a:rPr>
              <a:t>今後の台風を調べ始める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453" name="object 319"/>
          <p:cNvSpPr txBox="1"/>
          <p:nvPr/>
        </p:nvSpPr>
        <p:spPr>
          <a:xfrm>
            <a:off x="4874306" y="4632955"/>
            <a:ext cx="1279765" cy="272758"/>
          </a:xfrm>
          <a:prstGeom prst="rect">
            <a:avLst/>
          </a:prstGeom>
        </p:spPr>
        <p:txBody>
          <a:bodyPr vert="horz" wrap="none" lIns="36000" tIns="36000" rIns="36000" bIns="36000" rtlCol="0" anchor="ctr" anchorCtr="0">
            <a:spAutoFit/>
          </a:bodyPr>
          <a:lstStyle/>
          <a:p>
            <a:pPr>
              <a:lnSpc>
                <a:spcPct val="100000"/>
              </a:lnSpc>
              <a:tabLst>
                <a:tab pos="601980" algn="l"/>
                <a:tab pos="1748155" algn="l"/>
              </a:tabLst>
            </a:pP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も</a:t>
            </a:r>
            <a:r>
              <a:rPr lang="ja-JP" altLang="en-US" sz="500" dirty="0">
                <a:latin typeface="Meiryo UI" panose="020B0604030504040204" pitchFamily="50" charset="-128"/>
                <a:ea typeface="Meiryo UI" panose="020B0604030504040204" pitchFamily="50" charset="-128"/>
                <a:cs typeface="ＭＳ Ｐゴシック"/>
              </a:rPr>
              <a:t>　　 </a:t>
            </a:r>
            <a:r>
              <a:rPr sz="500" dirty="0" err="1">
                <a:latin typeface="Meiryo UI" panose="020B0604030504040204" pitchFamily="50" charset="-128"/>
                <a:ea typeface="Meiryo UI" panose="020B0604030504040204" pitchFamily="50" charset="-128"/>
                <a:cs typeface="ＭＳ Ｐゴシック"/>
              </a:rPr>
              <a:t>もの</a:t>
            </a:r>
            <a:r>
              <a:rPr lang="ja-JP" altLang="en-US" sz="500" dirty="0">
                <a:latin typeface="Meiryo UI" panose="020B0604030504040204" pitchFamily="50" charset="-128"/>
                <a:ea typeface="Meiryo UI" panose="020B0604030504040204" pitchFamily="50" charset="-128"/>
                <a:cs typeface="ＭＳ Ｐゴシック"/>
              </a:rPr>
              <a:t>　　　　　　　　　　　　 　　 </a:t>
            </a:r>
            <a:r>
              <a:rPr sz="500" dirty="0">
                <a:latin typeface="Meiryo UI" panose="020B0604030504040204" pitchFamily="50" charset="-128"/>
                <a:ea typeface="Meiryo UI" panose="020B0604030504040204" pitchFamily="50" charset="-128"/>
                <a:cs typeface="ＭＳ Ｐゴシック"/>
              </a:rPr>
              <a:t>い</a:t>
            </a:r>
          </a:p>
          <a:p>
            <a:pPr marR="22225">
              <a:lnSpc>
                <a:spcPct val="100000"/>
              </a:lnSpc>
            </a:pPr>
            <a:r>
              <a:rPr sz="800" dirty="0" err="1">
                <a:latin typeface="Meiryo UI" panose="020B0604030504040204" pitchFamily="50" charset="-128"/>
                <a:ea typeface="Meiryo UI" panose="020B0604030504040204" pitchFamily="50" charset="-128"/>
                <a:cs typeface="HG丸ｺﾞｼｯｸM-PRO"/>
              </a:rPr>
              <a:t>持ち物をリュックサックに入れる</a:t>
            </a:r>
            <a:endParaRPr sz="800" dirty="0">
              <a:latin typeface="Meiryo UI" panose="020B0604030504040204" pitchFamily="50" charset="-128"/>
              <a:ea typeface="Meiryo UI" panose="020B0604030504040204" pitchFamily="50" charset="-128"/>
              <a:cs typeface="HG丸ｺﾞｼｯｸM-PRO"/>
            </a:endParaRPr>
          </a:p>
        </p:txBody>
      </p:sp>
      <p:sp>
        <p:nvSpPr>
          <p:cNvPr id="454" name="object 320"/>
          <p:cNvSpPr txBox="1"/>
          <p:nvPr/>
        </p:nvSpPr>
        <p:spPr>
          <a:xfrm>
            <a:off x="4279001" y="5693702"/>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16510">
              <a:lnSpc>
                <a:spcPct val="100000"/>
              </a:lnSpc>
              <a:tabLst>
                <a:tab pos="580390" algn="l"/>
                <a:tab pos="860425" algn="l"/>
                <a:tab pos="1290320" algn="l"/>
                <a:tab pos="1668145" algn="l"/>
                <a:tab pos="193484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す</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ところ</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じょうりゅう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うりょう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カ. </a:t>
            </a:r>
            <a:r>
              <a:rPr sz="1000" b="1" dirty="0" err="1">
                <a:latin typeface="Meiryo UI" panose="020B0604030504040204" pitchFamily="50" charset="-128"/>
                <a:ea typeface="Meiryo UI" panose="020B0604030504040204" pitchFamily="50" charset="-128"/>
                <a:cs typeface="HG丸ｺﾞｼｯｸM-PRO"/>
              </a:rPr>
              <a:t>住んでいる所と上流の雨量を調べ始める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455" name="object 321"/>
          <p:cNvSpPr txBox="1"/>
          <p:nvPr/>
        </p:nvSpPr>
        <p:spPr>
          <a:xfrm>
            <a:off x="4279001" y="6990191"/>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51435">
              <a:lnSpc>
                <a:spcPct val="100000"/>
              </a:lnSpc>
              <a:tabLst>
                <a:tab pos="280035" algn="l"/>
                <a:tab pos="627380" algn="l"/>
                <a:tab pos="924560"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かわ</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すいい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しら</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a:lnSpc>
                <a:spcPct val="100000"/>
              </a:lnSpc>
            </a:pPr>
            <a:r>
              <a:rPr sz="1000" b="1" dirty="0">
                <a:latin typeface="Meiryo UI" panose="020B0604030504040204" pitchFamily="50" charset="-128"/>
                <a:ea typeface="Meiryo UI" panose="020B0604030504040204" pitchFamily="50" charset="-128"/>
                <a:cs typeface="HG丸ｺﾞｼｯｸM-PRO"/>
              </a:rPr>
              <a:t>オ. </a:t>
            </a:r>
            <a:r>
              <a:rPr sz="1000" b="1" dirty="0" err="1">
                <a:latin typeface="Meiryo UI" panose="020B0604030504040204" pitchFamily="50" charset="-128"/>
                <a:ea typeface="Meiryo UI" panose="020B0604030504040204" pitchFamily="50" charset="-128"/>
                <a:cs typeface="HG丸ｺﾞｼｯｸM-PRO"/>
              </a:rPr>
              <a:t>川の水位を調べ始める</a:t>
            </a:r>
            <a:endParaRPr sz="1000" b="1" dirty="0">
              <a:latin typeface="Meiryo UI" panose="020B0604030504040204" pitchFamily="50" charset="-128"/>
              <a:ea typeface="Meiryo UI" panose="020B0604030504040204" pitchFamily="50" charset="-128"/>
              <a:cs typeface="HG丸ｺﾞｼｯｸM-PRO"/>
            </a:endParaRPr>
          </a:p>
        </p:txBody>
      </p:sp>
      <p:sp>
        <p:nvSpPr>
          <p:cNvPr id="456" name="object 322"/>
          <p:cNvSpPr txBox="1"/>
          <p:nvPr/>
        </p:nvSpPr>
        <p:spPr>
          <a:xfrm>
            <a:off x="4279001" y="8781562"/>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83820">
              <a:lnSpc>
                <a:spcPct val="100000"/>
              </a:lnSpc>
              <a:tabLst>
                <a:tab pos="808990" algn="l"/>
                <a:tab pos="1221740"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ひ</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なん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ふく</a:t>
            </a:r>
            <a:r>
              <a:rPr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そう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が</a:t>
            </a:r>
          </a:p>
          <a:p>
            <a:pPr>
              <a:lnSpc>
                <a:spcPct val="100000"/>
              </a:lnSpc>
            </a:pPr>
            <a:r>
              <a:rPr sz="1000" b="1" dirty="0">
                <a:latin typeface="Meiryo UI" panose="020B0604030504040204" pitchFamily="50" charset="-128"/>
                <a:ea typeface="Meiryo UI" panose="020B0604030504040204" pitchFamily="50" charset="-128"/>
                <a:cs typeface="HG丸ｺﾞｼｯｸM-PRO"/>
              </a:rPr>
              <a:t>イ. </a:t>
            </a:r>
            <a:r>
              <a:rPr sz="1000" b="1" dirty="0" err="1">
                <a:latin typeface="Meiryo UI" panose="020B0604030504040204" pitchFamily="50" charset="-128"/>
                <a:ea typeface="Meiryo UI" panose="020B0604030504040204" pitchFamily="50" charset="-128"/>
                <a:cs typeface="HG丸ｺﾞｼｯｸM-PRO"/>
              </a:rPr>
              <a:t>避難しやすい服装に着替える</a:t>
            </a:r>
            <a:endParaRPr sz="1000" b="1" dirty="0">
              <a:latin typeface="Meiryo UI" panose="020B0604030504040204" pitchFamily="50" charset="-128"/>
              <a:ea typeface="Meiryo UI" panose="020B0604030504040204" pitchFamily="50" charset="-128"/>
              <a:cs typeface="HG丸ｺﾞｼｯｸM-PRO"/>
            </a:endParaRPr>
          </a:p>
        </p:txBody>
      </p:sp>
      <p:sp>
        <p:nvSpPr>
          <p:cNvPr id="457" name="object 323"/>
          <p:cNvSpPr txBox="1"/>
          <p:nvPr/>
        </p:nvSpPr>
        <p:spPr>
          <a:xfrm>
            <a:off x="4279001" y="10858474"/>
            <a:ext cx="2448000" cy="337229"/>
          </a:xfrm>
          <a:prstGeom prst="foldedCorner">
            <a:avLst/>
          </a:prstGeom>
          <a:solidFill>
            <a:srgbClr val="FFCCFF"/>
          </a:solidFill>
          <a:ln>
            <a:solidFill>
              <a:srgbClr val="FF99FF"/>
            </a:solidFill>
          </a:ln>
        </p:spPr>
        <p:txBody>
          <a:bodyPr vert="horz" wrap="none" lIns="72000" tIns="36000" rIns="36000" bIns="0" rtlCol="0" anchor="ctr" anchorCtr="0">
            <a:noAutofit/>
          </a:bodyPr>
          <a:lstStyle/>
          <a:p>
            <a:pPr marR="51435">
              <a:lnSpc>
                <a:spcPct val="100000"/>
              </a:lnSpc>
              <a:tabLst>
                <a:tab pos="379095" algn="l"/>
                <a:tab pos="676275" algn="l"/>
                <a:tab pos="1073785" algn="l"/>
              </a:tabLst>
            </a:pP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あんぜん</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ところ</a:t>
            </a:r>
            <a:r>
              <a:rPr lang="ja-JP" altLang="en-US" sz="600" b="1" dirty="0">
                <a:latin typeface="Meiryo UI" panose="020B0604030504040204" pitchFamily="50" charset="-128"/>
                <a:ea typeface="Meiryo UI" panose="020B0604030504040204" pitchFamily="50" charset="-128"/>
                <a:cs typeface="HG丸ｺﾞｼｯｸM-PRO"/>
              </a:rPr>
              <a:t>　　 </a:t>
            </a:r>
            <a:r>
              <a:rPr sz="600" b="1" dirty="0">
                <a:latin typeface="Meiryo UI" panose="020B0604030504040204" pitchFamily="50" charset="-128"/>
                <a:ea typeface="Meiryo UI" panose="020B0604030504040204" pitchFamily="50" charset="-128"/>
                <a:cs typeface="HG丸ｺﾞｼｯｸM-PRO"/>
              </a:rPr>
              <a:t>い</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どう</a:t>
            </a:r>
            <a:r>
              <a:rPr lang="ja-JP" altLang="en-US" sz="600" b="1" dirty="0">
                <a:latin typeface="Meiryo UI" panose="020B0604030504040204" pitchFamily="50" charset="-128"/>
                <a:ea typeface="Meiryo UI" panose="020B0604030504040204" pitchFamily="50" charset="-128"/>
                <a:cs typeface="HG丸ｺﾞｼｯｸM-PRO"/>
              </a:rPr>
              <a:t>　　 </a:t>
            </a:r>
            <a:r>
              <a:rPr sz="600" b="1" dirty="0" err="1">
                <a:latin typeface="Meiryo UI" panose="020B0604030504040204" pitchFamily="50" charset="-128"/>
                <a:ea typeface="Meiryo UI" panose="020B0604030504040204" pitchFamily="50" charset="-128"/>
                <a:cs typeface="HG丸ｺﾞｼｯｸM-PRO"/>
              </a:rPr>
              <a:t>はじ</a:t>
            </a:r>
            <a:endParaRPr sz="600" b="1" dirty="0">
              <a:latin typeface="Meiryo UI" panose="020B0604030504040204" pitchFamily="50" charset="-128"/>
              <a:ea typeface="Meiryo UI" panose="020B0604030504040204" pitchFamily="50" charset="-128"/>
              <a:cs typeface="HG丸ｺﾞｼｯｸM-PRO"/>
            </a:endParaRPr>
          </a:p>
          <a:p>
            <a:pPr marR="1270">
              <a:lnSpc>
                <a:spcPct val="100000"/>
              </a:lnSpc>
            </a:pPr>
            <a:r>
              <a:rPr sz="1000" b="1" dirty="0">
                <a:latin typeface="Meiryo UI" panose="020B0604030504040204" pitchFamily="50" charset="-128"/>
                <a:ea typeface="Meiryo UI" panose="020B0604030504040204" pitchFamily="50" charset="-128"/>
                <a:cs typeface="HG丸ｺﾞｼｯｸM-PRO"/>
              </a:rPr>
              <a:t>ア. </a:t>
            </a:r>
            <a:r>
              <a:rPr sz="1000" b="1" dirty="0" err="1">
                <a:latin typeface="Meiryo UI" panose="020B0604030504040204" pitchFamily="50" charset="-128"/>
                <a:ea typeface="Meiryo UI" panose="020B0604030504040204" pitchFamily="50" charset="-128"/>
                <a:cs typeface="HG丸ｺﾞｼｯｸM-PRO"/>
              </a:rPr>
              <a:t>安全な所へ移動を始める</a:t>
            </a:r>
            <a:endParaRPr sz="1000" b="1" dirty="0">
              <a:latin typeface="Meiryo UI" panose="020B0604030504040204" pitchFamily="50" charset="-128"/>
              <a:ea typeface="Meiryo UI" panose="020B0604030504040204" pitchFamily="50" charset="-128"/>
              <a:cs typeface="HG丸ｺﾞｼｯｸM-PRO"/>
            </a:endParaRPr>
          </a:p>
        </p:txBody>
      </p:sp>
      <p:pic>
        <p:nvPicPr>
          <p:cNvPr id="131" name="図 130">
            <a:extLst>
              <a:ext uri="{FF2B5EF4-FFF2-40B4-BE49-F238E27FC236}">
                <a16:creationId xmlns:a16="http://schemas.microsoft.com/office/drawing/2014/main" id="{00000000-0008-0000-0000-000092000000}"/>
              </a:ext>
            </a:extLst>
          </p:cNvPr>
          <p:cNvPicPr>
            <a:picLocks noChangeAspect="1"/>
          </p:cNvPicPr>
          <p:nvPr/>
        </p:nvPicPr>
        <p:blipFill>
          <a:blip r:embed="rId7"/>
          <a:stretch>
            <a:fillRect/>
          </a:stretch>
        </p:blipFill>
        <p:spPr>
          <a:xfrm flipH="1">
            <a:off x="4222239" y="2656131"/>
            <a:ext cx="365476" cy="998504"/>
          </a:xfrm>
          <a:prstGeom prst="rect">
            <a:avLst/>
          </a:prstGeom>
        </p:spPr>
      </p:pic>
      <p:sp>
        <p:nvSpPr>
          <p:cNvPr id="317" name="正方形/長方形 316">
            <a:extLst>
              <a:ext uri="{FF2B5EF4-FFF2-40B4-BE49-F238E27FC236}">
                <a16:creationId xmlns:a16="http://schemas.microsoft.com/office/drawing/2014/main" id="{7A0D7ACF-F6BE-48FA-ABD7-45277F18FEF5}"/>
              </a:ext>
            </a:extLst>
          </p:cNvPr>
          <p:cNvSpPr/>
          <p:nvPr/>
        </p:nvSpPr>
        <p:spPr>
          <a:xfrm>
            <a:off x="9619012" y="588936"/>
            <a:ext cx="913828" cy="383695"/>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0000" tIns="90000" rIns="90000" anchor="ctr"/>
          <a:lstStyle/>
          <a:p>
            <a:pPr algn="ctr">
              <a:defRPr/>
            </a:pPr>
            <a:r>
              <a:rPr lang="ja-JP" altLang="en-US" sz="1600" dirty="0">
                <a:solidFill>
                  <a:schemeClr val="tx1"/>
                </a:solidFill>
                <a:latin typeface="HG丸ｺﾞｼｯｸM-PRO" panose="020F0600000000000000" pitchFamily="50" charset="-128"/>
                <a:ea typeface="HG丸ｺﾞｼｯｸM-PRO" panose="020F0600000000000000" pitchFamily="50" charset="-128"/>
              </a:rPr>
              <a:t>作成例</a:t>
            </a:r>
          </a:p>
        </p:txBody>
      </p:sp>
      <p:sp>
        <p:nvSpPr>
          <p:cNvPr id="328" name="テキスト ボックス 327">
            <a:extLst>
              <a:ext uri="{FF2B5EF4-FFF2-40B4-BE49-F238E27FC236}">
                <a16:creationId xmlns:a16="http://schemas.microsoft.com/office/drawing/2014/main" id="{9E1A0C4F-9753-447F-9D30-51BC10282275}"/>
              </a:ext>
            </a:extLst>
          </p:cNvPr>
          <p:cNvSpPr txBox="1"/>
          <p:nvPr/>
        </p:nvSpPr>
        <p:spPr>
          <a:xfrm>
            <a:off x="1110801" y="2980125"/>
            <a:ext cx="1248294" cy="461665"/>
          </a:xfrm>
          <a:prstGeom prst="rect">
            <a:avLst/>
          </a:prstGeom>
          <a:noFill/>
        </p:spPr>
        <p:txBody>
          <a:bodyPr wrap="square" lIns="0" rIns="0" rtlCol="0">
            <a:spAutoFit/>
          </a:bodyPr>
          <a:lstStyle/>
          <a:p>
            <a:r>
              <a:rPr kumimoji="1" lang="ja-JP" altLang="en-US" sz="600" b="1" dirty="0">
                <a:latin typeface="HG丸ｺﾞｼｯｸM-PRO" panose="020F0600000000000000" pitchFamily="50" charset="-128"/>
                <a:ea typeface="HG丸ｺﾞｼｯｸM-PRO" panose="020F0600000000000000" pitchFamily="50" charset="-128"/>
              </a:rPr>
              <a:t>〇台風予報</a:t>
            </a:r>
            <a:endParaRPr kumimoji="1" lang="en-US" altLang="ja-JP" sz="600" b="1" dirty="0">
              <a:latin typeface="HG丸ｺﾞｼｯｸM-PRO" panose="020F0600000000000000" pitchFamily="50" charset="-128"/>
              <a:ea typeface="HG丸ｺﾞｼｯｸM-PRO" panose="020F0600000000000000" pitchFamily="50" charset="-128"/>
            </a:endParaRPr>
          </a:p>
          <a:p>
            <a:r>
              <a:rPr lang="ja-JP" altLang="en-US" sz="600" b="1" dirty="0">
                <a:latin typeface="HG丸ｺﾞｼｯｸM-PRO" panose="020F0600000000000000" pitchFamily="50" charset="-128"/>
                <a:ea typeface="HG丸ｺﾞｼｯｸM-PRO" panose="020F0600000000000000" pitchFamily="50" charset="-128"/>
              </a:rPr>
              <a:t>　</a:t>
            </a:r>
            <a:endParaRPr lang="en-US" altLang="ja-JP" sz="600" b="1" dirty="0">
              <a:latin typeface="HG丸ｺﾞｼｯｸM-PRO" panose="020F0600000000000000" pitchFamily="50" charset="-128"/>
              <a:ea typeface="HG丸ｺﾞｼｯｸM-PRO" panose="020F0600000000000000" pitchFamily="50" charset="-128"/>
            </a:endParaRPr>
          </a:p>
          <a:p>
            <a:r>
              <a:rPr kumimoji="1" lang="ja-JP" altLang="en-US" sz="600" b="1" dirty="0">
                <a:latin typeface="HG丸ｺﾞｼｯｸM-PRO" panose="020F0600000000000000" pitchFamily="50" charset="-128"/>
                <a:ea typeface="HG丸ｺﾞｼｯｸM-PRO" panose="020F0600000000000000" pitchFamily="50" charset="-128"/>
              </a:rPr>
              <a:t>〇台風に関する</a:t>
            </a:r>
            <a:r>
              <a:rPr lang="ja-JP" altLang="en-US" sz="600" b="1" dirty="0">
                <a:latin typeface="HG丸ｺﾞｼｯｸM-PRO" panose="020F0600000000000000" pitchFamily="50" charset="-128"/>
                <a:ea typeface="HG丸ｺﾞｼｯｸM-PRO" panose="020F0600000000000000" pitchFamily="50" charset="-128"/>
              </a:rPr>
              <a:t>県気象情報（随時）</a:t>
            </a:r>
            <a:endParaRPr lang="en-US" altLang="ja-JP" sz="600" b="1" dirty="0">
              <a:latin typeface="HG丸ｺﾞｼｯｸM-PRO" panose="020F0600000000000000" pitchFamily="50" charset="-128"/>
              <a:ea typeface="HG丸ｺﾞｼｯｸM-PRO" panose="020F0600000000000000" pitchFamily="50" charset="-128"/>
            </a:endParaRPr>
          </a:p>
          <a:p>
            <a:endParaRPr lang="en-US" altLang="ja-JP" sz="600" b="1" dirty="0">
              <a:latin typeface="HG丸ｺﾞｼｯｸM-PRO" panose="020F0600000000000000" pitchFamily="50" charset="-128"/>
              <a:ea typeface="HG丸ｺﾞｼｯｸM-PRO" panose="020F0600000000000000" pitchFamily="50" charset="-128"/>
            </a:endParaRPr>
          </a:p>
        </p:txBody>
      </p:sp>
      <p:sp>
        <p:nvSpPr>
          <p:cNvPr id="330" name="正方形/長方形 329">
            <a:extLst>
              <a:ext uri="{FF2B5EF4-FFF2-40B4-BE49-F238E27FC236}">
                <a16:creationId xmlns:a16="http://schemas.microsoft.com/office/drawing/2014/main" id="{2479D932-D365-4919-B8CD-593EA8DEF47C}"/>
              </a:ext>
            </a:extLst>
          </p:cNvPr>
          <p:cNvSpPr/>
          <p:nvPr/>
        </p:nvSpPr>
        <p:spPr>
          <a:xfrm>
            <a:off x="1095312" y="2940191"/>
            <a:ext cx="549779"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よほう</a:t>
            </a:r>
          </a:p>
        </p:txBody>
      </p:sp>
      <p:sp>
        <p:nvSpPr>
          <p:cNvPr id="342" name="正方形/長方形 341">
            <a:extLst>
              <a:ext uri="{FF2B5EF4-FFF2-40B4-BE49-F238E27FC236}">
                <a16:creationId xmlns:a16="http://schemas.microsoft.com/office/drawing/2014/main" id="{2653C293-DC77-4D3E-AF50-E0EDF1B86045}"/>
              </a:ext>
            </a:extLst>
          </p:cNvPr>
          <p:cNvSpPr/>
          <p:nvPr/>
        </p:nvSpPr>
        <p:spPr>
          <a:xfrm>
            <a:off x="1095312" y="3119143"/>
            <a:ext cx="1245676" cy="12162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90000" tIns="46800" anchor="t" anchorCtr="0"/>
          <a:lstStyle/>
          <a:p>
            <a:pPr>
              <a:defRPr/>
            </a:pPr>
            <a:r>
              <a:rPr lang="ja-JP" altLang="en-US" sz="300" dirty="0">
                <a:solidFill>
                  <a:schemeClr val="tx1"/>
                </a:solidFill>
                <a:latin typeface="HG丸ｺﾞｼｯｸM-PRO" panose="020F0600000000000000" pitchFamily="50" charset="-128"/>
                <a:ea typeface="HG丸ｺﾞｼｯｸM-PRO" panose="020F0600000000000000" pitchFamily="50" charset="-128"/>
              </a:rPr>
              <a:t>たいふう　   </a:t>
            </a:r>
            <a:r>
              <a:rPr lang="ja-JP" altLang="en-US" sz="100" dirty="0">
                <a:solidFill>
                  <a:schemeClr val="tx1"/>
                </a:solidFill>
                <a:latin typeface="HG丸ｺﾞｼｯｸM-PRO" panose="020F0600000000000000" pitchFamily="50" charset="-128"/>
                <a:ea typeface="HG丸ｺﾞｼｯｸM-PRO" panose="020F0600000000000000" pitchFamily="50" charset="-128"/>
              </a:rPr>
              <a:t> </a:t>
            </a:r>
            <a:r>
              <a:rPr lang="ja-JP" altLang="en-US" sz="300" dirty="0">
                <a:solidFill>
                  <a:schemeClr val="tx1"/>
                </a:solidFill>
                <a:latin typeface="HG丸ｺﾞｼｯｸM-PRO" panose="020F0600000000000000" pitchFamily="50" charset="-128"/>
                <a:ea typeface="HG丸ｺﾞｼｯｸM-PRO" panose="020F0600000000000000" pitchFamily="50" charset="-128"/>
              </a:rPr>
              <a:t>かん　　　 </a:t>
            </a:r>
            <a:r>
              <a:rPr lang="ja-JP" altLang="en-US" sz="300" dirty="0" err="1">
                <a:solidFill>
                  <a:schemeClr val="tx1"/>
                </a:solidFill>
                <a:latin typeface="HG丸ｺﾞｼｯｸM-PRO" panose="020F0600000000000000" pitchFamily="50" charset="-128"/>
                <a:ea typeface="HG丸ｺﾞｼｯｸM-PRO" panose="020F0600000000000000" pitchFamily="50" charset="-128"/>
              </a:rPr>
              <a:t>けん</a:t>
            </a:r>
            <a:r>
              <a:rPr lang="ja-JP" altLang="en-US" sz="300" dirty="0">
                <a:solidFill>
                  <a:schemeClr val="tx1"/>
                </a:solidFill>
                <a:latin typeface="HG丸ｺﾞｼｯｸM-PRO" panose="020F0600000000000000" pitchFamily="50" charset="-128"/>
                <a:ea typeface="HG丸ｺﾞｼｯｸM-PRO" panose="020F0600000000000000" pitchFamily="50" charset="-128"/>
              </a:rPr>
              <a:t>きしょうじょうほう      ずいじ</a:t>
            </a:r>
          </a:p>
          <a:p>
            <a:pPr>
              <a:defRPr/>
            </a:pPr>
            <a:endParaRPr lang="ja-JP" altLang="en-US" sz="3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30200435"/>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2057</TotalTime>
  <Words>5854</Words>
  <PresentationFormat>ユーザー設定</PresentationFormat>
  <Paragraphs>1007</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HG丸ｺﾞｼｯｸM-PRO</vt:lpstr>
      <vt:lpstr>Meiryo UI</vt:lpstr>
      <vt:lpstr>ＭＳ Ｐゴシック</vt:lpstr>
      <vt:lpstr>Arial</vt:lpstr>
      <vt:lpstr>Calibri</vt:lpstr>
      <vt:lpstr>Calibri Light</vt:lpstr>
      <vt:lpstr>1_ガイド入りテンプレートサンプル20130531三木さん</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2020-06-10T08:28:23Z</cp:lastPrinted>
  <dcterms:created xsi:type="dcterms:W3CDTF">2013-08-07T01:16:52Z</dcterms:created>
  <dcterms:modified xsi:type="dcterms:W3CDTF">2020-06-11T07:29:43Z</dcterms:modified>
</cp:coreProperties>
</file>