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5"/>
  </p:notesMasterIdLst>
  <p:sldIdLst>
    <p:sldId id="270" r:id="rId2"/>
    <p:sldId id="271" r:id="rId3"/>
    <p:sldId id="272" r:id="rId4"/>
  </p:sldIdLst>
  <p:sldSz cx="7775575" cy="10907713"/>
  <p:notesSz cx="7104063" cy="102346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FFCCFF"/>
    <a:srgbClr val="FF99FF"/>
    <a:srgbClr val="FFFFFF"/>
    <a:srgbClr val="FFE7FF"/>
    <a:srgbClr val="CCECFF"/>
    <a:srgbClr val="CCFFCC"/>
    <a:srgbClr val="CCFFFF"/>
    <a:srgbClr val="FF00FF"/>
    <a:srgbClr val="6FB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中間スタイル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33" d="100"/>
          <a:sy n="33" d="100"/>
        </p:scale>
        <p:origin x="4038" y="144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78426" cy="513508"/>
          </a:xfrm>
          <a:prstGeom prst="rect">
            <a:avLst/>
          </a:prstGeom>
        </p:spPr>
        <p:txBody>
          <a:bodyPr vert="horz" lIns="94800" tIns="47399" rIns="94800" bIns="47399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5" y="1"/>
            <a:ext cx="3078426" cy="513508"/>
          </a:xfrm>
          <a:prstGeom prst="rect">
            <a:avLst/>
          </a:prstGeom>
        </p:spPr>
        <p:txBody>
          <a:bodyPr vert="horz" lIns="94800" tIns="47399" rIns="94800" bIns="47399" rtlCol="0"/>
          <a:lstStyle>
            <a:lvl1pPr algn="r">
              <a:defRPr sz="1100"/>
            </a:lvl1pPr>
          </a:lstStyle>
          <a:p>
            <a:fld id="{70F99883-74AE-4A2C-81B7-5B86A08198C0}" type="datetimeFigureOut">
              <a:rPr kumimoji="1" lang="ja-JP" altLang="en-US" smtClean="0"/>
              <a:t>2020/6/11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1277938"/>
            <a:ext cx="2462213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00" tIns="47399" rIns="94800" bIns="473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09"/>
            <a:ext cx="5683250" cy="4029879"/>
          </a:xfrm>
          <a:prstGeom prst="rect">
            <a:avLst/>
          </a:prstGeom>
        </p:spPr>
        <p:txBody>
          <a:bodyPr vert="horz" lIns="94800" tIns="47399" rIns="94800" bIns="4739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721109"/>
            <a:ext cx="3078426" cy="513507"/>
          </a:xfrm>
          <a:prstGeom prst="rect">
            <a:avLst/>
          </a:prstGeom>
        </p:spPr>
        <p:txBody>
          <a:bodyPr vert="horz" lIns="94800" tIns="47399" rIns="94800" bIns="47399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5" y="9721109"/>
            <a:ext cx="3078426" cy="513507"/>
          </a:xfrm>
          <a:prstGeom prst="rect">
            <a:avLst/>
          </a:prstGeom>
        </p:spPr>
        <p:txBody>
          <a:bodyPr vert="horz" lIns="94800" tIns="47399" rIns="94800" bIns="47399" rtlCol="0" anchor="b"/>
          <a:lstStyle>
            <a:lvl1pPr algn="r">
              <a:defRPr sz="11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6/11/2020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4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jpeg"/><Relationship Id="rId5" Type="http://schemas.openxmlformats.org/officeDocument/2006/relationships/image" Target="../media/image6.png"/><Relationship Id="rId10" Type="http://schemas.openxmlformats.org/officeDocument/2006/relationships/image" Target="../media/image11.jpeg"/><Relationship Id="rId4" Type="http://schemas.openxmlformats.org/officeDocument/2006/relationships/image" Target="../media/image5.tmp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517527" y="521761"/>
            <a:ext cx="6736090" cy="490166"/>
          </a:xfrm>
          <a:prstGeom prst="rect">
            <a:avLst/>
          </a:prstGeom>
          <a:solidFill>
            <a:srgbClr val="0099CC"/>
          </a:solidFill>
          <a:ln w="2540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b="1" dirty="0">
                <a:solidFill>
                  <a:prstClr val="white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マイ・タイムライン作成のためのチェックシート（案）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2BB3E8A0-BDBA-49BB-8FCD-412356007F9F}"/>
              </a:ext>
            </a:extLst>
          </p:cNvPr>
          <p:cNvSpPr/>
          <p:nvPr/>
        </p:nvSpPr>
        <p:spPr>
          <a:xfrm>
            <a:off x="517527" y="1111374"/>
            <a:ext cx="3401210" cy="330730"/>
          </a:xfrm>
          <a:prstGeom prst="rect">
            <a:avLst/>
          </a:prstGeom>
          <a:solidFill>
            <a:srgbClr val="CCFFFF"/>
          </a:solidFill>
          <a:ln w="2540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28800"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rgbClr val="0099CC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洪水浸水想定区域図でチェック</a:t>
            </a:r>
          </a:p>
        </p:txBody>
      </p:sp>
      <p:sp>
        <p:nvSpPr>
          <p:cNvPr id="10" name="四角形: 1 つの角を切り取り 1 つの角を丸める 9">
            <a:extLst>
              <a:ext uri="{FF2B5EF4-FFF2-40B4-BE49-F238E27FC236}">
                <a16:creationId xmlns:a16="http://schemas.microsoft.com/office/drawing/2014/main" id="{6339B4DE-5823-4DCD-9238-B9A96FF1F9FF}"/>
              </a:ext>
            </a:extLst>
          </p:cNvPr>
          <p:cNvSpPr/>
          <p:nvPr/>
        </p:nvSpPr>
        <p:spPr>
          <a:xfrm>
            <a:off x="517527" y="1548838"/>
            <a:ext cx="6736090" cy="3162647"/>
          </a:xfrm>
          <a:prstGeom prst="snipRoundRect">
            <a:avLst>
              <a:gd name="adj1" fmla="val 0"/>
              <a:gd name="adj2" fmla="val 12525"/>
            </a:avLst>
          </a:prstGeom>
          <a:noFill/>
          <a:ln w="2540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97543AA-1B5E-4151-A432-2091ABE8853B}"/>
              </a:ext>
            </a:extLst>
          </p:cNvPr>
          <p:cNvSpPr txBox="1"/>
          <p:nvPr/>
        </p:nvSpPr>
        <p:spPr>
          <a:xfrm>
            <a:off x="626859" y="1739497"/>
            <a:ext cx="60859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◇あなたの住んでいる場所の浸水深は？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r>
              <a:rPr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m</a:t>
            </a: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◇あなたの住んでいる場所の浸水継続時間は？</a:t>
            </a: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時間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◇あなたの住んでいる場所は家屋倒壊等氾濫想定区域ですか？</a:t>
            </a:r>
          </a:p>
          <a:p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□　はい　　　　□　いいえ</a:t>
            </a: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7C47F49D-892C-4A82-AE7F-820B8C323AEB}"/>
              </a:ext>
            </a:extLst>
          </p:cNvPr>
          <p:cNvCxnSpPr>
            <a:cxnSpLocks/>
          </p:cNvCxnSpPr>
          <p:nvPr/>
        </p:nvCxnSpPr>
        <p:spPr>
          <a:xfrm flipH="1">
            <a:off x="1060728" y="3575771"/>
            <a:ext cx="4957737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0120EFED-9745-45E4-8071-F9E2A04223FE}"/>
              </a:ext>
            </a:extLst>
          </p:cNvPr>
          <p:cNvSpPr/>
          <p:nvPr/>
        </p:nvSpPr>
        <p:spPr>
          <a:xfrm>
            <a:off x="517527" y="5594216"/>
            <a:ext cx="3401210" cy="330730"/>
          </a:xfrm>
          <a:prstGeom prst="rect">
            <a:avLst/>
          </a:prstGeom>
          <a:solidFill>
            <a:srgbClr val="FFCCFF"/>
          </a:solidFill>
          <a:ln w="254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tIns="28800"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rgbClr val="FF00F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家庭の状況チェック</a:t>
            </a:r>
          </a:p>
        </p:txBody>
      </p:sp>
      <p:sp>
        <p:nvSpPr>
          <p:cNvPr id="97" name="四角形: 1 つの角を切り取り 1 つの角を丸める 96">
            <a:extLst>
              <a:ext uri="{FF2B5EF4-FFF2-40B4-BE49-F238E27FC236}">
                <a16:creationId xmlns:a16="http://schemas.microsoft.com/office/drawing/2014/main" id="{A9FA547C-A40B-4DE8-B073-DE6483E30DC8}"/>
              </a:ext>
            </a:extLst>
          </p:cNvPr>
          <p:cNvSpPr/>
          <p:nvPr/>
        </p:nvSpPr>
        <p:spPr>
          <a:xfrm>
            <a:off x="517528" y="6059837"/>
            <a:ext cx="6742822" cy="4318717"/>
          </a:xfrm>
          <a:prstGeom prst="snipRoundRect">
            <a:avLst>
              <a:gd name="adj1" fmla="val 0"/>
              <a:gd name="adj2" fmla="val 12525"/>
            </a:avLst>
          </a:prstGeom>
          <a:noFill/>
          <a:ln w="254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14ED38DC-7E8F-4F0D-B893-957C27F62050}"/>
              </a:ext>
            </a:extLst>
          </p:cNvPr>
          <p:cNvSpPr txBox="1"/>
          <p:nvPr/>
        </p:nvSpPr>
        <p:spPr>
          <a:xfrm>
            <a:off x="626860" y="6224270"/>
            <a:ext cx="661911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車 　　　□ 有（ 　　　　　　　　　　　　　　　　　　　　　）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　　　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ペット 　□ 有（ 　　　　　　　　　　　　　　　　　　　　　）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endParaRPr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持病薬 　□ 有（　 　　　　　　　　　　　　　　　　　　　　）</a:t>
            </a:r>
          </a:p>
          <a:p>
            <a:pPr>
              <a:lnSpc>
                <a:spcPct val="150000"/>
              </a:lnSpc>
            </a:pP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避難に支援が必要な人（高齢者、障がい者、乳幼児、妊婦 ）</a:t>
            </a: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 □ 有（ 　　　　　　　　　　　　　　　　　　　　　）</a:t>
            </a:r>
          </a:p>
          <a:p>
            <a:pPr>
              <a:lnSpc>
                <a:spcPct val="150000"/>
              </a:lnSpc>
            </a:pPr>
            <a:endParaRPr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親戚など避難を受け入れてくれる場所</a:t>
            </a:r>
          </a:p>
          <a:p>
            <a:r>
              <a:rPr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 　□ 有（　　　　　　　　　　　　　　　　　　　　　 ）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32A68497-16DF-40D0-BDEB-E35AD35EDADD}"/>
              </a:ext>
            </a:extLst>
          </p:cNvPr>
          <p:cNvSpPr txBox="1"/>
          <p:nvPr/>
        </p:nvSpPr>
        <p:spPr>
          <a:xfrm>
            <a:off x="626859" y="4838105"/>
            <a:ext cx="2058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常陸河川国道事務所ホームページ（</a:t>
            </a:r>
            <a:r>
              <a:rPr lang="zh-CN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浸水想定区域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69105118-3F14-4C61-B876-BB0002F268BF}"/>
              </a:ext>
            </a:extLst>
          </p:cNvPr>
          <p:cNvSpPr/>
          <p:nvPr/>
        </p:nvSpPr>
        <p:spPr>
          <a:xfrm>
            <a:off x="527104" y="4838105"/>
            <a:ext cx="2114496" cy="475109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932FF3E6-DFFB-4E3F-9E47-FE6445644DC5}"/>
              </a:ext>
            </a:extLst>
          </p:cNvPr>
          <p:cNvSpPr/>
          <p:nvPr/>
        </p:nvSpPr>
        <p:spPr>
          <a:xfrm>
            <a:off x="2641600" y="4838105"/>
            <a:ext cx="3996267" cy="475109"/>
          </a:xfrm>
          <a:prstGeom prst="rect">
            <a:avLst/>
          </a:prstGeom>
          <a:noFill/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5" name="直線コネクタ 104">
            <a:extLst>
              <a:ext uri="{FF2B5EF4-FFF2-40B4-BE49-F238E27FC236}">
                <a16:creationId xmlns:a16="http://schemas.microsoft.com/office/drawing/2014/main" id="{3E88EB4D-E8D6-4329-9435-C146D21FD909}"/>
              </a:ext>
            </a:extLst>
          </p:cNvPr>
          <p:cNvCxnSpPr>
            <a:cxnSpLocks/>
          </p:cNvCxnSpPr>
          <p:nvPr/>
        </p:nvCxnSpPr>
        <p:spPr>
          <a:xfrm flipH="1">
            <a:off x="1060728" y="2555493"/>
            <a:ext cx="4957737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3">
            <a:extLst>
              <a:ext uri="{FF2B5EF4-FFF2-40B4-BE49-F238E27FC236}">
                <a16:creationId xmlns:a16="http://schemas.microsoft.com/office/drawing/2014/main" id="{3471A33C-658A-4CD6-BE3B-9B92E1AF15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507"/>
          <a:stretch/>
        </p:blipFill>
        <p:spPr bwMode="auto">
          <a:xfrm>
            <a:off x="6294130" y="1531562"/>
            <a:ext cx="1306648" cy="1093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5294A52D-E387-4784-9205-8476DA6D497D}"/>
              </a:ext>
            </a:extLst>
          </p:cNvPr>
          <p:cNvSpPr/>
          <p:nvPr/>
        </p:nvSpPr>
        <p:spPr>
          <a:xfrm>
            <a:off x="5053320" y="1149723"/>
            <a:ext cx="1659466" cy="523039"/>
          </a:xfrm>
          <a:prstGeom prst="wedgeRoundRectCallout">
            <a:avLst>
              <a:gd name="adj1" fmla="val 31463"/>
              <a:gd name="adj2" fmla="val 88400"/>
              <a:gd name="adj3" fmla="val 16667"/>
            </a:avLst>
          </a:prstGeom>
          <a:solidFill>
            <a:srgbClr val="0099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latin typeface="Arial" panose="020B0604020202020204" pitchFamily="34" charset="0"/>
                <a:ea typeface="HG丸ｺﾞｼｯｸM-PRO" panose="020F0600000000000000" pitchFamily="50" charset="-128"/>
                <a:cs typeface="Arial" panose="020B0604020202020204" pitchFamily="34" charset="0"/>
              </a:rPr>
              <a:t>洪水浸水想定区域図</a:t>
            </a:r>
          </a:p>
          <a:p>
            <a:r>
              <a:rPr lang="ja-JP" altLang="en-US" sz="1200" dirty="0">
                <a:latin typeface="Arial" panose="020B0604020202020204" pitchFamily="34" charset="0"/>
                <a:ea typeface="HG丸ｺﾞｼｯｸM-PRO" panose="020F0600000000000000" pitchFamily="50" charset="-128"/>
                <a:cs typeface="Arial" panose="020B0604020202020204" pitchFamily="34" charset="0"/>
              </a:rPr>
              <a:t>をみてみましょう</a:t>
            </a:r>
            <a:endParaRPr kumimoji="1" lang="ja-JP" alt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2A68497-16DF-40D0-BDEB-E35AD35EDADD}"/>
              </a:ext>
            </a:extLst>
          </p:cNvPr>
          <p:cNvSpPr txBox="1"/>
          <p:nvPr/>
        </p:nvSpPr>
        <p:spPr>
          <a:xfrm>
            <a:off x="2685571" y="4834273"/>
            <a:ext cx="3952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https://www.ktr.mlit.go.jp/hitachi/hitachi00569.html</a:t>
            </a:r>
            <a:endParaRPr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1838" y="4817025"/>
            <a:ext cx="720000" cy="720000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>
            <a:off x="6595241" y="5448105"/>
            <a:ext cx="893193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常陸河川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HP</a:t>
            </a:r>
            <a:endParaRPr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1149959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7698498-BE6A-4E74-8BF2-45C0258CC511}"/>
              </a:ext>
            </a:extLst>
          </p:cNvPr>
          <p:cNvSpPr/>
          <p:nvPr/>
        </p:nvSpPr>
        <p:spPr>
          <a:xfrm>
            <a:off x="517527" y="1548838"/>
            <a:ext cx="6736090" cy="8834400"/>
          </a:xfrm>
          <a:prstGeom prst="rect">
            <a:avLst/>
          </a:prstGeom>
          <a:solidFill>
            <a:srgbClr val="F0F9FF"/>
          </a:solidFill>
          <a:ln w="2540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四角形: 角を丸くする 107">
            <a:extLst>
              <a:ext uri="{FF2B5EF4-FFF2-40B4-BE49-F238E27FC236}">
                <a16:creationId xmlns:a16="http://schemas.microsoft.com/office/drawing/2014/main" id="{761D09C1-70C9-439B-9C02-B6DE9288E375}"/>
              </a:ext>
            </a:extLst>
          </p:cNvPr>
          <p:cNvSpPr/>
          <p:nvPr/>
        </p:nvSpPr>
        <p:spPr>
          <a:xfrm>
            <a:off x="3818896" y="4973496"/>
            <a:ext cx="3338287" cy="1145861"/>
          </a:xfrm>
          <a:prstGeom prst="roundRect">
            <a:avLst/>
          </a:prstGeom>
          <a:solidFill>
            <a:srgbClr val="FFE7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6F37EA5-8A9B-494F-9BE3-CB08541923BD}"/>
              </a:ext>
            </a:extLst>
          </p:cNvPr>
          <p:cNvGrpSpPr/>
          <p:nvPr/>
        </p:nvGrpSpPr>
        <p:grpSpPr>
          <a:xfrm>
            <a:off x="517527" y="508131"/>
            <a:ext cx="6736090" cy="1676937"/>
            <a:chOff x="517527" y="508131"/>
            <a:chExt cx="6736090" cy="1676937"/>
          </a:xfrm>
        </p:grpSpPr>
        <p:sp>
          <p:nvSpPr>
            <p:cNvPr id="4" name="正方形/長方形 3"/>
            <p:cNvSpPr/>
            <p:nvPr/>
          </p:nvSpPr>
          <p:spPr>
            <a:xfrm>
              <a:off x="517527" y="521761"/>
              <a:ext cx="6736090" cy="490166"/>
            </a:xfrm>
            <a:prstGeom prst="rect">
              <a:avLst/>
            </a:prstGeom>
            <a:solidFill>
              <a:srgbClr val="0099CC"/>
            </a:solidFill>
            <a:ln w="25400"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26000" rIns="0" anchor="ctr"/>
            <a:lstStyle/>
            <a:p>
              <a:pPr algn="ctr">
                <a:defRPr/>
              </a:pPr>
              <a:r>
                <a:rPr lang="ja-JP" altLang="en-US" sz="1800" b="1" dirty="0">
                  <a:solidFill>
                    <a:prstClr val="whit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「台風が発生」してから「川の水が氾濫」するまでを知ろう！</a:t>
              </a: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2BB3E8A0-BDBA-49BB-8FCD-412356007F9F}"/>
                </a:ext>
              </a:extLst>
            </p:cNvPr>
            <p:cNvSpPr/>
            <p:nvPr/>
          </p:nvSpPr>
          <p:spPr>
            <a:xfrm>
              <a:off x="517527" y="1111374"/>
              <a:ext cx="1516477" cy="330730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90000" anchor="ctr"/>
            <a:lstStyle/>
            <a:p>
              <a:pPr algn="ctr">
                <a:defRPr/>
              </a:pPr>
              <a:r>
                <a:rPr lang="ja-JP" altLang="en-US" sz="1300" b="1" dirty="0">
                  <a:solidFill>
                    <a:srgbClr val="0099CC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確認してみよう！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3549D20B-5F08-4AAA-8D5F-035575E1541D}"/>
                </a:ext>
              </a:extLst>
            </p:cNvPr>
            <p:cNvSpPr txBox="1"/>
            <p:nvPr/>
          </p:nvSpPr>
          <p:spPr>
            <a:xfrm>
              <a:off x="827984" y="508131"/>
              <a:ext cx="137339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たいふう　  　はっせい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B396599-C470-4B5C-9C8C-B319DE9B7FAA}"/>
                </a:ext>
              </a:extLst>
            </p:cNvPr>
            <p:cNvSpPr txBox="1"/>
            <p:nvPr/>
          </p:nvSpPr>
          <p:spPr>
            <a:xfrm>
              <a:off x="3360674" y="508131"/>
              <a:ext cx="37334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かわ　    みず　　　はんらん　　　　　　　　　　　　  　 し</a:t>
              </a:r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5F3E8034-CDBB-418B-AAAB-60ED26E6EEAE}"/>
                </a:ext>
              </a:extLst>
            </p:cNvPr>
            <p:cNvSpPr/>
            <p:nvPr/>
          </p:nvSpPr>
          <p:spPr>
            <a:xfrm>
              <a:off x="6616700" y="1111374"/>
              <a:ext cx="636916" cy="3307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90000" anchor="ctr"/>
            <a:lstStyle/>
            <a:p>
              <a:pPr algn="ctr">
                <a:defRPr/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資料</a:t>
              </a:r>
              <a:r>
                <a:rPr lang="en-US" altLang="ja-JP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1</a:t>
              </a:r>
              <a:endParaRPr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008B259C-5E40-4E72-B710-5730F9C60AC8}"/>
                </a:ext>
              </a:extLst>
            </p:cNvPr>
            <p:cNvSpPr txBox="1"/>
            <p:nvPr/>
          </p:nvSpPr>
          <p:spPr>
            <a:xfrm>
              <a:off x="6662656" y="1091209"/>
              <a:ext cx="496762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しりょう</a:t>
              </a: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1D87E98F-1B1A-470F-A3FA-DA5FA2FC44B4}"/>
                </a:ext>
              </a:extLst>
            </p:cNvPr>
            <p:cNvSpPr txBox="1"/>
            <p:nvPr/>
          </p:nvSpPr>
          <p:spPr>
            <a:xfrm>
              <a:off x="543033" y="1080255"/>
              <a:ext cx="49676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b="1" dirty="0">
                  <a:solidFill>
                    <a:srgbClr val="0099CC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かくにん</a:t>
              </a: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C17DFA9F-9754-4DC8-B99C-AA717AE60503}"/>
                </a:ext>
              </a:extLst>
            </p:cNvPr>
            <p:cNvSpPr/>
            <p:nvPr/>
          </p:nvSpPr>
          <p:spPr>
            <a:xfrm>
              <a:off x="1794053" y="1661806"/>
              <a:ext cx="5354663" cy="523262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79200" anchor="ctr"/>
            <a:lstStyle/>
            <a:p>
              <a:pPr algn="ctr"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「台風が発生」してから「川の水が氾濫」するまで</a:t>
              </a: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37C6497F-98EF-4926-B77E-4176C71F9F98}"/>
                </a:ext>
              </a:extLst>
            </p:cNvPr>
            <p:cNvSpPr txBox="1"/>
            <p:nvPr/>
          </p:nvSpPr>
          <p:spPr>
            <a:xfrm>
              <a:off x="2270290" y="1658610"/>
              <a:ext cx="37334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たいふう　  はっせい　　　　　　　　　　　　かわ　　みず　   はんらん</a:t>
              </a:r>
            </a:p>
          </p:txBody>
        </p:sp>
        <p:sp>
          <p:nvSpPr>
            <p:cNvPr id="2" name="吹き出し: 四角形 1">
              <a:extLst>
                <a:ext uri="{FF2B5EF4-FFF2-40B4-BE49-F238E27FC236}">
                  <a16:creationId xmlns:a16="http://schemas.microsoft.com/office/drawing/2014/main" id="{50D10A2D-F48C-4696-96FA-5436D3B012B6}"/>
                </a:ext>
              </a:extLst>
            </p:cNvPr>
            <p:cNvSpPr/>
            <p:nvPr/>
          </p:nvSpPr>
          <p:spPr>
            <a:xfrm>
              <a:off x="2083005" y="1112070"/>
              <a:ext cx="3920761" cy="355745"/>
            </a:xfrm>
            <a:prstGeom prst="wedgeRectCallout">
              <a:avLst>
                <a:gd name="adj1" fmla="val 53668"/>
                <a:gd name="adj2" fmla="val -10684"/>
              </a:avLst>
            </a:prstGeom>
            <a:solidFill>
              <a:schemeClr val="bg1"/>
            </a:solidFill>
            <a:ln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9200" rtlCol="0" anchor="ctr"/>
            <a:lstStyle/>
            <a:p>
              <a:pPr algn="ctr"/>
              <a:r>
                <a:rPr lang="ja-JP" altLang="en-US" sz="10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地震はいきなりやってくるけど、洪水はだんだんやってくるよ！</a:t>
              </a:r>
              <a:endParaRPr kumimoji="1" lang="ja-JP" altLang="en-US" sz="1000" dirty="0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040241C8-876F-499C-A3BC-809F75A2C81B}"/>
                </a:ext>
              </a:extLst>
            </p:cNvPr>
            <p:cNvSpPr txBox="1"/>
            <p:nvPr/>
          </p:nvSpPr>
          <p:spPr>
            <a:xfrm>
              <a:off x="2139793" y="1098144"/>
              <a:ext cx="3733476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じしん　　　　　　　　　　　　　　　　　　　</a:t>
              </a:r>
              <a:r>
                <a:rPr lang="ja-JP" altLang="en-US" sz="3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こうずい</a:t>
              </a:r>
            </a:p>
          </p:txBody>
        </p:sp>
        <p:pic>
          <p:nvPicPr>
            <p:cNvPr id="67" name="Picture 3">
              <a:extLst>
                <a:ext uri="{FF2B5EF4-FFF2-40B4-BE49-F238E27FC236}">
                  <a16:creationId xmlns:a16="http://schemas.microsoft.com/office/drawing/2014/main" id="{249C33FF-71A8-4D68-9DF5-81C8A3EC3D3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1507"/>
            <a:stretch/>
          </p:blipFill>
          <p:spPr bwMode="auto">
            <a:xfrm>
              <a:off x="6024024" y="1036930"/>
              <a:ext cx="706766" cy="591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9545F5E7-1137-4DBB-A0B4-AA417F6F31EE}"/>
              </a:ext>
            </a:extLst>
          </p:cNvPr>
          <p:cNvGrpSpPr/>
          <p:nvPr/>
        </p:nvGrpSpPr>
        <p:grpSpPr>
          <a:xfrm>
            <a:off x="1867301" y="2347944"/>
            <a:ext cx="1905503" cy="7712080"/>
            <a:chOff x="1867301" y="2347944"/>
            <a:chExt cx="1905503" cy="7712080"/>
          </a:xfrm>
        </p:grpSpPr>
        <p:sp>
          <p:nvSpPr>
            <p:cNvPr id="6" name="四角形: 対角を切り取る 5">
              <a:extLst>
                <a:ext uri="{FF2B5EF4-FFF2-40B4-BE49-F238E27FC236}">
                  <a16:creationId xmlns:a16="http://schemas.microsoft.com/office/drawing/2014/main" id="{15BB521D-ED9D-4FC8-A8FD-926E92F16961}"/>
                </a:ext>
              </a:extLst>
            </p:cNvPr>
            <p:cNvSpPr/>
            <p:nvPr/>
          </p:nvSpPr>
          <p:spPr>
            <a:xfrm>
              <a:off x="1867301" y="3720735"/>
              <a:ext cx="1905503" cy="756424"/>
            </a:xfrm>
            <a:prstGeom prst="snip2DiagRect">
              <a:avLst/>
            </a:prstGeom>
            <a:solidFill>
              <a:srgbClr val="FFE7FF"/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rIns="18000" rtlCol="0" anchor="ctr"/>
            <a:lstStyle/>
            <a:p>
              <a:pPr algn="ctr">
                <a:lnSpc>
                  <a:spcPts val="23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台風が近づいて、雨や風がだんだん強くなる</a:t>
              </a:r>
              <a:endParaRPr kumimoji="1"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四角形: 対角を切り取る 33">
              <a:extLst>
                <a:ext uri="{FF2B5EF4-FFF2-40B4-BE49-F238E27FC236}">
                  <a16:creationId xmlns:a16="http://schemas.microsoft.com/office/drawing/2014/main" id="{0C7C786C-64EC-4884-9811-211488FA5C20}"/>
                </a:ext>
              </a:extLst>
            </p:cNvPr>
            <p:cNvSpPr/>
            <p:nvPr/>
          </p:nvSpPr>
          <p:spPr>
            <a:xfrm>
              <a:off x="1867301" y="2347944"/>
              <a:ext cx="1905503" cy="756424"/>
            </a:xfrm>
            <a:prstGeom prst="snip2DiagRect">
              <a:avLst/>
            </a:prstGeom>
            <a:solidFill>
              <a:srgbClr val="FFE7FF"/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rIns="18000" rtlCol="0" anchor="ctr"/>
            <a:lstStyle/>
            <a:p>
              <a:pPr algn="ctr">
                <a:lnSpc>
                  <a:spcPts val="23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台風が発生</a:t>
              </a:r>
              <a:endParaRPr kumimoji="1"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78" name="四角形: 対角を切り取る 77">
              <a:extLst>
                <a:ext uri="{FF2B5EF4-FFF2-40B4-BE49-F238E27FC236}">
                  <a16:creationId xmlns:a16="http://schemas.microsoft.com/office/drawing/2014/main" id="{F2D0427B-72A3-4EE6-AC01-A341FC548CB9}"/>
                </a:ext>
              </a:extLst>
            </p:cNvPr>
            <p:cNvSpPr/>
            <p:nvPr/>
          </p:nvSpPr>
          <p:spPr>
            <a:xfrm>
              <a:off x="1867301" y="5104550"/>
              <a:ext cx="1905503" cy="756424"/>
            </a:xfrm>
            <a:prstGeom prst="snip2DiagRect">
              <a:avLst/>
            </a:prstGeom>
            <a:solidFill>
              <a:srgbClr val="FFE7FF"/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rIns="18000" rtlCol="0" anchor="ctr"/>
            <a:lstStyle/>
            <a:p>
              <a:pPr algn="ctr">
                <a:lnSpc>
                  <a:spcPts val="23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雨が集まって、川の水が</a:t>
              </a:r>
              <a:endPara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>
                <a:lnSpc>
                  <a:spcPts val="23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だんだん増える</a:t>
              </a:r>
              <a:endParaRPr kumimoji="1"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3" name="四角形: 対角を切り取る 82">
              <a:extLst>
                <a:ext uri="{FF2B5EF4-FFF2-40B4-BE49-F238E27FC236}">
                  <a16:creationId xmlns:a16="http://schemas.microsoft.com/office/drawing/2014/main" id="{689E2B44-A7EE-4416-A271-A5D7EA48AB4C}"/>
                </a:ext>
              </a:extLst>
            </p:cNvPr>
            <p:cNvSpPr/>
            <p:nvPr/>
          </p:nvSpPr>
          <p:spPr>
            <a:xfrm>
              <a:off x="1867301" y="6339981"/>
              <a:ext cx="1905503" cy="1145861"/>
            </a:xfrm>
            <a:prstGeom prst="snip2DiagRect">
              <a:avLst/>
            </a:prstGeom>
            <a:solidFill>
              <a:srgbClr val="FFE7FF"/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rIns="18000" rtlCol="0" anchor="ctr"/>
            <a:lstStyle/>
            <a:p>
              <a:pPr algn="ctr">
                <a:lnSpc>
                  <a:spcPts val="23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激しい雨で、川の水が</a:t>
              </a:r>
              <a:endPara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>
                <a:lnSpc>
                  <a:spcPts val="23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どんどん増えて、</a:t>
              </a:r>
              <a:endPara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>
                <a:lnSpc>
                  <a:spcPts val="23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河川敷にも水が流れる</a:t>
              </a:r>
              <a:endParaRPr kumimoji="1"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88" name="四角形: 対角を切り取る 87">
              <a:extLst>
                <a:ext uri="{FF2B5EF4-FFF2-40B4-BE49-F238E27FC236}">
                  <a16:creationId xmlns:a16="http://schemas.microsoft.com/office/drawing/2014/main" id="{E326029B-D00C-4DCF-8F2F-D809B687E740}"/>
                </a:ext>
              </a:extLst>
            </p:cNvPr>
            <p:cNvSpPr/>
            <p:nvPr/>
          </p:nvSpPr>
          <p:spPr>
            <a:xfrm>
              <a:off x="1867301" y="7982960"/>
              <a:ext cx="1905503" cy="756424"/>
            </a:xfrm>
            <a:prstGeom prst="snip2DiagRect">
              <a:avLst/>
            </a:prstGeom>
            <a:solidFill>
              <a:srgbClr val="FFE7FF"/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rIns="18000" rtlCol="0" anchor="ctr"/>
            <a:lstStyle/>
            <a:p>
              <a:pPr algn="ctr">
                <a:lnSpc>
                  <a:spcPts val="23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川の水がいっぱいで</a:t>
              </a:r>
              <a:endParaRPr lang="en-US" altLang="ja-JP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 algn="ctr">
                <a:lnSpc>
                  <a:spcPts val="2300"/>
                </a:lnSpc>
              </a:pPr>
              <a:r>
                <a:rPr kumimoji="1"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あふれそう</a:t>
              </a:r>
            </a:p>
          </p:txBody>
        </p:sp>
        <p:sp>
          <p:nvSpPr>
            <p:cNvPr id="102" name="四角形: 対角を切り取る 101">
              <a:extLst>
                <a:ext uri="{FF2B5EF4-FFF2-40B4-BE49-F238E27FC236}">
                  <a16:creationId xmlns:a16="http://schemas.microsoft.com/office/drawing/2014/main" id="{4376C0C1-2765-4322-977C-C5028D2F7F21}"/>
                </a:ext>
              </a:extLst>
            </p:cNvPr>
            <p:cNvSpPr/>
            <p:nvPr/>
          </p:nvSpPr>
          <p:spPr>
            <a:xfrm>
              <a:off x="1867301" y="9303600"/>
              <a:ext cx="1905503" cy="756424"/>
            </a:xfrm>
            <a:prstGeom prst="snip2DiagRect">
              <a:avLst/>
            </a:prstGeom>
            <a:solidFill>
              <a:srgbClr val="FFE7FF"/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rIns="18000" rtlCol="0" anchor="ctr"/>
            <a:lstStyle/>
            <a:p>
              <a:pPr algn="ctr">
                <a:lnSpc>
                  <a:spcPts val="2300"/>
                </a:lnSpc>
              </a:pPr>
              <a:r>
                <a:rPr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川の水が氾濫</a:t>
              </a:r>
              <a:endParaRPr kumimoji="1" lang="ja-JP" altLang="en-US" sz="12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F220580A-C04B-4D48-AA60-32385009C50A}"/>
                </a:ext>
              </a:extLst>
            </p:cNvPr>
            <p:cNvSpPr txBox="1"/>
            <p:nvPr/>
          </p:nvSpPr>
          <p:spPr>
            <a:xfrm>
              <a:off x="2353398" y="2527817"/>
              <a:ext cx="97202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たいふう　　はっせい</a:t>
              </a:r>
            </a:p>
          </p:txBody>
        </p:sp>
        <p:sp>
          <p:nvSpPr>
            <p:cNvPr id="127" name="矢印: 下 126">
              <a:extLst>
                <a:ext uri="{FF2B5EF4-FFF2-40B4-BE49-F238E27FC236}">
                  <a16:creationId xmlns:a16="http://schemas.microsoft.com/office/drawing/2014/main" id="{1316212C-C36D-44AA-B456-A46C13F728D7}"/>
                </a:ext>
              </a:extLst>
            </p:cNvPr>
            <p:cNvSpPr/>
            <p:nvPr/>
          </p:nvSpPr>
          <p:spPr>
            <a:xfrm>
              <a:off x="2547577" y="3180346"/>
              <a:ext cx="558266" cy="508828"/>
            </a:xfrm>
            <a:prstGeom prst="downArrow">
              <a:avLst/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8" name="矢印: 下 127">
              <a:extLst>
                <a:ext uri="{FF2B5EF4-FFF2-40B4-BE49-F238E27FC236}">
                  <a16:creationId xmlns:a16="http://schemas.microsoft.com/office/drawing/2014/main" id="{03EA5596-B748-4913-BA8F-2C27E95DFFEA}"/>
                </a:ext>
              </a:extLst>
            </p:cNvPr>
            <p:cNvSpPr/>
            <p:nvPr/>
          </p:nvSpPr>
          <p:spPr>
            <a:xfrm>
              <a:off x="2547577" y="4564646"/>
              <a:ext cx="558266" cy="508828"/>
            </a:xfrm>
            <a:prstGeom prst="downArrow">
              <a:avLst/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矢印: 下 128">
              <a:extLst>
                <a:ext uri="{FF2B5EF4-FFF2-40B4-BE49-F238E27FC236}">
                  <a16:creationId xmlns:a16="http://schemas.microsoft.com/office/drawing/2014/main" id="{7318385C-5904-417F-A842-A9F63299B308}"/>
                </a:ext>
              </a:extLst>
            </p:cNvPr>
            <p:cNvSpPr/>
            <p:nvPr/>
          </p:nvSpPr>
          <p:spPr>
            <a:xfrm>
              <a:off x="2547577" y="5902379"/>
              <a:ext cx="558266" cy="429135"/>
            </a:xfrm>
            <a:prstGeom prst="downArrow">
              <a:avLst/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矢印: 下 130">
              <a:extLst>
                <a:ext uri="{FF2B5EF4-FFF2-40B4-BE49-F238E27FC236}">
                  <a16:creationId xmlns:a16="http://schemas.microsoft.com/office/drawing/2014/main" id="{35DEBFB8-5541-4A94-A722-B152D3B51DC3}"/>
                </a:ext>
              </a:extLst>
            </p:cNvPr>
            <p:cNvSpPr/>
            <p:nvPr/>
          </p:nvSpPr>
          <p:spPr>
            <a:xfrm>
              <a:off x="2547577" y="7527979"/>
              <a:ext cx="558266" cy="429135"/>
            </a:xfrm>
            <a:prstGeom prst="downArrow">
              <a:avLst/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矢印: 下 131">
              <a:extLst>
                <a:ext uri="{FF2B5EF4-FFF2-40B4-BE49-F238E27FC236}">
                  <a16:creationId xmlns:a16="http://schemas.microsoft.com/office/drawing/2014/main" id="{CF8CD8BE-A3A9-4565-86C3-E1C188A21627}"/>
                </a:ext>
              </a:extLst>
            </p:cNvPr>
            <p:cNvSpPr/>
            <p:nvPr/>
          </p:nvSpPr>
          <p:spPr>
            <a:xfrm>
              <a:off x="2547577" y="8818299"/>
              <a:ext cx="558266" cy="429135"/>
            </a:xfrm>
            <a:prstGeom prst="downArrow">
              <a:avLst/>
            </a:prstGeom>
            <a:solidFill>
              <a:srgbClr val="FF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757F1A14-7AF8-40DD-A9E1-50863648627E}"/>
                </a:ext>
              </a:extLst>
            </p:cNvPr>
            <p:cNvSpPr txBox="1"/>
            <p:nvPr/>
          </p:nvSpPr>
          <p:spPr>
            <a:xfrm>
              <a:off x="1898566" y="3759319"/>
              <a:ext cx="18742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たいふう　　ちか　　　　　　　　あめ　   かぜ</a:t>
              </a:r>
            </a:p>
          </p:txBody>
        </p:sp>
        <p:sp>
          <p:nvSpPr>
            <p:cNvPr id="86" name="テキスト ボックス 85">
              <a:extLst>
                <a:ext uri="{FF2B5EF4-FFF2-40B4-BE49-F238E27FC236}">
                  <a16:creationId xmlns:a16="http://schemas.microsoft.com/office/drawing/2014/main" id="{617C7C5E-3F59-4024-A031-A5DD85DD1586}"/>
                </a:ext>
              </a:extLst>
            </p:cNvPr>
            <p:cNvSpPr txBox="1"/>
            <p:nvPr/>
          </p:nvSpPr>
          <p:spPr>
            <a:xfrm>
              <a:off x="1898566" y="4055889"/>
              <a:ext cx="18742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　　　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つよ</a:t>
              </a:r>
            </a:p>
          </p:txBody>
        </p:sp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07627362-0F76-4418-8D9C-649FAD6FA574}"/>
                </a:ext>
              </a:extLst>
            </p:cNvPr>
            <p:cNvSpPr txBox="1"/>
            <p:nvPr/>
          </p:nvSpPr>
          <p:spPr>
            <a:xfrm>
              <a:off x="1898566" y="5144678"/>
              <a:ext cx="18742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あめ　　あつ　　　　　　　　かわ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みず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7B9967C6-C143-4FF3-BEF0-59D09FD2A491}"/>
                </a:ext>
              </a:extLst>
            </p:cNvPr>
            <p:cNvSpPr txBox="1"/>
            <p:nvPr/>
          </p:nvSpPr>
          <p:spPr>
            <a:xfrm>
              <a:off x="1898566" y="5449258"/>
              <a:ext cx="18742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　　　　</a:t>
              </a:r>
              <a:r>
                <a:rPr lang="ja-JP" altLang="en-US" sz="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 ふ</a:t>
              </a:r>
            </a:p>
          </p:txBody>
        </p:sp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2E820691-C933-498D-BF95-0F103D5D2866}"/>
                </a:ext>
              </a:extLst>
            </p:cNvPr>
            <p:cNvSpPr txBox="1"/>
            <p:nvPr/>
          </p:nvSpPr>
          <p:spPr>
            <a:xfrm>
              <a:off x="1898566" y="6428956"/>
              <a:ext cx="18742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はげ　　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あめ　　　　かわ　　みず</a:t>
              </a: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15B9873B-37EA-464D-A791-D46CF46CEF20}"/>
                </a:ext>
              </a:extLst>
            </p:cNvPr>
            <p:cNvSpPr txBox="1"/>
            <p:nvPr/>
          </p:nvSpPr>
          <p:spPr>
            <a:xfrm>
              <a:off x="1898566" y="6730211"/>
              <a:ext cx="18742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　　　　　 　ふ</a:t>
              </a: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49CB45C7-1CBD-4F29-B4AA-26BAEEB6B456}"/>
                </a:ext>
              </a:extLst>
            </p:cNvPr>
            <p:cNvSpPr txBox="1"/>
            <p:nvPr/>
          </p:nvSpPr>
          <p:spPr>
            <a:xfrm>
              <a:off x="1898566" y="7022547"/>
              <a:ext cx="18742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 かせんじき　　　</a:t>
              </a:r>
              <a:r>
                <a:rPr lang="ja-JP" altLang="en-US" sz="3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みず　　なが</a:t>
              </a: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D92F20A6-C9D2-4C32-A9EB-D2169B6EFF56}"/>
                </a:ext>
              </a:extLst>
            </p:cNvPr>
            <p:cNvSpPr txBox="1"/>
            <p:nvPr/>
          </p:nvSpPr>
          <p:spPr>
            <a:xfrm>
              <a:off x="1898566" y="8028008"/>
              <a:ext cx="18742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かわ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みず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ECF2306C-9DF0-4BC2-A2B6-EAF5542D0754}"/>
                </a:ext>
              </a:extLst>
            </p:cNvPr>
            <p:cNvSpPr txBox="1"/>
            <p:nvPr/>
          </p:nvSpPr>
          <p:spPr>
            <a:xfrm>
              <a:off x="1898566" y="9488280"/>
              <a:ext cx="18742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かわ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みず　　はんらん</a:t>
              </a:r>
            </a:p>
          </p:txBody>
        </p:sp>
      </p:grpSp>
      <p:sp>
        <p:nvSpPr>
          <p:cNvPr id="107" name="四角形: 角を丸くする 106">
            <a:extLst>
              <a:ext uri="{FF2B5EF4-FFF2-40B4-BE49-F238E27FC236}">
                <a16:creationId xmlns:a16="http://schemas.microsoft.com/office/drawing/2014/main" id="{E238DE42-7F76-4696-94B1-9300921FCFB7}"/>
              </a:ext>
            </a:extLst>
          </p:cNvPr>
          <p:cNvSpPr/>
          <p:nvPr/>
        </p:nvSpPr>
        <p:spPr>
          <a:xfrm>
            <a:off x="3818896" y="3638596"/>
            <a:ext cx="3338287" cy="1145861"/>
          </a:xfrm>
          <a:prstGeom prst="roundRect">
            <a:avLst/>
          </a:prstGeom>
          <a:solidFill>
            <a:srgbClr val="FFE7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吹き出し: 角を丸めた四角形 31">
            <a:extLst>
              <a:ext uri="{FF2B5EF4-FFF2-40B4-BE49-F238E27FC236}">
                <a16:creationId xmlns:a16="http://schemas.microsoft.com/office/drawing/2014/main" id="{DAABA16D-0F69-41D0-B4D7-1FA9344EE528}"/>
              </a:ext>
            </a:extLst>
          </p:cNvPr>
          <p:cNvSpPr/>
          <p:nvPr/>
        </p:nvSpPr>
        <p:spPr>
          <a:xfrm>
            <a:off x="3887787" y="3755148"/>
            <a:ext cx="1497013" cy="918117"/>
          </a:xfrm>
          <a:prstGeom prst="wedgeRoundRectCallout">
            <a:avLst>
              <a:gd name="adj1" fmla="val 57789"/>
              <a:gd name="adj2" fmla="val -20322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 algn="ctr">
              <a:lnSpc>
                <a:spcPts val="2300"/>
              </a:lnSpc>
            </a:pPr>
            <a:r>
              <a: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雨や風が強くなると、</a:t>
            </a:r>
            <a:endParaRPr kumimoji="1" lang="en-US" altLang="ja-JP" sz="1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>
              <a:lnSpc>
                <a:spcPts val="2300"/>
              </a:lnSpc>
            </a:pPr>
            <a:r>
              <a: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お出かけは大変だね。</a:t>
            </a:r>
          </a:p>
        </p:txBody>
      </p:sp>
      <p:sp>
        <p:nvSpPr>
          <p:cNvPr id="117" name="四角形: 角を丸くする 116">
            <a:extLst>
              <a:ext uri="{FF2B5EF4-FFF2-40B4-BE49-F238E27FC236}">
                <a16:creationId xmlns:a16="http://schemas.microsoft.com/office/drawing/2014/main" id="{16AC545E-E3B9-4952-B445-2281261E6069}"/>
              </a:ext>
            </a:extLst>
          </p:cNvPr>
          <p:cNvSpPr/>
          <p:nvPr/>
        </p:nvSpPr>
        <p:spPr>
          <a:xfrm>
            <a:off x="3818896" y="9167125"/>
            <a:ext cx="3338287" cy="1145861"/>
          </a:xfrm>
          <a:prstGeom prst="roundRect">
            <a:avLst/>
          </a:prstGeom>
          <a:solidFill>
            <a:srgbClr val="FFE7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四角形: 角を丸くする 112">
            <a:extLst>
              <a:ext uri="{FF2B5EF4-FFF2-40B4-BE49-F238E27FC236}">
                <a16:creationId xmlns:a16="http://schemas.microsoft.com/office/drawing/2014/main" id="{E4D3329D-8D5B-4656-B270-EFC9DE824ABD}"/>
              </a:ext>
            </a:extLst>
          </p:cNvPr>
          <p:cNvSpPr/>
          <p:nvPr/>
        </p:nvSpPr>
        <p:spPr>
          <a:xfrm>
            <a:off x="3818896" y="7877798"/>
            <a:ext cx="3338287" cy="1145861"/>
          </a:xfrm>
          <a:prstGeom prst="roundRect">
            <a:avLst/>
          </a:prstGeom>
          <a:solidFill>
            <a:srgbClr val="FFE7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0" name="四角形: 角を丸くする 109">
            <a:extLst>
              <a:ext uri="{FF2B5EF4-FFF2-40B4-BE49-F238E27FC236}">
                <a16:creationId xmlns:a16="http://schemas.microsoft.com/office/drawing/2014/main" id="{F22BC428-3E53-41C5-BC08-44E8D1FDFE3C}"/>
              </a:ext>
            </a:extLst>
          </p:cNvPr>
          <p:cNvSpPr/>
          <p:nvPr/>
        </p:nvSpPr>
        <p:spPr>
          <a:xfrm>
            <a:off x="3818896" y="6339981"/>
            <a:ext cx="3338287" cy="1145861"/>
          </a:xfrm>
          <a:prstGeom prst="roundRect">
            <a:avLst/>
          </a:prstGeom>
          <a:solidFill>
            <a:srgbClr val="FFE7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id="{D4BF6044-9FE6-4D86-8870-8D8A02A755C9}"/>
              </a:ext>
            </a:extLst>
          </p:cNvPr>
          <p:cNvSpPr/>
          <p:nvPr/>
        </p:nvSpPr>
        <p:spPr>
          <a:xfrm>
            <a:off x="3818896" y="2279101"/>
            <a:ext cx="3338287" cy="1145861"/>
          </a:xfrm>
          <a:prstGeom prst="roundRect">
            <a:avLst/>
          </a:prstGeom>
          <a:solidFill>
            <a:srgbClr val="FFE7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吹き出し: 角を丸めた四角形 4">
            <a:extLst>
              <a:ext uri="{FF2B5EF4-FFF2-40B4-BE49-F238E27FC236}">
                <a16:creationId xmlns:a16="http://schemas.microsoft.com/office/drawing/2014/main" id="{3DFFFDCA-D0FC-4C0A-8D4C-30D1A1B95369}"/>
              </a:ext>
            </a:extLst>
          </p:cNvPr>
          <p:cNvSpPr/>
          <p:nvPr/>
        </p:nvSpPr>
        <p:spPr>
          <a:xfrm>
            <a:off x="3887787" y="2347946"/>
            <a:ext cx="1761092" cy="998269"/>
          </a:xfrm>
          <a:prstGeom prst="wedgeRoundRectCallout">
            <a:avLst>
              <a:gd name="adj1" fmla="val 73881"/>
              <a:gd name="adj2" fmla="val -748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>
              <a:lnSpc>
                <a:spcPts val="2300"/>
              </a:lnSpc>
            </a:pPr>
            <a:r>
              <a: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天気予報で台風ができたって言っているよ。また雨や風は強くないね。</a:t>
            </a:r>
          </a:p>
        </p:txBody>
      </p:sp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AF1AB239-B184-46D9-B592-268742981998}"/>
              </a:ext>
            </a:extLst>
          </p:cNvPr>
          <p:cNvSpPr txBox="1"/>
          <p:nvPr/>
        </p:nvSpPr>
        <p:spPr>
          <a:xfrm>
            <a:off x="3875922" y="2398931"/>
            <a:ext cx="135467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てん き   よ  ほう　   たいふう</a:t>
            </a: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11677F3C-98C1-4A77-819A-A849E35B327C}"/>
              </a:ext>
            </a:extLst>
          </p:cNvPr>
          <p:cNvSpPr txBox="1"/>
          <p:nvPr/>
        </p:nvSpPr>
        <p:spPr>
          <a:xfrm>
            <a:off x="4020556" y="2699408"/>
            <a:ext cx="1495747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い　　　　　　　　　　　　　　　　  あめ</a:t>
            </a: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7A253E37-92FD-41FB-929E-AF8E3926E260}"/>
              </a:ext>
            </a:extLst>
          </p:cNvPr>
          <p:cNvSpPr txBox="1"/>
          <p:nvPr/>
        </p:nvSpPr>
        <p:spPr>
          <a:xfrm>
            <a:off x="3872546" y="2992973"/>
            <a:ext cx="112510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かぜ　　つよ</a:t>
            </a:r>
          </a:p>
        </p:txBody>
      </p:sp>
      <p:sp>
        <p:nvSpPr>
          <p:cNvPr id="112" name="吹き出し: 角を丸めた四角形 111">
            <a:extLst>
              <a:ext uri="{FF2B5EF4-FFF2-40B4-BE49-F238E27FC236}">
                <a16:creationId xmlns:a16="http://schemas.microsoft.com/office/drawing/2014/main" id="{F23EFD9A-771A-4A20-B7F1-40F292FDC5CF}"/>
              </a:ext>
            </a:extLst>
          </p:cNvPr>
          <p:cNvSpPr/>
          <p:nvPr/>
        </p:nvSpPr>
        <p:spPr>
          <a:xfrm>
            <a:off x="3887787" y="6456533"/>
            <a:ext cx="1504749" cy="918117"/>
          </a:xfrm>
          <a:prstGeom prst="wedgeRoundRectCallout">
            <a:avLst>
              <a:gd name="adj1" fmla="val 54691"/>
              <a:gd name="adj2" fmla="val 929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>
              <a:lnSpc>
                <a:spcPts val="2300"/>
              </a:lnSpc>
            </a:pPr>
            <a:r>
              <a: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このまま増えると、川の水があふれるかも。</a:t>
            </a:r>
          </a:p>
        </p:txBody>
      </p:sp>
      <p:pic>
        <p:nvPicPr>
          <p:cNvPr id="73" name="図 72">
            <a:extLst>
              <a:ext uri="{FF2B5EF4-FFF2-40B4-BE49-F238E27FC236}">
                <a16:creationId xmlns:a16="http://schemas.microsoft.com/office/drawing/2014/main" id="{00000000-0008-0000-0000-000071000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125" y="2332397"/>
            <a:ext cx="1610807" cy="1193191"/>
          </a:xfrm>
          <a:prstGeom prst="rect">
            <a:avLst/>
          </a:prstGeom>
        </p:spPr>
      </p:pic>
      <p:pic>
        <p:nvPicPr>
          <p:cNvPr id="74" name="図 73" descr="画面の領域">
            <a:extLst>
              <a:ext uri="{FF2B5EF4-FFF2-40B4-BE49-F238E27FC236}">
                <a16:creationId xmlns:a16="http://schemas.microsoft.com/office/drawing/2014/main" id="{00000000-0008-0000-0000-000073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1531" y="3734396"/>
            <a:ext cx="1183619" cy="961690"/>
          </a:xfrm>
          <a:prstGeom prst="rect">
            <a:avLst/>
          </a:prstGeom>
          <a:noFill/>
          <a:ln w="6350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72" name="Picture 2">
            <a:extLst>
              <a:ext uri="{FF2B5EF4-FFF2-40B4-BE49-F238E27FC236}">
                <a16:creationId xmlns:a16="http://schemas.microsoft.com/office/drawing/2014/main" id="{41E95CC7-5E57-42F7-A27D-3B574C87AE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526215" y="3801310"/>
            <a:ext cx="420611" cy="92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9" name="吹き出し: 角を丸めた四角形 108">
            <a:extLst>
              <a:ext uri="{FF2B5EF4-FFF2-40B4-BE49-F238E27FC236}">
                <a16:creationId xmlns:a16="http://schemas.microsoft.com/office/drawing/2014/main" id="{879848B8-4784-40F0-B83C-C8983F1CD415}"/>
              </a:ext>
            </a:extLst>
          </p:cNvPr>
          <p:cNvSpPr/>
          <p:nvPr/>
        </p:nvSpPr>
        <p:spPr>
          <a:xfrm>
            <a:off x="3887787" y="5090048"/>
            <a:ext cx="1831856" cy="954497"/>
          </a:xfrm>
          <a:prstGeom prst="wedgeRoundRectCallout">
            <a:avLst>
              <a:gd name="adj1" fmla="val 58118"/>
              <a:gd name="adj2" fmla="val -1050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>
              <a:lnSpc>
                <a:spcPts val="2300"/>
              </a:lnSpc>
            </a:pPr>
            <a:r>
              <a: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自分がいるところで降っていなくても、上流で雨が降れば川の水は増えてくるよ。</a:t>
            </a:r>
          </a:p>
        </p:txBody>
      </p:sp>
      <p:sp>
        <p:nvSpPr>
          <p:cNvPr id="114" name="吹き出し: 角を丸めた四角形 113">
            <a:extLst>
              <a:ext uri="{FF2B5EF4-FFF2-40B4-BE49-F238E27FC236}">
                <a16:creationId xmlns:a16="http://schemas.microsoft.com/office/drawing/2014/main" id="{95A2627C-B0CB-4B42-A667-38634072B53E}"/>
              </a:ext>
            </a:extLst>
          </p:cNvPr>
          <p:cNvSpPr/>
          <p:nvPr/>
        </p:nvSpPr>
        <p:spPr>
          <a:xfrm>
            <a:off x="3887786" y="7994350"/>
            <a:ext cx="1742993" cy="918117"/>
          </a:xfrm>
          <a:prstGeom prst="wedgeRoundRectCallout">
            <a:avLst>
              <a:gd name="adj1" fmla="val 54553"/>
              <a:gd name="adj2" fmla="val -1167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>
              <a:lnSpc>
                <a:spcPts val="2300"/>
              </a:lnSpc>
            </a:pPr>
            <a:r>
              <a: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もうギリギリ。川の水があふれる前に、安全なところへ逃げなきゃ！</a:t>
            </a:r>
          </a:p>
        </p:txBody>
      </p:sp>
      <p:sp>
        <p:nvSpPr>
          <p:cNvPr id="118" name="吹き出し: 角を丸めた四角形 117">
            <a:extLst>
              <a:ext uri="{FF2B5EF4-FFF2-40B4-BE49-F238E27FC236}">
                <a16:creationId xmlns:a16="http://schemas.microsoft.com/office/drawing/2014/main" id="{4FE6C5E5-582D-471C-9B40-D53DE9399092}"/>
              </a:ext>
            </a:extLst>
          </p:cNvPr>
          <p:cNvSpPr/>
          <p:nvPr/>
        </p:nvSpPr>
        <p:spPr>
          <a:xfrm>
            <a:off x="3887787" y="9283677"/>
            <a:ext cx="1576772" cy="918117"/>
          </a:xfrm>
          <a:prstGeom prst="wedgeRoundRectCallout">
            <a:avLst>
              <a:gd name="adj1" fmla="val 59841"/>
              <a:gd name="adj2" fmla="val -852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" rIns="18000" rtlCol="0" anchor="ctr"/>
          <a:lstStyle/>
          <a:p>
            <a:pPr>
              <a:lnSpc>
                <a:spcPts val="2300"/>
              </a:lnSpc>
            </a:pPr>
            <a:r>
              <a: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川の水が一気に広がって、街じゅうが水びたし。</a:t>
            </a:r>
            <a:br>
              <a:rPr kumimoji="1" lang="en-US" altLang="ja-JP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こうなると動けないぞ。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94805681-F292-4913-81C4-120B7A97BEBC}"/>
              </a:ext>
            </a:extLst>
          </p:cNvPr>
          <p:cNvSpPr txBox="1"/>
          <p:nvPr/>
        </p:nvSpPr>
        <p:spPr>
          <a:xfrm>
            <a:off x="3872546" y="3920839"/>
            <a:ext cx="112510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あめ　　かぜ　　つよ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BA424138-CF27-4B35-9A08-247088BE5530}"/>
              </a:ext>
            </a:extLst>
          </p:cNvPr>
          <p:cNvSpPr txBox="1"/>
          <p:nvPr/>
        </p:nvSpPr>
        <p:spPr>
          <a:xfrm>
            <a:off x="3872546" y="4219111"/>
            <a:ext cx="112510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で　　　　　　 たいへん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3600BFB6-D2E6-4161-B873-675EE20143D5}"/>
              </a:ext>
            </a:extLst>
          </p:cNvPr>
          <p:cNvSpPr txBox="1"/>
          <p:nvPr/>
        </p:nvSpPr>
        <p:spPr>
          <a:xfrm>
            <a:off x="3872546" y="5125537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じぶん　　　　　　　　　　　　　　　ふ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FCCFE8AC-31DA-4073-ABB3-78871F964A3B}"/>
              </a:ext>
            </a:extLst>
          </p:cNvPr>
          <p:cNvSpPr txBox="1"/>
          <p:nvPr/>
        </p:nvSpPr>
        <p:spPr>
          <a:xfrm>
            <a:off x="3872546" y="5415878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じょうりゅう  あめ　  　ふ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C0B04DE9-C9BF-45CB-BE59-2D3C39FCCEAF}"/>
              </a:ext>
            </a:extLst>
          </p:cNvPr>
          <p:cNvSpPr txBox="1"/>
          <p:nvPr/>
        </p:nvSpPr>
        <p:spPr>
          <a:xfrm>
            <a:off x="3872546" y="5706219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かわ　　みず　　 ふ</a:t>
            </a: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268F70B8-A2C4-43CB-BF09-6BB4ABB2F3AB}"/>
              </a:ext>
            </a:extLst>
          </p:cNvPr>
          <p:cNvSpPr txBox="1"/>
          <p:nvPr/>
        </p:nvSpPr>
        <p:spPr>
          <a:xfrm>
            <a:off x="3872546" y="6599612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 　ふ　　　　　　　　 かわ</a:t>
            </a:r>
          </a:p>
        </p:txBody>
      </p:sp>
      <p:sp>
        <p:nvSpPr>
          <p:cNvPr id="115" name="テキスト ボックス 114">
            <a:extLst>
              <a:ext uri="{FF2B5EF4-FFF2-40B4-BE49-F238E27FC236}">
                <a16:creationId xmlns:a16="http://schemas.microsoft.com/office/drawing/2014/main" id="{7FBD2F28-70F6-47D6-9AAB-99C7EE1A8361}"/>
              </a:ext>
            </a:extLst>
          </p:cNvPr>
          <p:cNvSpPr txBox="1"/>
          <p:nvPr/>
        </p:nvSpPr>
        <p:spPr>
          <a:xfrm>
            <a:off x="3872546" y="6902492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みず</a:t>
            </a:r>
          </a:p>
        </p:txBody>
      </p: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7A614BB9-0E4A-40C5-891D-C31F9A67400C}"/>
              </a:ext>
            </a:extLst>
          </p:cNvPr>
          <p:cNvSpPr txBox="1"/>
          <p:nvPr/>
        </p:nvSpPr>
        <p:spPr>
          <a:xfrm>
            <a:off x="3872546" y="8016403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</a:t>
            </a:r>
            <a:r>
              <a:rPr lang="ja-JP" altLang="en-US" sz="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かわ　　みず</a:t>
            </a:r>
          </a:p>
        </p:txBody>
      </p:sp>
      <p:sp>
        <p:nvSpPr>
          <p:cNvPr id="130" name="テキスト ボックス 129">
            <a:extLst>
              <a:ext uri="{FF2B5EF4-FFF2-40B4-BE49-F238E27FC236}">
                <a16:creationId xmlns:a16="http://schemas.microsoft.com/office/drawing/2014/main" id="{0DC02340-549F-41A9-9F28-267ED4690243}"/>
              </a:ext>
            </a:extLst>
          </p:cNvPr>
          <p:cNvSpPr txBox="1"/>
          <p:nvPr/>
        </p:nvSpPr>
        <p:spPr>
          <a:xfrm>
            <a:off x="3872546" y="8292739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</a:t>
            </a:r>
            <a:r>
              <a:rPr lang="ja-JP" altLang="en-US" sz="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まえ　　　　あんぜん</a:t>
            </a:r>
          </a:p>
        </p:txBody>
      </p:sp>
      <p:sp>
        <p:nvSpPr>
          <p:cNvPr id="133" name="テキスト ボックス 132">
            <a:extLst>
              <a:ext uri="{FF2B5EF4-FFF2-40B4-BE49-F238E27FC236}">
                <a16:creationId xmlns:a16="http://schemas.microsoft.com/office/drawing/2014/main" id="{CE2777C8-4053-4497-96CF-82A57175F716}"/>
              </a:ext>
            </a:extLst>
          </p:cNvPr>
          <p:cNvSpPr txBox="1"/>
          <p:nvPr/>
        </p:nvSpPr>
        <p:spPr>
          <a:xfrm>
            <a:off x="3872546" y="8600426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　に</a:t>
            </a:r>
          </a:p>
        </p:txBody>
      </p:sp>
      <p:sp>
        <p:nvSpPr>
          <p:cNvPr id="134" name="テキスト ボックス 133">
            <a:extLst>
              <a:ext uri="{FF2B5EF4-FFF2-40B4-BE49-F238E27FC236}">
                <a16:creationId xmlns:a16="http://schemas.microsoft.com/office/drawing/2014/main" id="{268FAE44-B839-407B-9CB6-FEAEFD088E21}"/>
              </a:ext>
            </a:extLst>
          </p:cNvPr>
          <p:cNvSpPr txBox="1"/>
          <p:nvPr/>
        </p:nvSpPr>
        <p:spPr>
          <a:xfrm>
            <a:off x="3872546" y="9303599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かわ　</a:t>
            </a:r>
            <a:r>
              <a:rPr lang="ja-JP" altLang="en-US" sz="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みず　　 いっき　　</a:t>
            </a:r>
            <a:r>
              <a:rPr lang="ja-JP" altLang="en-US" sz="3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ひろ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549F8B6A-443A-4777-AABB-E138BD2A195C}"/>
              </a:ext>
            </a:extLst>
          </p:cNvPr>
          <p:cNvSpPr txBox="1"/>
          <p:nvPr/>
        </p:nvSpPr>
        <p:spPr>
          <a:xfrm>
            <a:off x="3872546" y="9597173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まち　　　　　　</a:t>
            </a:r>
            <a:r>
              <a:rPr lang="ja-JP" altLang="en-US" sz="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みず</a:t>
            </a:r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40AECE7E-ACEE-4124-A5FD-CDD3C72FC823}"/>
              </a:ext>
            </a:extLst>
          </p:cNvPr>
          <p:cNvSpPr txBox="1"/>
          <p:nvPr/>
        </p:nvSpPr>
        <p:spPr>
          <a:xfrm>
            <a:off x="3872546" y="9889210"/>
            <a:ext cx="172759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</a:t>
            </a:r>
            <a:r>
              <a:rPr lang="ja-JP" altLang="en-US" sz="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うご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4A521DD-0F83-47C5-82D5-085DCC15AEA1}"/>
              </a:ext>
            </a:extLst>
          </p:cNvPr>
          <p:cNvGrpSpPr/>
          <p:nvPr/>
        </p:nvGrpSpPr>
        <p:grpSpPr>
          <a:xfrm>
            <a:off x="517893" y="2376992"/>
            <a:ext cx="1311783" cy="7507397"/>
            <a:chOff x="517893" y="2376992"/>
            <a:chExt cx="1311783" cy="7507397"/>
          </a:xfrm>
        </p:grpSpPr>
        <p:sp>
          <p:nvSpPr>
            <p:cNvPr id="62" name="矢印: 下 61">
              <a:extLst>
                <a:ext uri="{FF2B5EF4-FFF2-40B4-BE49-F238E27FC236}">
                  <a16:creationId xmlns:a16="http://schemas.microsoft.com/office/drawing/2014/main" id="{39B44A1B-B870-4C2E-8EC2-5761EFD7586A}"/>
                </a:ext>
              </a:extLst>
            </p:cNvPr>
            <p:cNvSpPr/>
            <p:nvPr/>
          </p:nvSpPr>
          <p:spPr>
            <a:xfrm>
              <a:off x="1267368" y="2376992"/>
              <a:ext cx="309848" cy="6926607"/>
            </a:xfrm>
            <a:prstGeom prst="downArrow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94573318-704B-492F-A302-F5D85459F959}"/>
                </a:ext>
              </a:extLst>
            </p:cNvPr>
            <p:cNvSpPr txBox="1"/>
            <p:nvPr/>
          </p:nvSpPr>
          <p:spPr>
            <a:xfrm>
              <a:off x="592026" y="2534167"/>
              <a:ext cx="738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３日前</a:t>
              </a:r>
            </a:p>
          </p:txBody>
        </p:sp>
        <p:sp>
          <p:nvSpPr>
            <p:cNvPr id="45" name="テキスト ボックス 44">
              <a:extLst>
                <a:ext uri="{FF2B5EF4-FFF2-40B4-BE49-F238E27FC236}">
                  <a16:creationId xmlns:a16="http://schemas.microsoft.com/office/drawing/2014/main" id="{BF1B433C-8690-45B4-BA85-CB12EECFDA56}"/>
                </a:ext>
              </a:extLst>
            </p:cNvPr>
            <p:cNvSpPr txBox="1"/>
            <p:nvPr/>
          </p:nvSpPr>
          <p:spPr>
            <a:xfrm>
              <a:off x="1519828" y="2499353"/>
              <a:ext cx="309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/>
                <a:t>①</a:t>
              </a:r>
            </a:p>
          </p:txBody>
        </p:sp>
        <p:sp>
          <p:nvSpPr>
            <p:cNvPr id="47" name="テキスト ボックス 46">
              <a:extLst>
                <a:ext uri="{FF2B5EF4-FFF2-40B4-BE49-F238E27FC236}">
                  <a16:creationId xmlns:a16="http://schemas.microsoft.com/office/drawing/2014/main" id="{6AE6DBD2-6ED0-4F78-8113-D0A9AA815414}"/>
                </a:ext>
              </a:extLst>
            </p:cNvPr>
            <p:cNvSpPr txBox="1"/>
            <p:nvPr/>
          </p:nvSpPr>
          <p:spPr>
            <a:xfrm>
              <a:off x="592026" y="3936228"/>
              <a:ext cx="738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１日前</a:t>
              </a:r>
            </a:p>
          </p:txBody>
        </p:sp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04CAF358-81E2-401A-943C-77127A2DE513}"/>
                </a:ext>
              </a:extLst>
            </p:cNvPr>
            <p:cNvSpPr txBox="1"/>
            <p:nvPr/>
          </p:nvSpPr>
          <p:spPr>
            <a:xfrm>
              <a:off x="1519828" y="3901414"/>
              <a:ext cx="309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/>
                <a:t>②</a:t>
              </a:r>
            </a:p>
          </p:txBody>
        </p:sp>
        <p:sp>
          <p:nvSpPr>
            <p:cNvPr id="79" name="テキスト ボックス 78">
              <a:extLst>
                <a:ext uri="{FF2B5EF4-FFF2-40B4-BE49-F238E27FC236}">
                  <a16:creationId xmlns:a16="http://schemas.microsoft.com/office/drawing/2014/main" id="{2CAD9108-90FC-4884-803F-7350BBCBEB4D}"/>
                </a:ext>
              </a:extLst>
            </p:cNvPr>
            <p:cNvSpPr txBox="1"/>
            <p:nvPr/>
          </p:nvSpPr>
          <p:spPr>
            <a:xfrm>
              <a:off x="555104" y="5320043"/>
              <a:ext cx="8125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半日前</a:t>
              </a:r>
            </a:p>
          </p:txBody>
        </p:sp>
        <p:sp>
          <p:nvSpPr>
            <p:cNvPr id="80" name="テキスト ボックス 79">
              <a:extLst>
                <a:ext uri="{FF2B5EF4-FFF2-40B4-BE49-F238E27FC236}">
                  <a16:creationId xmlns:a16="http://schemas.microsoft.com/office/drawing/2014/main" id="{5B441F07-6F5D-43E5-B484-0BB88261D411}"/>
                </a:ext>
              </a:extLst>
            </p:cNvPr>
            <p:cNvSpPr txBox="1"/>
            <p:nvPr/>
          </p:nvSpPr>
          <p:spPr>
            <a:xfrm>
              <a:off x="1519828" y="5285229"/>
              <a:ext cx="309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/>
                <a:t>③</a:t>
              </a:r>
            </a:p>
          </p:txBody>
        </p:sp>
        <p:sp>
          <p:nvSpPr>
            <p:cNvPr id="84" name="テキスト ボックス 83">
              <a:extLst>
                <a:ext uri="{FF2B5EF4-FFF2-40B4-BE49-F238E27FC236}">
                  <a16:creationId xmlns:a16="http://schemas.microsoft.com/office/drawing/2014/main" id="{13C814B1-EF94-4E2A-902B-3B98B5FA2619}"/>
                </a:ext>
              </a:extLst>
            </p:cNvPr>
            <p:cNvSpPr txBox="1"/>
            <p:nvPr/>
          </p:nvSpPr>
          <p:spPr>
            <a:xfrm>
              <a:off x="517893" y="6684251"/>
              <a:ext cx="8869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７時間前</a:t>
              </a:r>
            </a:p>
          </p:txBody>
        </p:sp>
        <p:sp>
          <p:nvSpPr>
            <p:cNvPr id="85" name="テキスト ボックス 84">
              <a:extLst>
                <a:ext uri="{FF2B5EF4-FFF2-40B4-BE49-F238E27FC236}">
                  <a16:creationId xmlns:a16="http://schemas.microsoft.com/office/drawing/2014/main" id="{3D5AC582-223D-4440-B585-5680E605CDE3}"/>
                </a:ext>
              </a:extLst>
            </p:cNvPr>
            <p:cNvSpPr txBox="1"/>
            <p:nvPr/>
          </p:nvSpPr>
          <p:spPr>
            <a:xfrm>
              <a:off x="1519828" y="6649437"/>
              <a:ext cx="309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/>
                <a:t>④</a:t>
              </a:r>
            </a:p>
          </p:txBody>
        </p:sp>
        <p:sp>
          <p:nvSpPr>
            <p:cNvPr id="89" name="テキスト ボックス 88">
              <a:extLst>
                <a:ext uri="{FF2B5EF4-FFF2-40B4-BE49-F238E27FC236}">
                  <a16:creationId xmlns:a16="http://schemas.microsoft.com/office/drawing/2014/main" id="{CAACC2FE-8134-49F9-A718-894B39C62C3F}"/>
                </a:ext>
              </a:extLst>
            </p:cNvPr>
            <p:cNvSpPr txBox="1"/>
            <p:nvPr/>
          </p:nvSpPr>
          <p:spPr>
            <a:xfrm>
              <a:off x="517893" y="8139184"/>
              <a:ext cx="8869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５時間前</a:t>
              </a:r>
            </a:p>
          </p:txBody>
        </p:sp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A0D6C5FA-A2B3-4340-A243-690A5D7D2AC0}"/>
                </a:ext>
              </a:extLst>
            </p:cNvPr>
            <p:cNvSpPr txBox="1"/>
            <p:nvPr/>
          </p:nvSpPr>
          <p:spPr>
            <a:xfrm>
              <a:off x="1519828" y="8163639"/>
              <a:ext cx="309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/>
                <a:t>⑤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7B590944-ABBA-45D6-9565-186F1BCACAF3}"/>
                </a:ext>
              </a:extLst>
            </p:cNvPr>
            <p:cNvSpPr txBox="1"/>
            <p:nvPr/>
          </p:nvSpPr>
          <p:spPr>
            <a:xfrm>
              <a:off x="517893" y="8730580"/>
              <a:ext cx="8869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３時間前</a:t>
              </a: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539B7E76-248F-4BB6-91F3-E07D9A93186D}"/>
                </a:ext>
              </a:extLst>
            </p:cNvPr>
            <p:cNvSpPr txBox="1"/>
            <p:nvPr/>
          </p:nvSpPr>
          <p:spPr>
            <a:xfrm>
              <a:off x="517893" y="9519093"/>
              <a:ext cx="8869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０時間</a:t>
              </a: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D83EB3D2-A57D-43B6-865D-0695585E61A2}"/>
                </a:ext>
              </a:extLst>
            </p:cNvPr>
            <p:cNvSpPr txBox="1"/>
            <p:nvPr/>
          </p:nvSpPr>
          <p:spPr>
            <a:xfrm>
              <a:off x="1519828" y="9484279"/>
              <a:ext cx="3098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/>
                <a:t>⑥</a:t>
              </a: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A4306C20-B37F-48B3-B6F7-9555F33E2510}"/>
                </a:ext>
              </a:extLst>
            </p:cNvPr>
            <p:cNvSpPr txBox="1"/>
            <p:nvPr/>
          </p:nvSpPr>
          <p:spPr>
            <a:xfrm rot="5400000">
              <a:off x="758600" y="8446538"/>
              <a:ext cx="40553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/>
                <a:t>～</a:t>
              </a:r>
            </a:p>
          </p:txBody>
        </p: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C16A7B4A-77A8-4C32-B4E6-378333404CF5}"/>
                </a:ext>
              </a:extLst>
            </p:cNvPr>
            <p:cNvSpPr txBox="1"/>
            <p:nvPr/>
          </p:nvSpPr>
          <p:spPr>
            <a:xfrm>
              <a:off x="686158" y="2435484"/>
              <a:ext cx="71275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みっかまえ</a:t>
              </a:r>
            </a:p>
          </p:txBody>
        </p:sp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7F5F8EB7-305E-4A39-829E-E22AA7447714}"/>
                </a:ext>
              </a:extLst>
            </p:cNvPr>
            <p:cNvSpPr txBox="1"/>
            <p:nvPr/>
          </p:nvSpPr>
          <p:spPr>
            <a:xfrm>
              <a:off x="656944" y="3842903"/>
              <a:ext cx="69540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いちにちまえ</a:t>
              </a:r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B1BEAD5B-B6A2-4E77-8312-28B30E2F600C}"/>
                </a:ext>
              </a:extLst>
            </p:cNvPr>
            <p:cNvSpPr txBox="1"/>
            <p:nvPr/>
          </p:nvSpPr>
          <p:spPr>
            <a:xfrm>
              <a:off x="639595" y="5210175"/>
              <a:ext cx="71275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はんにちまえ</a:t>
              </a:r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DA9C0DB7-00BB-4CEF-B16E-A2E2A144E635}"/>
                </a:ext>
              </a:extLst>
            </p:cNvPr>
            <p:cNvSpPr txBox="1"/>
            <p:nvPr/>
          </p:nvSpPr>
          <p:spPr>
            <a:xfrm>
              <a:off x="692092" y="6590031"/>
              <a:ext cx="71275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じかん   まえ</a:t>
              </a:r>
            </a:p>
          </p:txBody>
        </p:sp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248B2BD5-CB9C-43DB-ABBE-D7563E5E80DC}"/>
                </a:ext>
              </a:extLst>
            </p:cNvPr>
            <p:cNvSpPr txBox="1"/>
            <p:nvPr/>
          </p:nvSpPr>
          <p:spPr>
            <a:xfrm>
              <a:off x="692092" y="8046851"/>
              <a:ext cx="71275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じかん   まえ</a:t>
              </a: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6E754E9E-87AB-426E-8111-F63FBDF6FD52}"/>
                </a:ext>
              </a:extLst>
            </p:cNvPr>
            <p:cNvSpPr txBox="1"/>
            <p:nvPr/>
          </p:nvSpPr>
          <p:spPr>
            <a:xfrm>
              <a:off x="692092" y="8643777"/>
              <a:ext cx="71275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じかん   まえ</a:t>
              </a:r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5C56AEE1-36F3-4C46-BADB-7FE06E1663FF}"/>
                </a:ext>
              </a:extLst>
            </p:cNvPr>
            <p:cNvSpPr txBox="1"/>
            <p:nvPr/>
          </p:nvSpPr>
          <p:spPr>
            <a:xfrm>
              <a:off x="692092" y="9410333"/>
              <a:ext cx="71275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　 じかん</a:t>
              </a:r>
            </a:p>
          </p:txBody>
        </p:sp>
      </p:grpSp>
      <p:pic>
        <p:nvPicPr>
          <p:cNvPr id="69" name="Picture 3">
            <a:extLst>
              <a:ext uri="{FF2B5EF4-FFF2-40B4-BE49-F238E27FC236}">
                <a16:creationId xmlns:a16="http://schemas.microsoft.com/office/drawing/2014/main" id="{456B64D8-3EF4-4821-A5DB-1485C81931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55741" y="6662236"/>
            <a:ext cx="417055" cy="783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図 67">
            <a:extLst>
              <a:ext uri="{FF2B5EF4-FFF2-40B4-BE49-F238E27FC236}">
                <a16:creationId xmlns:a16="http://schemas.microsoft.com/office/drawing/2014/main" id="{C3C17465-5746-4C6C-9DD2-5B8A5FCAAB8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50931" y="9571088"/>
            <a:ext cx="416357" cy="745874"/>
          </a:xfrm>
          <a:prstGeom prst="rect">
            <a:avLst/>
          </a:prstGeom>
        </p:spPr>
      </p:pic>
      <p:pic>
        <p:nvPicPr>
          <p:cNvPr id="105" name="Picture 2" descr="久慈川水系カメラ 豊岡第一排水樋管 平常時カメラ画像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707" y="5127928"/>
            <a:ext cx="1125225" cy="79277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9" name="正方形/長方形 118"/>
          <p:cNvSpPr/>
          <p:nvPr/>
        </p:nvSpPr>
        <p:spPr>
          <a:xfrm>
            <a:off x="6128973" y="5899894"/>
            <a:ext cx="902811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東海村豊岡</a:t>
            </a:r>
            <a:r>
              <a:rPr lang="zh-TW" altLang="en-US" sz="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地先</a:t>
            </a:r>
            <a:endParaRPr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1" name="図 70">
            <a:extLst>
              <a:ext uri="{FF2B5EF4-FFF2-40B4-BE49-F238E27FC236}">
                <a16:creationId xmlns:a16="http://schemas.microsoft.com/office/drawing/2014/main" id="{8E35BC35-86E3-4CE3-9472-29C68785DA7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46237" y="5165976"/>
            <a:ext cx="568247" cy="892096"/>
          </a:xfrm>
          <a:prstGeom prst="rect">
            <a:avLst/>
          </a:prstGeom>
        </p:spPr>
      </p:pic>
      <p:pic>
        <p:nvPicPr>
          <p:cNvPr id="148" name="図 14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707" y="6484164"/>
            <a:ext cx="1125574" cy="84417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9" name="正方形/長方形 148"/>
          <p:cNvSpPr/>
          <p:nvPr/>
        </p:nvSpPr>
        <p:spPr>
          <a:xfrm>
            <a:off x="5983085" y="7286607"/>
            <a:ext cx="110799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TW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常陸大宮市</a:t>
            </a:r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富岡</a:t>
            </a:r>
            <a:r>
              <a:rPr lang="zh-TW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地先</a:t>
            </a:r>
            <a:endParaRPr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50" name="図 14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7957" y="8013959"/>
            <a:ext cx="1117975" cy="8384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1" name="正方形/長方形 150"/>
          <p:cNvSpPr/>
          <p:nvPr/>
        </p:nvSpPr>
        <p:spPr>
          <a:xfrm>
            <a:off x="5957991" y="8825156"/>
            <a:ext cx="121058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常陸太田市松栄町</a:t>
            </a:r>
            <a:r>
              <a:rPr lang="zh-TW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地先</a:t>
            </a:r>
            <a:endParaRPr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85DCD59D-469A-4E87-830A-4E188214E9E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184" y="8202606"/>
            <a:ext cx="481773" cy="918117"/>
          </a:xfrm>
          <a:prstGeom prst="rect">
            <a:avLst/>
          </a:prstGeom>
        </p:spPr>
      </p:pic>
      <p:pic>
        <p:nvPicPr>
          <p:cNvPr id="152" name="図 151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85"/>
          <a:stretch/>
        </p:blipFill>
        <p:spPr>
          <a:xfrm>
            <a:off x="5991165" y="9289927"/>
            <a:ext cx="1104150" cy="77815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3" name="正方形/長方形 152"/>
          <p:cNvSpPr/>
          <p:nvPr/>
        </p:nvSpPr>
        <p:spPr>
          <a:xfrm>
            <a:off x="5938200" y="10045379"/>
            <a:ext cx="1210588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常陸太田市松栄町</a:t>
            </a:r>
            <a:r>
              <a:rPr lang="zh-TW" altLang="en-US" sz="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地先</a:t>
            </a:r>
            <a:endParaRPr lang="ja-JP" altLang="en-US" sz="8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7927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67698498-BE6A-4E74-8BF2-45C0258CC511}"/>
              </a:ext>
            </a:extLst>
          </p:cNvPr>
          <p:cNvSpPr/>
          <p:nvPr/>
        </p:nvSpPr>
        <p:spPr>
          <a:xfrm>
            <a:off x="4716203" y="1800006"/>
            <a:ext cx="2537414" cy="8583232"/>
          </a:xfrm>
          <a:prstGeom prst="rect">
            <a:avLst/>
          </a:prstGeom>
          <a:solidFill>
            <a:srgbClr val="0099CC">
              <a:alpha val="20000"/>
            </a:srgbClr>
          </a:solidFill>
          <a:ln w="25400">
            <a:solidFill>
              <a:srgbClr val="00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EBDBE16C-45B4-4928-B0DA-63DE1AC2776A}"/>
              </a:ext>
            </a:extLst>
          </p:cNvPr>
          <p:cNvGrpSpPr/>
          <p:nvPr/>
        </p:nvGrpSpPr>
        <p:grpSpPr>
          <a:xfrm>
            <a:off x="517527" y="508131"/>
            <a:ext cx="6736090" cy="1506772"/>
            <a:chOff x="517527" y="508131"/>
            <a:chExt cx="6736090" cy="1506772"/>
          </a:xfrm>
        </p:grpSpPr>
        <p:pic>
          <p:nvPicPr>
            <p:cNvPr id="155" name="Picture 3">
              <a:extLst>
                <a:ext uri="{FF2B5EF4-FFF2-40B4-BE49-F238E27FC236}">
                  <a16:creationId xmlns:a16="http://schemas.microsoft.com/office/drawing/2014/main" id="{580EA74A-1CF1-4443-BA14-9FDE9F9005D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" r="-16087" b="50752"/>
            <a:stretch/>
          </p:blipFill>
          <p:spPr bwMode="auto">
            <a:xfrm>
              <a:off x="5890673" y="1031496"/>
              <a:ext cx="781313" cy="6225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正方形/長方形 3"/>
            <p:cNvSpPr/>
            <p:nvPr/>
          </p:nvSpPr>
          <p:spPr>
            <a:xfrm>
              <a:off x="517527" y="521761"/>
              <a:ext cx="6736090" cy="490166"/>
            </a:xfrm>
            <a:prstGeom prst="rect">
              <a:avLst/>
            </a:prstGeom>
            <a:solidFill>
              <a:srgbClr val="0099CC"/>
            </a:solidFill>
            <a:ln w="25400"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126000" rIns="0" anchor="ctr"/>
            <a:lstStyle/>
            <a:p>
              <a:pPr algn="ctr">
                <a:defRPr/>
              </a:pPr>
              <a:r>
                <a:rPr lang="ja-JP" altLang="en-US" sz="1600" b="1" dirty="0">
                  <a:solidFill>
                    <a:prstClr val="white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「台風が発生」してから「川の水が氾濫」するまでの備えを考えよう！</a:t>
              </a: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3549D20B-5F08-4AAA-8D5F-035575E1541D}"/>
                </a:ext>
              </a:extLst>
            </p:cNvPr>
            <p:cNvSpPr txBox="1"/>
            <p:nvPr/>
          </p:nvSpPr>
          <p:spPr>
            <a:xfrm>
              <a:off x="722109" y="508131"/>
              <a:ext cx="137339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たいふう　  </a:t>
              </a:r>
              <a:r>
                <a:rPr lang="ja-JP" altLang="en-US" sz="3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8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はっせい</a:t>
              </a: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B396599-C470-4B5C-9C8C-B319DE9B7FAA}"/>
                </a:ext>
              </a:extLst>
            </p:cNvPr>
            <p:cNvSpPr txBox="1"/>
            <p:nvPr/>
          </p:nvSpPr>
          <p:spPr>
            <a:xfrm>
              <a:off x="2975665" y="508131"/>
              <a:ext cx="37334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かわ　   みず　 　はんらん　　　　　　　　　　　　そな　　　  かんが</a:t>
              </a:r>
            </a:p>
          </p:txBody>
        </p: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D805A7C2-BE17-4130-83B2-F047BE7CB9F2}"/>
                </a:ext>
              </a:extLst>
            </p:cNvPr>
            <p:cNvGrpSpPr/>
            <p:nvPr/>
          </p:nvGrpSpPr>
          <p:grpSpPr>
            <a:xfrm>
              <a:off x="1528712" y="1091661"/>
              <a:ext cx="4248000" cy="363549"/>
              <a:chOff x="2201772" y="1091661"/>
              <a:chExt cx="4248000" cy="363549"/>
            </a:xfrm>
          </p:grpSpPr>
          <p:sp>
            <p:nvSpPr>
              <p:cNvPr id="11" name="吹き出し: 四角形 10">
                <a:extLst>
                  <a:ext uri="{FF2B5EF4-FFF2-40B4-BE49-F238E27FC236}">
                    <a16:creationId xmlns:a16="http://schemas.microsoft.com/office/drawing/2014/main" id="{79709AA0-B427-4D98-B772-E08886FDA1AA}"/>
                  </a:ext>
                </a:extLst>
              </p:cNvPr>
              <p:cNvSpPr/>
              <p:nvPr/>
            </p:nvSpPr>
            <p:spPr>
              <a:xfrm>
                <a:off x="2201772" y="1124010"/>
                <a:ext cx="4248000" cy="331200"/>
              </a:xfrm>
              <a:prstGeom prst="wedgeRectCallout">
                <a:avLst>
                  <a:gd name="adj1" fmla="val 54757"/>
                  <a:gd name="adj2" fmla="val -9779"/>
                </a:avLst>
              </a:prstGeom>
              <a:solidFill>
                <a:schemeClr val="bg1"/>
              </a:solidFill>
              <a:ln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79200" rtlCol="0" anchor="ctr"/>
              <a:lstStyle/>
              <a:p>
                <a:pPr algn="ctr"/>
                <a:r>
                  <a:rPr lang="ja-JP" altLang="en-US" sz="1100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氾濫が発生するまでに、一つずつ備えて、命をまもろう！</a:t>
                </a:r>
                <a:endParaRPr kumimoji="1" lang="ja-JP" altLang="en-US" sz="1100" dirty="0"/>
              </a:p>
            </p:txBody>
          </p:sp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040241C8-876F-499C-A3BC-809F75A2C81B}"/>
                  </a:ext>
                </a:extLst>
              </p:cNvPr>
              <p:cNvSpPr txBox="1"/>
              <p:nvPr/>
            </p:nvSpPr>
            <p:spPr>
              <a:xfrm>
                <a:off x="2417924" y="1091661"/>
                <a:ext cx="3733476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はんらん　 はっせい　　　　　　　　　　　ひと　　　　　そな　　　　　いのち</a:t>
                </a:r>
              </a:p>
            </p:txBody>
          </p:sp>
        </p:grp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5F3E8034-CDBB-418B-AAAB-60ED26E6EEAE}"/>
                </a:ext>
              </a:extLst>
            </p:cNvPr>
            <p:cNvSpPr/>
            <p:nvPr/>
          </p:nvSpPr>
          <p:spPr>
            <a:xfrm>
              <a:off x="6546851" y="1111374"/>
              <a:ext cx="706766" cy="3307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90000" anchor="ctr"/>
            <a:lstStyle/>
            <a:p>
              <a:pPr algn="ctr">
                <a:defRPr/>
              </a:pPr>
              <a:r>
                <a:rPr lang="ja-JP" altLang="en-US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資料</a:t>
              </a:r>
              <a:r>
                <a:rPr lang="en-US" altLang="ja-JP" sz="14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2</a:t>
              </a:r>
              <a:endParaRPr lang="ja-JP" altLang="en-US" sz="14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008B259C-5E40-4E72-B710-5730F9C60AC8}"/>
                </a:ext>
              </a:extLst>
            </p:cNvPr>
            <p:cNvSpPr txBox="1"/>
            <p:nvPr/>
          </p:nvSpPr>
          <p:spPr>
            <a:xfrm>
              <a:off x="6582066" y="1075175"/>
              <a:ext cx="49676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しりょう</a:t>
              </a:r>
            </a:p>
          </p:txBody>
        </p:sp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C17DFA9F-9754-4DC8-B99C-AA717AE60503}"/>
                </a:ext>
              </a:extLst>
            </p:cNvPr>
            <p:cNvSpPr/>
            <p:nvPr/>
          </p:nvSpPr>
          <p:spPr>
            <a:xfrm>
              <a:off x="1101171" y="1552092"/>
              <a:ext cx="5354663" cy="46281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rgbClr val="0099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79200" anchor="ctr"/>
            <a:lstStyle/>
            <a:p>
              <a:pPr algn="ctr"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「川の水が氾濫」するまでの主な備え</a:t>
              </a:r>
            </a:p>
          </p:txBody>
        </p:sp>
        <p:sp>
          <p:nvSpPr>
            <p:cNvPr id="122" name="テキスト ボックス 121">
              <a:extLst>
                <a:ext uri="{FF2B5EF4-FFF2-40B4-BE49-F238E27FC236}">
                  <a16:creationId xmlns:a16="http://schemas.microsoft.com/office/drawing/2014/main" id="{37C6497F-98EF-4926-B77E-4176C71F9F98}"/>
                </a:ext>
              </a:extLst>
            </p:cNvPr>
            <p:cNvSpPr txBox="1"/>
            <p:nvPr/>
          </p:nvSpPr>
          <p:spPr>
            <a:xfrm>
              <a:off x="2150973" y="1538809"/>
              <a:ext cx="373347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かわ　　みず　　はんらん　　　　　　　　　　　　おも　　そな</a:t>
              </a:r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8B896CCF-0918-4D91-B6CB-975DD41AC9C0}"/>
              </a:ext>
            </a:extLst>
          </p:cNvPr>
          <p:cNvGrpSpPr/>
          <p:nvPr/>
        </p:nvGrpSpPr>
        <p:grpSpPr>
          <a:xfrm>
            <a:off x="1100152" y="2551050"/>
            <a:ext cx="3509714" cy="874987"/>
            <a:chOff x="1100152" y="2802527"/>
            <a:chExt cx="3509714" cy="874987"/>
          </a:xfrm>
        </p:grpSpPr>
        <p:sp>
          <p:nvSpPr>
            <p:cNvPr id="22" name="四角形: メモ 21">
              <a:extLst>
                <a:ext uri="{FF2B5EF4-FFF2-40B4-BE49-F238E27FC236}">
                  <a16:creationId xmlns:a16="http://schemas.microsoft.com/office/drawing/2014/main" id="{8047EFB7-8C91-4247-A815-A30D94C4EDD4}"/>
                </a:ext>
              </a:extLst>
            </p:cNvPr>
            <p:cNvSpPr/>
            <p:nvPr/>
          </p:nvSpPr>
          <p:spPr>
            <a:xfrm>
              <a:off x="1100152" y="2825136"/>
              <a:ext cx="1634202" cy="490166"/>
            </a:xfrm>
            <a:prstGeom prst="foldedCorner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36000" bIns="18000" rtlCol="0" anchor="ctr"/>
            <a:lstStyle/>
            <a:p>
              <a:pPr>
                <a:lnSpc>
                  <a:spcPts val="1800"/>
                </a:lnSpc>
              </a:pPr>
              <a:r>
                <a:rPr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ア．安全な所へ</a:t>
              </a:r>
              <a:endParaRPr lang="en-US" altLang="ja-JP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移動を始める</a:t>
              </a:r>
            </a:p>
          </p:txBody>
        </p:sp>
        <p:sp>
          <p:nvSpPr>
            <p:cNvPr id="172" name="四角形: メモ 171">
              <a:extLst>
                <a:ext uri="{FF2B5EF4-FFF2-40B4-BE49-F238E27FC236}">
                  <a16:creationId xmlns:a16="http://schemas.microsoft.com/office/drawing/2014/main" id="{2C9493A6-2172-464A-A0EB-CA9614CADAC4}"/>
                </a:ext>
              </a:extLst>
            </p:cNvPr>
            <p:cNvSpPr/>
            <p:nvPr/>
          </p:nvSpPr>
          <p:spPr>
            <a:xfrm>
              <a:off x="3501929" y="2825136"/>
              <a:ext cx="1107937" cy="490166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18000" rtlCol="0" anchor="ctr"/>
            <a:lstStyle/>
            <a:p>
              <a:pPr>
                <a:lnSpc>
                  <a:spcPts val="1800"/>
                </a:lnSpc>
              </a:pPr>
              <a:endPara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83AF65A9-42A8-43E6-B94D-A4DEF201AA0C}"/>
                </a:ext>
              </a:extLst>
            </p:cNvPr>
            <p:cNvSpPr/>
            <p:nvPr/>
          </p:nvSpPr>
          <p:spPr>
            <a:xfrm>
              <a:off x="2817833" y="3012440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3" name="正方形/長方形 172">
              <a:extLst>
                <a:ext uri="{FF2B5EF4-FFF2-40B4-BE49-F238E27FC236}">
                  <a16:creationId xmlns:a16="http://schemas.microsoft.com/office/drawing/2014/main" id="{9AA3BCA5-A34D-4FD5-BD66-A7F28D7FD2CD}"/>
                </a:ext>
              </a:extLst>
            </p:cNvPr>
            <p:cNvSpPr/>
            <p:nvPr/>
          </p:nvSpPr>
          <p:spPr>
            <a:xfrm>
              <a:off x="3345732" y="3012440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48BCBCB9-2D70-4C3B-A875-9AD72CD7A7D0}"/>
                </a:ext>
              </a:extLst>
            </p:cNvPr>
            <p:cNvSpPr txBox="1"/>
            <p:nvPr/>
          </p:nvSpPr>
          <p:spPr>
            <a:xfrm>
              <a:off x="1314646" y="2802527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あんぜん　 ところ</a:t>
              </a:r>
            </a:p>
          </p:txBody>
        </p:sp>
        <p:sp>
          <p:nvSpPr>
            <p:cNvPr id="26" name="吹き出し: 角を丸めた四角形 25">
              <a:extLst>
                <a:ext uri="{FF2B5EF4-FFF2-40B4-BE49-F238E27FC236}">
                  <a16:creationId xmlns:a16="http://schemas.microsoft.com/office/drawing/2014/main" id="{F1CFA172-586A-4A14-A96A-1AF7A30D0D98}"/>
                </a:ext>
              </a:extLst>
            </p:cNvPr>
            <p:cNvSpPr/>
            <p:nvPr/>
          </p:nvSpPr>
          <p:spPr>
            <a:xfrm>
              <a:off x="1100152" y="3369737"/>
              <a:ext cx="1613868" cy="307777"/>
            </a:xfrm>
            <a:prstGeom prst="wedgeRoundRectCallout">
              <a:avLst>
                <a:gd name="adj1" fmla="val -54986"/>
                <a:gd name="adj2" fmla="val -47261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ctr"/>
            <a:lstStyle/>
            <a:p>
              <a:pPr algn="ctr"/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安全な所ってどこかな？</a:t>
              </a:r>
            </a:p>
          </p:txBody>
        </p:sp>
        <p:sp>
          <p:nvSpPr>
            <p:cNvPr id="176" name="テキスト ボックス 175">
              <a:extLst>
                <a:ext uri="{FF2B5EF4-FFF2-40B4-BE49-F238E27FC236}">
                  <a16:creationId xmlns:a16="http://schemas.microsoft.com/office/drawing/2014/main" id="{2962F708-0AD6-4C67-A537-058CD54B2B19}"/>
                </a:ext>
              </a:extLst>
            </p:cNvPr>
            <p:cNvSpPr txBox="1"/>
            <p:nvPr/>
          </p:nvSpPr>
          <p:spPr>
            <a:xfrm>
              <a:off x="1695321" y="3022123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いどう　 　はじ</a:t>
              </a:r>
            </a:p>
          </p:txBody>
        </p:sp>
        <p:sp>
          <p:nvSpPr>
            <p:cNvPr id="177" name="テキスト ボックス 176">
              <a:extLst>
                <a:ext uri="{FF2B5EF4-FFF2-40B4-BE49-F238E27FC236}">
                  <a16:creationId xmlns:a16="http://schemas.microsoft.com/office/drawing/2014/main" id="{693E1871-ED42-4A92-BE9E-660D1FD5C09A}"/>
                </a:ext>
              </a:extLst>
            </p:cNvPr>
            <p:cNvSpPr txBox="1"/>
            <p:nvPr/>
          </p:nvSpPr>
          <p:spPr>
            <a:xfrm>
              <a:off x="1128220" y="3365579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あんぜん　 ところ</a:t>
              </a:r>
            </a:p>
          </p:txBody>
        </p:sp>
      </p:grp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5A9FE3F4-2EBE-428A-AF9D-A461FFD2109D}"/>
              </a:ext>
            </a:extLst>
          </p:cNvPr>
          <p:cNvGrpSpPr/>
          <p:nvPr/>
        </p:nvGrpSpPr>
        <p:grpSpPr>
          <a:xfrm>
            <a:off x="1100152" y="3641286"/>
            <a:ext cx="3509714" cy="1144662"/>
            <a:chOff x="1100152" y="4745521"/>
            <a:chExt cx="3509714" cy="1144662"/>
          </a:xfrm>
        </p:grpSpPr>
        <p:sp>
          <p:nvSpPr>
            <p:cNvPr id="94" name="四角形: メモ 93">
              <a:extLst>
                <a:ext uri="{FF2B5EF4-FFF2-40B4-BE49-F238E27FC236}">
                  <a16:creationId xmlns:a16="http://schemas.microsoft.com/office/drawing/2014/main" id="{DEFD9AB5-44EC-4AED-936F-EA26A07DA44E}"/>
                </a:ext>
              </a:extLst>
            </p:cNvPr>
            <p:cNvSpPr/>
            <p:nvPr/>
          </p:nvSpPr>
          <p:spPr>
            <a:xfrm>
              <a:off x="1100152" y="4768130"/>
              <a:ext cx="1634202" cy="490166"/>
            </a:xfrm>
            <a:prstGeom prst="foldedCorner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36000" bIns="18000" rtlCol="0" anchor="ctr"/>
            <a:lstStyle/>
            <a:p>
              <a:pPr>
                <a:lnSpc>
                  <a:spcPts val="1800"/>
                </a:lnSpc>
              </a:pPr>
              <a:r>
                <a:rPr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イ．避難しやすい</a:t>
              </a:r>
              <a:endParaRPr lang="en-US" altLang="ja-JP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服装に着替える</a:t>
              </a:r>
            </a:p>
          </p:txBody>
        </p:sp>
        <p:sp>
          <p:nvSpPr>
            <p:cNvPr id="95" name="四角形: メモ 94">
              <a:extLst>
                <a:ext uri="{FF2B5EF4-FFF2-40B4-BE49-F238E27FC236}">
                  <a16:creationId xmlns:a16="http://schemas.microsoft.com/office/drawing/2014/main" id="{72AB4B4B-33EB-48F8-9CA4-FE0C5DCEC1AB}"/>
                </a:ext>
              </a:extLst>
            </p:cNvPr>
            <p:cNvSpPr/>
            <p:nvPr/>
          </p:nvSpPr>
          <p:spPr>
            <a:xfrm>
              <a:off x="3501929" y="4768130"/>
              <a:ext cx="1107937" cy="490166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18000" rtlCol="0" anchor="ctr"/>
            <a:lstStyle/>
            <a:p>
              <a:pPr>
                <a:lnSpc>
                  <a:spcPts val="1800"/>
                </a:lnSpc>
              </a:pPr>
              <a:endPara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6" name="正方形/長方形 95">
              <a:extLst>
                <a:ext uri="{FF2B5EF4-FFF2-40B4-BE49-F238E27FC236}">
                  <a16:creationId xmlns:a16="http://schemas.microsoft.com/office/drawing/2014/main" id="{A2538EDC-7CC6-4EEE-A685-3CA57F60B679}"/>
                </a:ext>
              </a:extLst>
            </p:cNvPr>
            <p:cNvSpPr/>
            <p:nvPr/>
          </p:nvSpPr>
          <p:spPr>
            <a:xfrm>
              <a:off x="2817833" y="4955434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7" name="正方形/長方形 96">
              <a:extLst>
                <a:ext uri="{FF2B5EF4-FFF2-40B4-BE49-F238E27FC236}">
                  <a16:creationId xmlns:a16="http://schemas.microsoft.com/office/drawing/2014/main" id="{84F743E9-B8D9-4F1F-9B33-85963A5AEFFF}"/>
                </a:ext>
              </a:extLst>
            </p:cNvPr>
            <p:cNvSpPr/>
            <p:nvPr/>
          </p:nvSpPr>
          <p:spPr>
            <a:xfrm>
              <a:off x="3345732" y="4955434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4F812A1F-5C5F-4076-80B7-DB285E3C81D0}"/>
                </a:ext>
              </a:extLst>
            </p:cNvPr>
            <p:cNvSpPr txBox="1"/>
            <p:nvPr/>
          </p:nvSpPr>
          <p:spPr>
            <a:xfrm>
              <a:off x="1314646" y="4745521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99" name="吹き出し: 角を丸めた四角形 98">
              <a:extLst>
                <a:ext uri="{FF2B5EF4-FFF2-40B4-BE49-F238E27FC236}">
                  <a16:creationId xmlns:a16="http://schemas.microsoft.com/office/drawing/2014/main" id="{E5CFBCD0-178E-4796-9EE0-55FB29A2DFB9}"/>
                </a:ext>
              </a:extLst>
            </p:cNvPr>
            <p:cNvSpPr/>
            <p:nvPr/>
          </p:nvSpPr>
          <p:spPr>
            <a:xfrm>
              <a:off x="1100152" y="5312730"/>
              <a:ext cx="1613868" cy="577453"/>
            </a:xfrm>
            <a:prstGeom prst="wedgeRoundRectCallout">
              <a:avLst>
                <a:gd name="adj1" fmla="val -55301"/>
                <a:gd name="adj2" fmla="val -28761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1600" rtlCol="0" anchor="ctr"/>
            <a:lstStyle/>
            <a:p>
              <a:pPr>
                <a:lnSpc>
                  <a:spcPts val="1600"/>
                </a:lnSpc>
              </a:pPr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長靴に水が入ると重たくて動きにくいよ。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9E68A34C-D3E1-44AE-A80A-C089234C0C27}"/>
                </a:ext>
              </a:extLst>
            </p:cNvPr>
            <p:cNvSpPr txBox="1"/>
            <p:nvPr/>
          </p:nvSpPr>
          <p:spPr>
            <a:xfrm>
              <a:off x="1695321" y="4965117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2E995434-1519-442B-9235-FA6F3069A841}"/>
                </a:ext>
              </a:extLst>
            </p:cNvPr>
            <p:cNvSpPr txBox="1"/>
            <p:nvPr/>
          </p:nvSpPr>
          <p:spPr>
            <a:xfrm>
              <a:off x="1128220" y="5308573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8EF03714-F5DF-42AC-A638-85BB9B318097}"/>
              </a:ext>
            </a:extLst>
          </p:cNvPr>
          <p:cNvGrpSpPr/>
          <p:nvPr/>
        </p:nvGrpSpPr>
        <p:grpSpPr>
          <a:xfrm>
            <a:off x="1100152" y="6361108"/>
            <a:ext cx="3509714" cy="874987"/>
            <a:chOff x="1100152" y="2802527"/>
            <a:chExt cx="3509714" cy="874987"/>
          </a:xfrm>
        </p:grpSpPr>
        <p:sp>
          <p:nvSpPr>
            <p:cNvPr id="114" name="四角形: メモ 113">
              <a:extLst>
                <a:ext uri="{FF2B5EF4-FFF2-40B4-BE49-F238E27FC236}">
                  <a16:creationId xmlns:a16="http://schemas.microsoft.com/office/drawing/2014/main" id="{CC8D4932-0EB4-4DC7-8E8F-28941EAA5BAA}"/>
                </a:ext>
              </a:extLst>
            </p:cNvPr>
            <p:cNvSpPr/>
            <p:nvPr/>
          </p:nvSpPr>
          <p:spPr>
            <a:xfrm>
              <a:off x="1100152" y="2825136"/>
              <a:ext cx="1634202" cy="490166"/>
            </a:xfrm>
            <a:prstGeom prst="foldedCorner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36000" bIns="18000" rtlCol="0" anchor="ctr"/>
            <a:lstStyle/>
            <a:p>
              <a:pPr>
                <a:lnSpc>
                  <a:spcPts val="1800"/>
                </a:lnSpc>
              </a:pPr>
              <a:r>
                <a:rPr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エ．今後の台風を</a:t>
              </a:r>
              <a:endParaRPr lang="en-US" altLang="ja-JP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調べ始める</a:t>
              </a:r>
            </a:p>
          </p:txBody>
        </p:sp>
        <p:sp>
          <p:nvSpPr>
            <p:cNvPr id="115" name="四角形: メモ 114">
              <a:extLst>
                <a:ext uri="{FF2B5EF4-FFF2-40B4-BE49-F238E27FC236}">
                  <a16:creationId xmlns:a16="http://schemas.microsoft.com/office/drawing/2014/main" id="{41889246-0708-4144-82FD-8550A36DE823}"/>
                </a:ext>
              </a:extLst>
            </p:cNvPr>
            <p:cNvSpPr/>
            <p:nvPr/>
          </p:nvSpPr>
          <p:spPr>
            <a:xfrm>
              <a:off x="3501929" y="2825136"/>
              <a:ext cx="1107937" cy="490166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18000" rtlCol="0" anchor="ctr"/>
            <a:lstStyle/>
            <a:p>
              <a:pPr>
                <a:lnSpc>
                  <a:spcPts val="1800"/>
                </a:lnSpc>
              </a:pPr>
              <a:endPara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16" name="正方形/長方形 115">
              <a:extLst>
                <a:ext uri="{FF2B5EF4-FFF2-40B4-BE49-F238E27FC236}">
                  <a16:creationId xmlns:a16="http://schemas.microsoft.com/office/drawing/2014/main" id="{EF1ABB42-F2E9-43AE-99AA-D0A26E3D5570}"/>
                </a:ext>
              </a:extLst>
            </p:cNvPr>
            <p:cNvSpPr/>
            <p:nvPr/>
          </p:nvSpPr>
          <p:spPr>
            <a:xfrm>
              <a:off x="2817833" y="3012440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正方形/長方形 116">
              <a:extLst>
                <a:ext uri="{FF2B5EF4-FFF2-40B4-BE49-F238E27FC236}">
                  <a16:creationId xmlns:a16="http://schemas.microsoft.com/office/drawing/2014/main" id="{C8DFC8C5-AC62-46D6-ACEE-D8B1916055A7}"/>
                </a:ext>
              </a:extLst>
            </p:cNvPr>
            <p:cNvSpPr/>
            <p:nvPr/>
          </p:nvSpPr>
          <p:spPr>
            <a:xfrm>
              <a:off x="3345732" y="3012440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74B2E1AB-AB53-463F-926A-586F4FD96389}"/>
                </a:ext>
              </a:extLst>
            </p:cNvPr>
            <p:cNvSpPr txBox="1"/>
            <p:nvPr/>
          </p:nvSpPr>
          <p:spPr>
            <a:xfrm>
              <a:off x="1314646" y="2802527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19" name="吹き出し: 角を丸めた四角形 118">
              <a:extLst>
                <a:ext uri="{FF2B5EF4-FFF2-40B4-BE49-F238E27FC236}">
                  <a16:creationId xmlns:a16="http://schemas.microsoft.com/office/drawing/2014/main" id="{F4ABEE32-0D30-4904-9C02-8645321FF830}"/>
                </a:ext>
              </a:extLst>
            </p:cNvPr>
            <p:cNvSpPr/>
            <p:nvPr/>
          </p:nvSpPr>
          <p:spPr>
            <a:xfrm>
              <a:off x="1100152" y="3369737"/>
              <a:ext cx="1613868" cy="307777"/>
            </a:xfrm>
            <a:prstGeom prst="wedgeRoundRectCallout">
              <a:avLst>
                <a:gd name="adj1" fmla="val -55930"/>
                <a:gd name="adj2" fmla="val -35707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ctr"/>
            <a:lstStyle/>
            <a:p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何を確認する？</a:t>
              </a:r>
            </a:p>
          </p:txBody>
        </p:sp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EF0F07CE-CDA0-401F-9A76-3BEF7B527215}"/>
                </a:ext>
              </a:extLst>
            </p:cNvPr>
            <p:cNvSpPr txBox="1"/>
            <p:nvPr/>
          </p:nvSpPr>
          <p:spPr>
            <a:xfrm>
              <a:off x="1695321" y="3022123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9BEBB73F-90EE-4FE4-A58E-E7FBBA5B5556}"/>
                </a:ext>
              </a:extLst>
            </p:cNvPr>
            <p:cNvSpPr txBox="1"/>
            <p:nvPr/>
          </p:nvSpPr>
          <p:spPr>
            <a:xfrm>
              <a:off x="1128220" y="3365579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5BD62E1A-6FC3-46AE-883A-083EA1995F35}"/>
              </a:ext>
            </a:extLst>
          </p:cNvPr>
          <p:cNvGrpSpPr/>
          <p:nvPr/>
        </p:nvGrpSpPr>
        <p:grpSpPr>
          <a:xfrm>
            <a:off x="1100152" y="8541581"/>
            <a:ext cx="3509714" cy="1266199"/>
            <a:chOff x="1100152" y="9066521"/>
            <a:chExt cx="3509714" cy="1266199"/>
          </a:xfrm>
        </p:grpSpPr>
        <p:sp>
          <p:nvSpPr>
            <p:cNvPr id="127" name="四角形: メモ 126">
              <a:extLst>
                <a:ext uri="{FF2B5EF4-FFF2-40B4-BE49-F238E27FC236}">
                  <a16:creationId xmlns:a16="http://schemas.microsoft.com/office/drawing/2014/main" id="{2C571106-8C1A-4943-BB0E-202790D941A3}"/>
                </a:ext>
              </a:extLst>
            </p:cNvPr>
            <p:cNvSpPr/>
            <p:nvPr/>
          </p:nvSpPr>
          <p:spPr>
            <a:xfrm>
              <a:off x="1100152" y="9089130"/>
              <a:ext cx="1634202" cy="490166"/>
            </a:xfrm>
            <a:prstGeom prst="foldedCorner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36000" bIns="18000" rtlCol="0" anchor="ctr"/>
            <a:lstStyle/>
            <a:p>
              <a:pPr>
                <a:lnSpc>
                  <a:spcPts val="1800"/>
                </a:lnSpc>
              </a:pPr>
              <a:r>
                <a:rPr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カ．住んでいる所と上流</a:t>
              </a:r>
              <a:endParaRPr lang="en-US" altLang="ja-JP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の雨量を調べ始める</a:t>
              </a:r>
            </a:p>
          </p:txBody>
        </p:sp>
        <p:sp>
          <p:nvSpPr>
            <p:cNvPr id="128" name="四角形: メモ 127">
              <a:extLst>
                <a:ext uri="{FF2B5EF4-FFF2-40B4-BE49-F238E27FC236}">
                  <a16:creationId xmlns:a16="http://schemas.microsoft.com/office/drawing/2014/main" id="{7AF735E6-D5D1-4C17-85EE-7836D8B5B51F}"/>
                </a:ext>
              </a:extLst>
            </p:cNvPr>
            <p:cNvSpPr/>
            <p:nvPr/>
          </p:nvSpPr>
          <p:spPr>
            <a:xfrm>
              <a:off x="3501929" y="9089130"/>
              <a:ext cx="1107937" cy="490166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18000" rtlCol="0" anchor="ctr"/>
            <a:lstStyle/>
            <a:p>
              <a:pPr>
                <a:lnSpc>
                  <a:spcPts val="1800"/>
                </a:lnSpc>
              </a:pPr>
              <a:endPara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2004430A-F3F8-412E-BF0F-4D3247E3BCCD}"/>
                </a:ext>
              </a:extLst>
            </p:cNvPr>
            <p:cNvSpPr/>
            <p:nvPr/>
          </p:nvSpPr>
          <p:spPr>
            <a:xfrm>
              <a:off x="2817833" y="9276434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0" name="正方形/長方形 129">
              <a:extLst>
                <a:ext uri="{FF2B5EF4-FFF2-40B4-BE49-F238E27FC236}">
                  <a16:creationId xmlns:a16="http://schemas.microsoft.com/office/drawing/2014/main" id="{00FFE0B6-BC24-419F-B2F9-77786878DB76}"/>
                </a:ext>
              </a:extLst>
            </p:cNvPr>
            <p:cNvSpPr/>
            <p:nvPr/>
          </p:nvSpPr>
          <p:spPr>
            <a:xfrm>
              <a:off x="3345732" y="9276434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1" name="テキスト ボックス 130">
              <a:extLst>
                <a:ext uri="{FF2B5EF4-FFF2-40B4-BE49-F238E27FC236}">
                  <a16:creationId xmlns:a16="http://schemas.microsoft.com/office/drawing/2014/main" id="{95B401E8-73DD-481D-84FE-768AC2FA256A}"/>
                </a:ext>
              </a:extLst>
            </p:cNvPr>
            <p:cNvSpPr txBox="1"/>
            <p:nvPr/>
          </p:nvSpPr>
          <p:spPr>
            <a:xfrm>
              <a:off x="1314646" y="9066521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2" name="吹き出し: 角を丸めた四角形 131">
              <a:extLst>
                <a:ext uri="{FF2B5EF4-FFF2-40B4-BE49-F238E27FC236}">
                  <a16:creationId xmlns:a16="http://schemas.microsoft.com/office/drawing/2014/main" id="{634209CE-FCCE-4D7F-9436-E091F0ABAAFE}"/>
                </a:ext>
              </a:extLst>
            </p:cNvPr>
            <p:cNvSpPr/>
            <p:nvPr/>
          </p:nvSpPr>
          <p:spPr>
            <a:xfrm>
              <a:off x="1100152" y="9633731"/>
              <a:ext cx="1613868" cy="698989"/>
            </a:xfrm>
            <a:prstGeom prst="wedgeRoundRectCallout">
              <a:avLst>
                <a:gd name="adj1" fmla="val -56874"/>
                <a:gd name="adj2" fmla="val -38899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21600" rIns="36000" rtlCol="0" anchor="ctr"/>
            <a:lstStyle/>
            <a:p>
              <a:pPr>
                <a:lnSpc>
                  <a:spcPts val="1600"/>
                </a:lnSpc>
              </a:pPr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水は高い所から低い所へ</a:t>
              </a:r>
              <a:endParaRPr kumimoji="1" lang="en-US" altLang="ja-JP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600"/>
                </a:lnSpc>
              </a:pPr>
              <a:r>
                <a:rPr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流れてくるから、上流の雨も確認しよう。</a:t>
              </a:r>
              <a:endPara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B241A80B-A3DD-490B-BBBD-ADDB8B146A80}"/>
                </a:ext>
              </a:extLst>
            </p:cNvPr>
            <p:cNvSpPr txBox="1"/>
            <p:nvPr/>
          </p:nvSpPr>
          <p:spPr>
            <a:xfrm>
              <a:off x="1695321" y="9286117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4" name="テキスト ボックス 133">
              <a:extLst>
                <a:ext uri="{FF2B5EF4-FFF2-40B4-BE49-F238E27FC236}">
                  <a16:creationId xmlns:a16="http://schemas.microsoft.com/office/drawing/2014/main" id="{1F137244-8317-42F0-A0B5-6C72C3DC81F0}"/>
                </a:ext>
              </a:extLst>
            </p:cNvPr>
            <p:cNvSpPr txBox="1"/>
            <p:nvPr/>
          </p:nvSpPr>
          <p:spPr>
            <a:xfrm>
              <a:off x="1128220" y="9604173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35" name="グループ化 134">
            <a:extLst>
              <a:ext uri="{FF2B5EF4-FFF2-40B4-BE49-F238E27FC236}">
                <a16:creationId xmlns:a16="http://schemas.microsoft.com/office/drawing/2014/main" id="{0FD1E2F2-AC65-47B3-AE7C-1FC2C90FC1F7}"/>
              </a:ext>
            </a:extLst>
          </p:cNvPr>
          <p:cNvGrpSpPr/>
          <p:nvPr/>
        </p:nvGrpSpPr>
        <p:grpSpPr>
          <a:xfrm>
            <a:off x="1100152" y="5001197"/>
            <a:ext cx="3509714" cy="1144662"/>
            <a:chOff x="1100152" y="4745521"/>
            <a:chExt cx="3509714" cy="1144662"/>
          </a:xfrm>
        </p:grpSpPr>
        <p:sp>
          <p:nvSpPr>
            <p:cNvPr id="136" name="四角形: メモ 135">
              <a:extLst>
                <a:ext uri="{FF2B5EF4-FFF2-40B4-BE49-F238E27FC236}">
                  <a16:creationId xmlns:a16="http://schemas.microsoft.com/office/drawing/2014/main" id="{4E166187-DD61-49CC-82D1-9F0B8A2C90B6}"/>
                </a:ext>
              </a:extLst>
            </p:cNvPr>
            <p:cNvSpPr/>
            <p:nvPr/>
          </p:nvSpPr>
          <p:spPr>
            <a:xfrm>
              <a:off x="1100152" y="4768130"/>
              <a:ext cx="1634202" cy="490166"/>
            </a:xfrm>
            <a:prstGeom prst="foldedCorner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36000" bIns="18000" rtlCol="0" anchor="ctr"/>
            <a:lstStyle/>
            <a:p>
              <a:pPr>
                <a:lnSpc>
                  <a:spcPts val="1800"/>
                </a:lnSpc>
              </a:pPr>
              <a:r>
                <a:rPr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ウ．避難する時に持って</a:t>
              </a:r>
              <a:endParaRPr lang="en-US" altLang="ja-JP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いく物を準備する</a:t>
              </a:r>
            </a:p>
          </p:txBody>
        </p:sp>
        <p:sp>
          <p:nvSpPr>
            <p:cNvPr id="137" name="四角形: メモ 136">
              <a:extLst>
                <a:ext uri="{FF2B5EF4-FFF2-40B4-BE49-F238E27FC236}">
                  <a16:creationId xmlns:a16="http://schemas.microsoft.com/office/drawing/2014/main" id="{0A993A18-32F3-4BBC-AF3A-F43AC18E4DCE}"/>
                </a:ext>
              </a:extLst>
            </p:cNvPr>
            <p:cNvSpPr/>
            <p:nvPr/>
          </p:nvSpPr>
          <p:spPr>
            <a:xfrm>
              <a:off x="3501929" y="4768130"/>
              <a:ext cx="1107937" cy="490166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18000" rtlCol="0" anchor="ctr"/>
            <a:lstStyle/>
            <a:p>
              <a:pPr>
                <a:lnSpc>
                  <a:spcPts val="1800"/>
                </a:lnSpc>
              </a:pPr>
              <a:endPara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38" name="正方形/長方形 137">
              <a:extLst>
                <a:ext uri="{FF2B5EF4-FFF2-40B4-BE49-F238E27FC236}">
                  <a16:creationId xmlns:a16="http://schemas.microsoft.com/office/drawing/2014/main" id="{756CCE38-9D77-450D-A497-DB51C84415F7}"/>
                </a:ext>
              </a:extLst>
            </p:cNvPr>
            <p:cNvSpPr/>
            <p:nvPr/>
          </p:nvSpPr>
          <p:spPr>
            <a:xfrm>
              <a:off x="2817833" y="4955434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9" name="正方形/長方形 138">
              <a:extLst>
                <a:ext uri="{FF2B5EF4-FFF2-40B4-BE49-F238E27FC236}">
                  <a16:creationId xmlns:a16="http://schemas.microsoft.com/office/drawing/2014/main" id="{2902C7FD-3D28-4A18-ABF2-DDCCF5EE7952}"/>
                </a:ext>
              </a:extLst>
            </p:cNvPr>
            <p:cNvSpPr/>
            <p:nvPr/>
          </p:nvSpPr>
          <p:spPr>
            <a:xfrm>
              <a:off x="3345732" y="4955434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0" name="テキスト ボックス 139">
              <a:extLst>
                <a:ext uri="{FF2B5EF4-FFF2-40B4-BE49-F238E27FC236}">
                  <a16:creationId xmlns:a16="http://schemas.microsoft.com/office/drawing/2014/main" id="{65D53251-52E4-415A-9CFD-B9D9E4A536DF}"/>
                </a:ext>
              </a:extLst>
            </p:cNvPr>
            <p:cNvSpPr txBox="1"/>
            <p:nvPr/>
          </p:nvSpPr>
          <p:spPr>
            <a:xfrm>
              <a:off x="1314646" y="4745521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1" name="吹き出し: 角を丸めた四角形 140">
              <a:extLst>
                <a:ext uri="{FF2B5EF4-FFF2-40B4-BE49-F238E27FC236}">
                  <a16:creationId xmlns:a16="http://schemas.microsoft.com/office/drawing/2014/main" id="{B4BBCD62-6EE5-47FB-BECE-93080B1FFA91}"/>
                </a:ext>
              </a:extLst>
            </p:cNvPr>
            <p:cNvSpPr/>
            <p:nvPr/>
          </p:nvSpPr>
          <p:spPr>
            <a:xfrm>
              <a:off x="1100152" y="5312730"/>
              <a:ext cx="1613868" cy="577453"/>
            </a:xfrm>
            <a:prstGeom prst="wedgeRoundRectCallout">
              <a:avLst>
                <a:gd name="adj1" fmla="val -54671"/>
                <a:gd name="adj2" fmla="val -33160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21600" rtlCol="0" anchor="ctr"/>
            <a:lstStyle/>
            <a:p>
              <a:pPr>
                <a:lnSpc>
                  <a:spcPts val="1600"/>
                </a:lnSpc>
              </a:pPr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持ち物をリュックに入れると両手が使えるよ。</a:t>
              </a: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814CBC4F-A18C-4C0E-80DF-B816E9575586}"/>
                </a:ext>
              </a:extLst>
            </p:cNvPr>
            <p:cNvSpPr txBox="1"/>
            <p:nvPr/>
          </p:nvSpPr>
          <p:spPr>
            <a:xfrm>
              <a:off x="1695321" y="4965117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43" name="テキスト ボックス 142">
              <a:extLst>
                <a:ext uri="{FF2B5EF4-FFF2-40B4-BE49-F238E27FC236}">
                  <a16:creationId xmlns:a16="http://schemas.microsoft.com/office/drawing/2014/main" id="{0278154B-F3CC-4E3A-9AAA-26A94BB570AF}"/>
                </a:ext>
              </a:extLst>
            </p:cNvPr>
            <p:cNvSpPr txBox="1"/>
            <p:nvPr/>
          </p:nvSpPr>
          <p:spPr>
            <a:xfrm>
              <a:off x="1128220" y="5308573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C163ECCA-9109-4537-BA38-242E77CB02FF}"/>
              </a:ext>
            </a:extLst>
          </p:cNvPr>
          <p:cNvGrpSpPr/>
          <p:nvPr/>
        </p:nvGrpSpPr>
        <p:grpSpPr>
          <a:xfrm>
            <a:off x="1100152" y="7451344"/>
            <a:ext cx="3509714" cy="874987"/>
            <a:chOff x="1100152" y="2802527"/>
            <a:chExt cx="3509714" cy="874987"/>
          </a:xfrm>
        </p:grpSpPr>
        <p:sp>
          <p:nvSpPr>
            <p:cNvPr id="145" name="四角形: メモ 144">
              <a:extLst>
                <a:ext uri="{FF2B5EF4-FFF2-40B4-BE49-F238E27FC236}">
                  <a16:creationId xmlns:a16="http://schemas.microsoft.com/office/drawing/2014/main" id="{C0295337-350F-4E23-B334-A1DE7D8034D0}"/>
                </a:ext>
              </a:extLst>
            </p:cNvPr>
            <p:cNvSpPr/>
            <p:nvPr/>
          </p:nvSpPr>
          <p:spPr>
            <a:xfrm>
              <a:off x="1100152" y="2825136"/>
              <a:ext cx="1634202" cy="490166"/>
            </a:xfrm>
            <a:prstGeom prst="foldedCorner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108000" rIns="36000" bIns="18000" rtlCol="0" anchor="ctr"/>
            <a:lstStyle/>
            <a:p>
              <a:pPr>
                <a:lnSpc>
                  <a:spcPts val="1800"/>
                </a:lnSpc>
              </a:pPr>
              <a:r>
                <a:rPr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オ．川の水位を</a:t>
              </a:r>
              <a:endParaRPr lang="en-US" altLang="ja-JP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pPr>
                <a:lnSpc>
                  <a:spcPts val="1800"/>
                </a:lnSpc>
              </a:pPr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　　調べ始める</a:t>
              </a:r>
            </a:p>
          </p:txBody>
        </p:sp>
        <p:sp>
          <p:nvSpPr>
            <p:cNvPr id="146" name="四角形: メモ 145">
              <a:extLst>
                <a:ext uri="{FF2B5EF4-FFF2-40B4-BE49-F238E27FC236}">
                  <a16:creationId xmlns:a16="http://schemas.microsoft.com/office/drawing/2014/main" id="{8CE624E4-E90E-494E-8048-0DAFBAE92B23}"/>
                </a:ext>
              </a:extLst>
            </p:cNvPr>
            <p:cNvSpPr/>
            <p:nvPr/>
          </p:nvSpPr>
          <p:spPr>
            <a:xfrm>
              <a:off x="3501929" y="2825136"/>
              <a:ext cx="1107937" cy="490166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72000" rIns="36000" bIns="18000" rtlCol="0" anchor="ctr"/>
            <a:lstStyle/>
            <a:p>
              <a:pPr>
                <a:lnSpc>
                  <a:spcPts val="1800"/>
                </a:lnSpc>
              </a:pPr>
              <a:endParaRPr kumimoji="1" lang="ja-JP" altLang="en-US" sz="1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87" name="正方形/長方形 186">
              <a:extLst>
                <a:ext uri="{FF2B5EF4-FFF2-40B4-BE49-F238E27FC236}">
                  <a16:creationId xmlns:a16="http://schemas.microsoft.com/office/drawing/2014/main" id="{50178E4E-97DB-4A79-8BF4-AAE2FF9A941F}"/>
                </a:ext>
              </a:extLst>
            </p:cNvPr>
            <p:cNvSpPr/>
            <p:nvPr/>
          </p:nvSpPr>
          <p:spPr>
            <a:xfrm>
              <a:off x="2817833" y="3012440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8" name="正方形/長方形 187">
              <a:extLst>
                <a:ext uri="{FF2B5EF4-FFF2-40B4-BE49-F238E27FC236}">
                  <a16:creationId xmlns:a16="http://schemas.microsoft.com/office/drawing/2014/main" id="{1A81DCE0-0521-40F8-A4EB-287159C29DFD}"/>
                </a:ext>
              </a:extLst>
            </p:cNvPr>
            <p:cNvSpPr/>
            <p:nvPr/>
          </p:nvSpPr>
          <p:spPr>
            <a:xfrm>
              <a:off x="3345732" y="3012440"/>
              <a:ext cx="89560" cy="8956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9" name="テキスト ボックス 188">
              <a:extLst>
                <a:ext uri="{FF2B5EF4-FFF2-40B4-BE49-F238E27FC236}">
                  <a16:creationId xmlns:a16="http://schemas.microsoft.com/office/drawing/2014/main" id="{8414B343-3004-46D1-8CC5-187A71256DD0}"/>
                </a:ext>
              </a:extLst>
            </p:cNvPr>
            <p:cNvSpPr txBox="1"/>
            <p:nvPr/>
          </p:nvSpPr>
          <p:spPr>
            <a:xfrm>
              <a:off x="1314646" y="2802527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0" name="吹き出し: 角を丸めた四角形 189">
              <a:extLst>
                <a:ext uri="{FF2B5EF4-FFF2-40B4-BE49-F238E27FC236}">
                  <a16:creationId xmlns:a16="http://schemas.microsoft.com/office/drawing/2014/main" id="{8987CDE5-7101-4EC4-A3C8-0A855A378F2B}"/>
                </a:ext>
              </a:extLst>
            </p:cNvPr>
            <p:cNvSpPr/>
            <p:nvPr/>
          </p:nvSpPr>
          <p:spPr>
            <a:xfrm>
              <a:off x="1100152" y="3369737"/>
              <a:ext cx="1613868" cy="307777"/>
            </a:xfrm>
            <a:prstGeom prst="wedgeRoundRectCallout">
              <a:avLst>
                <a:gd name="adj1" fmla="val -56245"/>
                <a:gd name="adj2" fmla="val -42309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ctr"/>
            <a:lstStyle/>
            <a:p>
              <a:r>
                <a: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直接見に行くと危ないよ。</a:t>
              </a:r>
            </a:p>
          </p:txBody>
        </p:sp>
        <p:sp>
          <p:nvSpPr>
            <p:cNvPr id="191" name="テキスト ボックス 190">
              <a:extLst>
                <a:ext uri="{FF2B5EF4-FFF2-40B4-BE49-F238E27FC236}">
                  <a16:creationId xmlns:a16="http://schemas.microsoft.com/office/drawing/2014/main" id="{D42F5A8F-E722-46AD-BE3A-80FE71B5DFDB}"/>
                </a:ext>
              </a:extLst>
            </p:cNvPr>
            <p:cNvSpPr txBox="1"/>
            <p:nvPr/>
          </p:nvSpPr>
          <p:spPr>
            <a:xfrm>
              <a:off x="1695321" y="3022123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FBF19D59-AB28-4786-9D3C-F6206586B2A2}"/>
                </a:ext>
              </a:extLst>
            </p:cNvPr>
            <p:cNvSpPr txBox="1"/>
            <p:nvPr/>
          </p:nvSpPr>
          <p:spPr>
            <a:xfrm>
              <a:off x="1128220" y="3365579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ja-JP" altLang="en-US" sz="5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C134DCA-8EB5-45D9-874E-00E358A73BAA}"/>
              </a:ext>
            </a:extLst>
          </p:cNvPr>
          <p:cNvGrpSpPr/>
          <p:nvPr/>
        </p:nvGrpSpPr>
        <p:grpSpPr>
          <a:xfrm>
            <a:off x="241427" y="2091087"/>
            <a:ext cx="2588945" cy="8109522"/>
            <a:chOff x="241427" y="2091087"/>
            <a:chExt cx="2588945" cy="8109522"/>
          </a:xfrm>
        </p:grpSpPr>
        <p:sp>
          <p:nvSpPr>
            <p:cNvPr id="13" name="矢印: 下 12">
              <a:extLst>
                <a:ext uri="{FF2B5EF4-FFF2-40B4-BE49-F238E27FC236}">
                  <a16:creationId xmlns:a16="http://schemas.microsoft.com/office/drawing/2014/main" id="{7D7EA46E-6B69-46D9-A454-62C80717403A}"/>
                </a:ext>
              </a:extLst>
            </p:cNvPr>
            <p:cNvSpPr/>
            <p:nvPr/>
          </p:nvSpPr>
          <p:spPr>
            <a:xfrm>
              <a:off x="506173" y="2551050"/>
              <a:ext cx="309848" cy="7270689"/>
            </a:xfrm>
            <a:prstGeom prst="downArrow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94573318-704B-492F-A302-F5D85459F959}"/>
                </a:ext>
              </a:extLst>
            </p:cNvPr>
            <p:cNvSpPr txBox="1"/>
            <p:nvPr/>
          </p:nvSpPr>
          <p:spPr>
            <a:xfrm>
              <a:off x="315560" y="2625516"/>
              <a:ext cx="7386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３日前</a:t>
              </a: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539B7E76-248F-4BB6-91F3-E07D9A93186D}"/>
                </a:ext>
              </a:extLst>
            </p:cNvPr>
            <p:cNvSpPr txBox="1"/>
            <p:nvPr/>
          </p:nvSpPr>
          <p:spPr>
            <a:xfrm>
              <a:off x="241427" y="9892832"/>
              <a:ext cx="8869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/>
                <a:t>０時間</a:t>
              </a:r>
            </a:p>
          </p:txBody>
        </p:sp>
        <p:sp>
          <p:nvSpPr>
            <p:cNvPr id="171" name="正方形/長方形 170">
              <a:extLst>
                <a:ext uri="{FF2B5EF4-FFF2-40B4-BE49-F238E27FC236}">
                  <a16:creationId xmlns:a16="http://schemas.microsoft.com/office/drawing/2014/main" id="{5663C240-9CCC-49A6-BA8F-E6184EC9E5EA}"/>
                </a:ext>
              </a:extLst>
            </p:cNvPr>
            <p:cNvSpPr/>
            <p:nvPr/>
          </p:nvSpPr>
          <p:spPr>
            <a:xfrm>
              <a:off x="517527" y="2091087"/>
              <a:ext cx="2300267" cy="397767"/>
            </a:xfrm>
            <a:prstGeom prst="rect">
              <a:avLst/>
            </a:prstGeom>
            <a:solidFill>
              <a:srgbClr val="FF99FF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18000" anchor="ctr"/>
            <a:lstStyle/>
            <a:p>
              <a:pPr>
                <a:lnSpc>
                  <a:spcPts val="2300"/>
                </a:lnSpc>
                <a:defRPr/>
              </a:pPr>
              <a:r>
                <a:rPr lang="ja-JP" altLang="en-US" sz="10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ア～カを空欄と線で結んでみよう！</a:t>
              </a:r>
            </a:p>
          </p:txBody>
        </p:sp>
        <p:pic>
          <p:nvPicPr>
            <p:cNvPr id="160" name="Picture 3">
              <a:extLst>
                <a:ext uri="{FF2B5EF4-FFF2-40B4-BE49-F238E27FC236}">
                  <a16:creationId xmlns:a16="http://schemas.microsoft.com/office/drawing/2014/main" id="{A6EF1F9B-24B0-4429-9717-6229971B3B1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" r="-6483" b="-2329"/>
            <a:stretch/>
          </p:blipFill>
          <p:spPr bwMode="auto">
            <a:xfrm flipH="1">
              <a:off x="656828" y="2920998"/>
              <a:ext cx="402407" cy="840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8" name="Picture 3">
              <a:extLst>
                <a:ext uri="{FF2B5EF4-FFF2-40B4-BE49-F238E27FC236}">
                  <a16:creationId xmlns:a16="http://schemas.microsoft.com/office/drawing/2014/main" id="{96267B77-F59C-4E52-9152-4270B5C18D3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" r="-6483" b="-2329"/>
            <a:stretch/>
          </p:blipFill>
          <p:spPr bwMode="auto">
            <a:xfrm flipH="1">
              <a:off x="656829" y="4077037"/>
              <a:ext cx="402407" cy="840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8" name="Picture 3">
              <a:extLst>
                <a:ext uri="{FF2B5EF4-FFF2-40B4-BE49-F238E27FC236}">
                  <a16:creationId xmlns:a16="http://schemas.microsoft.com/office/drawing/2014/main" id="{19CA0136-EFFB-4EAC-9214-A77BABF6333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" r="-6483" b="-2329"/>
            <a:stretch/>
          </p:blipFill>
          <p:spPr bwMode="auto">
            <a:xfrm flipH="1">
              <a:off x="656829" y="5453856"/>
              <a:ext cx="402407" cy="840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9" name="Picture 3">
              <a:extLst>
                <a:ext uri="{FF2B5EF4-FFF2-40B4-BE49-F238E27FC236}">
                  <a16:creationId xmlns:a16="http://schemas.microsoft.com/office/drawing/2014/main" id="{C58C02ED-07DC-4AB8-A624-5FD9D360124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" r="-6483" b="-2329"/>
            <a:stretch/>
          </p:blipFill>
          <p:spPr bwMode="auto">
            <a:xfrm flipH="1">
              <a:off x="656829" y="6662022"/>
              <a:ext cx="402407" cy="840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0" name="Picture 3">
              <a:extLst>
                <a:ext uri="{FF2B5EF4-FFF2-40B4-BE49-F238E27FC236}">
                  <a16:creationId xmlns:a16="http://schemas.microsoft.com/office/drawing/2014/main" id="{10419E78-EBC9-4FD2-817C-FF07CAFF0C7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" r="-6483" b="-2329"/>
            <a:stretch/>
          </p:blipFill>
          <p:spPr bwMode="auto">
            <a:xfrm flipH="1">
              <a:off x="656829" y="7763489"/>
              <a:ext cx="402407" cy="840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1" name="Picture 3">
              <a:extLst>
                <a:ext uri="{FF2B5EF4-FFF2-40B4-BE49-F238E27FC236}">
                  <a16:creationId xmlns:a16="http://schemas.microsoft.com/office/drawing/2014/main" id="{22F3420A-478F-4930-94EF-BBAFD5A6AAE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" r="-6483" b="-2329"/>
            <a:stretch/>
          </p:blipFill>
          <p:spPr bwMode="auto">
            <a:xfrm flipH="1">
              <a:off x="656829" y="8796274"/>
              <a:ext cx="402407" cy="840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82" name="テキスト ボックス 181">
              <a:extLst>
                <a:ext uri="{FF2B5EF4-FFF2-40B4-BE49-F238E27FC236}">
                  <a16:creationId xmlns:a16="http://schemas.microsoft.com/office/drawing/2014/main" id="{0958488A-9851-41BB-9084-945AD9B70360}"/>
                </a:ext>
              </a:extLst>
            </p:cNvPr>
            <p:cNvSpPr txBox="1"/>
            <p:nvPr/>
          </p:nvSpPr>
          <p:spPr>
            <a:xfrm>
              <a:off x="1028954" y="2125494"/>
              <a:ext cx="112201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くうらん　　せん　　むす</a:t>
              </a:r>
            </a:p>
          </p:txBody>
        </p:sp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07EFCE9E-39D5-4184-9C4D-7FDE61BCE717}"/>
                </a:ext>
              </a:extLst>
            </p:cNvPr>
            <p:cNvSpPr txBox="1"/>
            <p:nvPr/>
          </p:nvSpPr>
          <p:spPr>
            <a:xfrm>
              <a:off x="359834" y="2547008"/>
              <a:ext cx="63874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みっ  か   まえ</a:t>
              </a:r>
            </a:p>
          </p:txBody>
        </p:sp>
        <p:sp>
          <p:nvSpPr>
            <p:cNvPr id="184" name="テキスト ボックス 183">
              <a:extLst>
                <a:ext uri="{FF2B5EF4-FFF2-40B4-BE49-F238E27FC236}">
                  <a16:creationId xmlns:a16="http://schemas.microsoft.com/office/drawing/2014/main" id="{6DFD5021-538C-4C2E-848B-F896F82A4D9A}"/>
                </a:ext>
              </a:extLst>
            </p:cNvPr>
            <p:cNvSpPr txBox="1"/>
            <p:nvPr/>
          </p:nvSpPr>
          <p:spPr>
            <a:xfrm>
              <a:off x="359834" y="9815608"/>
              <a:ext cx="638745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  じ    かん</a:t>
              </a:r>
            </a:p>
          </p:txBody>
        </p:sp>
        <p:sp>
          <p:nvSpPr>
            <p:cNvPr id="185" name="テキスト ボックス 184">
              <a:extLst>
                <a:ext uri="{FF2B5EF4-FFF2-40B4-BE49-F238E27FC236}">
                  <a16:creationId xmlns:a16="http://schemas.microsoft.com/office/drawing/2014/main" id="{940A6D3D-C686-4C58-898D-9885837F0E87}"/>
                </a:ext>
              </a:extLst>
            </p:cNvPr>
            <p:cNvSpPr txBox="1"/>
            <p:nvPr/>
          </p:nvSpPr>
          <p:spPr>
            <a:xfrm>
              <a:off x="1334491" y="3633208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ひなん</a:t>
              </a:r>
            </a:p>
          </p:txBody>
        </p:sp>
        <p:sp>
          <p:nvSpPr>
            <p:cNvPr id="186" name="テキスト ボックス 185">
              <a:extLst>
                <a:ext uri="{FF2B5EF4-FFF2-40B4-BE49-F238E27FC236}">
                  <a16:creationId xmlns:a16="http://schemas.microsoft.com/office/drawing/2014/main" id="{DBB8F3BF-B650-4B7E-8C1A-0F08C0D5CF2D}"/>
                </a:ext>
              </a:extLst>
            </p:cNvPr>
            <p:cNvSpPr txBox="1"/>
            <p:nvPr/>
          </p:nvSpPr>
          <p:spPr>
            <a:xfrm>
              <a:off x="1560548" y="3856086"/>
              <a:ext cx="96728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ふくそう　　 </a:t>
              </a:r>
              <a:r>
                <a:rPr lang="ja-JP" altLang="en-US" sz="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き　が</a:t>
              </a:r>
            </a:p>
          </p:txBody>
        </p:sp>
        <p:sp>
          <p:nvSpPr>
            <p:cNvPr id="194" name="テキスト ボックス 193">
              <a:extLst>
                <a:ext uri="{FF2B5EF4-FFF2-40B4-BE49-F238E27FC236}">
                  <a16:creationId xmlns:a16="http://schemas.microsoft.com/office/drawing/2014/main" id="{0880E8D1-C600-4B14-BA12-5A46F3880910}"/>
                </a:ext>
              </a:extLst>
            </p:cNvPr>
            <p:cNvSpPr txBox="1"/>
            <p:nvPr/>
          </p:nvSpPr>
          <p:spPr>
            <a:xfrm>
              <a:off x="1137717" y="4192209"/>
              <a:ext cx="140474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ながぐつ　　みず　　はい　　　　おも</a:t>
              </a:r>
            </a:p>
          </p:txBody>
        </p:sp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C66E5D8E-9F16-42C7-9D20-912EDDE0E510}"/>
                </a:ext>
              </a:extLst>
            </p:cNvPr>
            <p:cNvSpPr txBox="1"/>
            <p:nvPr/>
          </p:nvSpPr>
          <p:spPr>
            <a:xfrm>
              <a:off x="1380926" y="4413964"/>
              <a:ext cx="55760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うご</a:t>
              </a:r>
            </a:p>
          </p:txBody>
        </p:sp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4E27B6EB-A15A-4629-BCDB-9C2929C0FD66}"/>
                </a:ext>
              </a:extLst>
            </p:cNvPr>
            <p:cNvSpPr txBox="1"/>
            <p:nvPr/>
          </p:nvSpPr>
          <p:spPr>
            <a:xfrm>
              <a:off x="1334490" y="4994616"/>
              <a:ext cx="116192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ひなん　　　　 とき 　　 も</a:t>
              </a:r>
            </a:p>
          </p:txBody>
        </p:sp>
        <p:sp>
          <p:nvSpPr>
            <p:cNvPr id="201" name="テキスト ボックス 200">
              <a:extLst>
                <a:ext uri="{FF2B5EF4-FFF2-40B4-BE49-F238E27FC236}">
                  <a16:creationId xmlns:a16="http://schemas.microsoft.com/office/drawing/2014/main" id="{179CE744-91D2-4A32-BC12-CD2CE3F98C77}"/>
                </a:ext>
              </a:extLst>
            </p:cNvPr>
            <p:cNvSpPr txBox="1"/>
            <p:nvPr/>
          </p:nvSpPr>
          <p:spPr>
            <a:xfrm>
              <a:off x="1680300" y="5213707"/>
              <a:ext cx="729526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もの　　じゅんび</a:t>
              </a:r>
            </a:p>
          </p:txBody>
        </p:sp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CEEC8EB7-998F-4968-B1CD-C1E59A4B18A0}"/>
                </a:ext>
              </a:extLst>
            </p:cNvPr>
            <p:cNvSpPr txBox="1"/>
            <p:nvPr/>
          </p:nvSpPr>
          <p:spPr>
            <a:xfrm>
              <a:off x="1141434" y="5563786"/>
              <a:ext cx="1487466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も　　 もの　　　　　　　　　　　　  い</a:t>
              </a:r>
            </a:p>
          </p:txBody>
        </p:sp>
        <p:sp>
          <p:nvSpPr>
            <p:cNvPr id="211" name="テキスト ボックス 210">
              <a:extLst>
                <a:ext uri="{FF2B5EF4-FFF2-40B4-BE49-F238E27FC236}">
                  <a16:creationId xmlns:a16="http://schemas.microsoft.com/office/drawing/2014/main" id="{534BE0A3-5D9B-4DEE-A54A-1B5838D099D7}"/>
                </a:ext>
              </a:extLst>
            </p:cNvPr>
            <p:cNvSpPr txBox="1"/>
            <p:nvPr/>
          </p:nvSpPr>
          <p:spPr>
            <a:xfrm>
              <a:off x="1506196" y="5773526"/>
              <a:ext cx="1122703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りょうて　　</a:t>
              </a:r>
              <a:r>
                <a:rPr lang="ja-JP" altLang="en-US" sz="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つか</a:t>
              </a:r>
            </a:p>
          </p:txBody>
        </p:sp>
        <p:sp>
          <p:nvSpPr>
            <p:cNvPr id="212" name="テキスト ボックス 211">
              <a:extLst>
                <a:ext uri="{FF2B5EF4-FFF2-40B4-BE49-F238E27FC236}">
                  <a16:creationId xmlns:a16="http://schemas.microsoft.com/office/drawing/2014/main" id="{F1F549F5-2675-4FC7-9242-D660B5A49797}"/>
                </a:ext>
              </a:extLst>
            </p:cNvPr>
            <p:cNvSpPr txBox="1"/>
            <p:nvPr/>
          </p:nvSpPr>
          <p:spPr>
            <a:xfrm>
              <a:off x="1323815" y="6353407"/>
              <a:ext cx="1122703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こんご　　</a:t>
              </a:r>
              <a:r>
                <a:rPr lang="ja-JP" altLang="en-US" sz="3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たいふう</a:t>
              </a:r>
            </a:p>
          </p:txBody>
        </p:sp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7A6F6ECA-B598-474D-AF6D-464DDF104689}"/>
                </a:ext>
              </a:extLst>
            </p:cNvPr>
            <p:cNvSpPr txBox="1"/>
            <p:nvPr/>
          </p:nvSpPr>
          <p:spPr>
            <a:xfrm>
              <a:off x="1673182" y="6572997"/>
              <a:ext cx="82323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しら　　 はじ</a:t>
              </a:r>
            </a:p>
          </p:txBody>
        </p:sp>
        <p:sp>
          <p:nvSpPr>
            <p:cNvPr id="214" name="テキスト ボックス 213">
              <a:extLst>
                <a:ext uri="{FF2B5EF4-FFF2-40B4-BE49-F238E27FC236}">
                  <a16:creationId xmlns:a16="http://schemas.microsoft.com/office/drawing/2014/main" id="{4A30E9D7-B79E-4FA8-A239-2F6DB9BD68EA}"/>
                </a:ext>
              </a:extLst>
            </p:cNvPr>
            <p:cNvSpPr txBox="1"/>
            <p:nvPr/>
          </p:nvSpPr>
          <p:spPr>
            <a:xfrm>
              <a:off x="1126543" y="6912747"/>
              <a:ext cx="82323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なに　　かくにん</a:t>
              </a:r>
            </a:p>
          </p:txBody>
        </p:sp>
        <p:sp>
          <p:nvSpPr>
            <p:cNvPr id="215" name="テキスト ボックス 214">
              <a:extLst>
                <a:ext uri="{FF2B5EF4-FFF2-40B4-BE49-F238E27FC236}">
                  <a16:creationId xmlns:a16="http://schemas.microsoft.com/office/drawing/2014/main" id="{2900AF1F-948E-44B9-BC10-24599384ED7F}"/>
                </a:ext>
              </a:extLst>
            </p:cNvPr>
            <p:cNvSpPr txBox="1"/>
            <p:nvPr/>
          </p:nvSpPr>
          <p:spPr>
            <a:xfrm>
              <a:off x="1304297" y="7440468"/>
              <a:ext cx="82323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かわ　　 </a:t>
              </a:r>
              <a:r>
                <a:rPr lang="ja-JP" altLang="en-US" sz="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すいい</a:t>
              </a:r>
            </a:p>
          </p:txBody>
        </p:sp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E0747090-59A1-405A-8483-CCF272F38E9C}"/>
                </a:ext>
              </a:extLst>
            </p:cNvPr>
            <p:cNvSpPr txBox="1"/>
            <p:nvPr/>
          </p:nvSpPr>
          <p:spPr>
            <a:xfrm>
              <a:off x="1673182" y="7664935"/>
              <a:ext cx="82323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しら　　 はじ</a:t>
              </a:r>
            </a:p>
          </p:txBody>
        </p:sp>
        <p:sp>
          <p:nvSpPr>
            <p:cNvPr id="217" name="テキスト ボックス 216">
              <a:extLst>
                <a:ext uri="{FF2B5EF4-FFF2-40B4-BE49-F238E27FC236}">
                  <a16:creationId xmlns:a16="http://schemas.microsoft.com/office/drawing/2014/main" id="{3AB4582E-4F7E-4B12-B609-B8BC25581A27}"/>
                </a:ext>
              </a:extLst>
            </p:cNvPr>
            <p:cNvSpPr txBox="1"/>
            <p:nvPr/>
          </p:nvSpPr>
          <p:spPr>
            <a:xfrm>
              <a:off x="1085144" y="8004546"/>
              <a:ext cx="147232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ちょくせつみ　　　い　　　　</a:t>
              </a:r>
              <a:r>
                <a:rPr lang="ja-JP" altLang="en-US" sz="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あぶ</a:t>
              </a:r>
            </a:p>
          </p:txBody>
        </p:sp>
        <p:sp>
          <p:nvSpPr>
            <p:cNvPr id="218" name="テキスト ボックス 217">
              <a:extLst>
                <a:ext uri="{FF2B5EF4-FFF2-40B4-BE49-F238E27FC236}">
                  <a16:creationId xmlns:a16="http://schemas.microsoft.com/office/drawing/2014/main" id="{56397D89-664C-4609-97E3-A629839CF651}"/>
                </a:ext>
              </a:extLst>
            </p:cNvPr>
            <p:cNvSpPr txBox="1"/>
            <p:nvPr/>
          </p:nvSpPr>
          <p:spPr>
            <a:xfrm>
              <a:off x="1334490" y="8524029"/>
              <a:ext cx="137953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す　　　　　　　</a:t>
              </a:r>
              <a:r>
                <a:rPr lang="ja-JP" altLang="en-US" sz="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ところ</a:t>
              </a:r>
              <a:r>
                <a:rPr lang="ja-JP" altLang="en-US" sz="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じょうりゅう</a:t>
              </a:r>
            </a:p>
          </p:txBody>
        </p:sp>
        <p:sp>
          <p:nvSpPr>
            <p:cNvPr id="219" name="テキスト ボックス 218">
              <a:extLst>
                <a:ext uri="{FF2B5EF4-FFF2-40B4-BE49-F238E27FC236}">
                  <a16:creationId xmlns:a16="http://schemas.microsoft.com/office/drawing/2014/main" id="{3FB04B79-3654-4482-92F0-D6A63F9F4D8D}"/>
                </a:ext>
              </a:extLst>
            </p:cNvPr>
            <p:cNvSpPr txBox="1"/>
            <p:nvPr/>
          </p:nvSpPr>
          <p:spPr>
            <a:xfrm>
              <a:off x="1428460" y="8761333"/>
              <a:ext cx="101805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うりょう　　しら　　はじ</a:t>
              </a:r>
            </a:p>
          </p:txBody>
        </p: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0A9087FF-F1B8-4735-8F1C-D4050EA73DC8}"/>
                </a:ext>
              </a:extLst>
            </p:cNvPr>
            <p:cNvSpPr txBox="1"/>
            <p:nvPr/>
          </p:nvSpPr>
          <p:spPr>
            <a:xfrm>
              <a:off x="1123844" y="9076762"/>
              <a:ext cx="149553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みず　　たか　</a:t>
              </a:r>
              <a:r>
                <a:rPr lang="ja-JP" altLang="en-US" sz="2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ところ　　　</a:t>
              </a:r>
              <a:r>
                <a:rPr lang="ja-JP" altLang="en-US" sz="3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ひく　 ところ</a:t>
              </a:r>
            </a:p>
          </p:txBody>
        </p:sp>
        <p:sp>
          <p:nvSpPr>
            <p:cNvPr id="221" name="テキスト ボックス 220">
              <a:extLst>
                <a:ext uri="{FF2B5EF4-FFF2-40B4-BE49-F238E27FC236}">
                  <a16:creationId xmlns:a16="http://schemas.microsoft.com/office/drawing/2014/main" id="{8BD60CD3-642B-4D22-8859-660EAAEA555F}"/>
                </a:ext>
              </a:extLst>
            </p:cNvPr>
            <p:cNvSpPr txBox="1"/>
            <p:nvPr/>
          </p:nvSpPr>
          <p:spPr>
            <a:xfrm>
              <a:off x="1123844" y="9270982"/>
              <a:ext cx="170652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なが　　　　　　　　　　 　　　じょうりゅう</a:t>
              </a:r>
            </a:p>
          </p:txBody>
        </p:sp>
        <p:sp>
          <p:nvSpPr>
            <p:cNvPr id="222" name="テキスト ボックス 221">
              <a:extLst>
                <a:ext uri="{FF2B5EF4-FFF2-40B4-BE49-F238E27FC236}">
                  <a16:creationId xmlns:a16="http://schemas.microsoft.com/office/drawing/2014/main" id="{777BCC90-1040-472B-B970-71CBE863BA72}"/>
                </a:ext>
              </a:extLst>
            </p:cNvPr>
            <p:cNvSpPr txBox="1"/>
            <p:nvPr/>
          </p:nvSpPr>
          <p:spPr>
            <a:xfrm>
              <a:off x="1123844" y="9477934"/>
              <a:ext cx="1053811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あめ　</a:t>
              </a:r>
              <a:r>
                <a:rPr lang="ja-JP" altLang="en-US" sz="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5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かくにん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4BBB2A78-C2E0-4B8B-9441-D470B35D8B9F}"/>
              </a:ext>
            </a:extLst>
          </p:cNvPr>
          <p:cNvGrpSpPr/>
          <p:nvPr/>
        </p:nvGrpSpPr>
        <p:grpSpPr>
          <a:xfrm>
            <a:off x="3451749" y="2091087"/>
            <a:ext cx="1190321" cy="8291495"/>
            <a:chOff x="3451749" y="2091087"/>
            <a:chExt cx="1190321" cy="8291495"/>
          </a:xfrm>
        </p:grpSpPr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AECB551A-2216-41B5-9B2C-AE65A66CC268}"/>
                </a:ext>
              </a:extLst>
            </p:cNvPr>
            <p:cNvGrpSpPr/>
            <p:nvPr/>
          </p:nvGrpSpPr>
          <p:grpSpPr>
            <a:xfrm>
              <a:off x="3451749" y="2091087"/>
              <a:ext cx="1190321" cy="397767"/>
              <a:chOff x="3451749" y="2091087"/>
              <a:chExt cx="1190321" cy="397767"/>
            </a:xfrm>
          </p:grpSpPr>
          <p:sp>
            <p:nvSpPr>
              <p:cNvPr id="174" name="四角形: 対角を切り取る 173">
                <a:extLst>
                  <a:ext uri="{FF2B5EF4-FFF2-40B4-BE49-F238E27FC236}">
                    <a16:creationId xmlns:a16="http://schemas.microsoft.com/office/drawing/2014/main" id="{FEABA34B-CF3F-4D83-8C56-453690DAC61C}"/>
                  </a:ext>
                </a:extLst>
              </p:cNvPr>
              <p:cNvSpPr/>
              <p:nvPr/>
            </p:nvSpPr>
            <p:spPr>
              <a:xfrm>
                <a:off x="3451749" y="2091087"/>
                <a:ext cx="1190321" cy="397767"/>
              </a:xfrm>
              <a:prstGeom prst="snip2DiagRect">
                <a:avLst/>
              </a:prstGeom>
              <a:solidFill>
                <a:srgbClr val="FFE7FF"/>
              </a:solidFill>
              <a:ln>
                <a:solidFill>
                  <a:srgbClr val="FF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" rIns="18000" rtlCol="0" anchor="ctr"/>
              <a:lstStyle/>
              <a:p>
                <a:pPr algn="ctr">
                  <a:lnSpc>
                    <a:spcPts val="2300"/>
                  </a:lnSpc>
                </a:pPr>
                <a:r>
                  <a:rPr lang="ja-JP" altLang="en-US" sz="12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台風が発生</a:t>
                </a:r>
                <a:endParaRPr kumimoji="1"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93" name="テキスト ボックス 192">
                <a:extLst>
                  <a:ext uri="{FF2B5EF4-FFF2-40B4-BE49-F238E27FC236}">
                    <a16:creationId xmlns:a16="http://schemas.microsoft.com/office/drawing/2014/main" id="{B68F9ADB-C47A-4A58-869C-2F65014B775F}"/>
                  </a:ext>
                </a:extLst>
              </p:cNvPr>
              <p:cNvSpPr txBox="1"/>
              <p:nvPr/>
            </p:nvSpPr>
            <p:spPr>
              <a:xfrm>
                <a:off x="3568101" y="2096011"/>
                <a:ext cx="1041766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たいふう　　はっせい</a:t>
                </a:r>
              </a:p>
            </p:txBody>
          </p:sp>
        </p:grpSp>
        <p:grpSp>
          <p:nvGrpSpPr>
            <p:cNvPr id="197" name="グループ化 196">
              <a:extLst>
                <a:ext uri="{FF2B5EF4-FFF2-40B4-BE49-F238E27FC236}">
                  <a16:creationId xmlns:a16="http://schemas.microsoft.com/office/drawing/2014/main" id="{324CA74A-117B-4F3E-AEF1-149C877F5A7C}"/>
                </a:ext>
              </a:extLst>
            </p:cNvPr>
            <p:cNvGrpSpPr/>
            <p:nvPr/>
          </p:nvGrpSpPr>
          <p:grpSpPr>
            <a:xfrm>
              <a:off x="3451749" y="9363159"/>
              <a:ext cx="1190321" cy="511423"/>
              <a:chOff x="3451749" y="2096011"/>
              <a:chExt cx="1190321" cy="511423"/>
            </a:xfrm>
          </p:grpSpPr>
          <p:sp>
            <p:nvSpPr>
              <p:cNvPr id="198" name="四角形: 対角を切り取る 197">
                <a:extLst>
                  <a:ext uri="{FF2B5EF4-FFF2-40B4-BE49-F238E27FC236}">
                    <a16:creationId xmlns:a16="http://schemas.microsoft.com/office/drawing/2014/main" id="{8D69114D-04B4-4B52-99EE-2067B5D75A6C}"/>
                  </a:ext>
                </a:extLst>
              </p:cNvPr>
              <p:cNvSpPr/>
              <p:nvPr/>
            </p:nvSpPr>
            <p:spPr>
              <a:xfrm>
                <a:off x="3451749" y="2209667"/>
                <a:ext cx="1190321" cy="397767"/>
              </a:xfrm>
              <a:prstGeom prst="snip2DiagRect">
                <a:avLst/>
              </a:prstGeom>
              <a:solidFill>
                <a:srgbClr val="FFE7FF"/>
              </a:solidFill>
              <a:ln>
                <a:solidFill>
                  <a:srgbClr val="FF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" rIns="18000" rtlCol="0" anchor="ctr"/>
              <a:lstStyle/>
              <a:p>
                <a:pPr algn="ctr">
                  <a:lnSpc>
                    <a:spcPts val="2300"/>
                  </a:lnSpc>
                </a:pPr>
                <a:r>
                  <a:rPr lang="ja-JP" altLang="en-US" sz="12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避難完了</a:t>
                </a:r>
                <a:endParaRPr kumimoji="1"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99" name="テキスト ボックス 198">
                <a:extLst>
                  <a:ext uri="{FF2B5EF4-FFF2-40B4-BE49-F238E27FC236}">
                    <a16:creationId xmlns:a16="http://schemas.microsoft.com/office/drawing/2014/main" id="{48152EAA-4747-4186-AE10-922692D5DBCF}"/>
                  </a:ext>
                </a:extLst>
              </p:cNvPr>
              <p:cNvSpPr txBox="1"/>
              <p:nvPr/>
            </p:nvSpPr>
            <p:spPr>
              <a:xfrm>
                <a:off x="3568101" y="2096011"/>
                <a:ext cx="1041766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200" name="矢印: 下 199">
              <a:extLst>
                <a:ext uri="{FF2B5EF4-FFF2-40B4-BE49-F238E27FC236}">
                  <a16:creationId xmlns:a16="http://schemas.microsoft.com/office/drawing/2014/main" id="{12327617-CA09-4099-B417-1200BC1FA3DB}"/>
                </a:ext>
              </a:extLst>
            </p:cNvPr>
            <p:cNvSpPr/>
            <p:nvPr/>
          </p:nvSpPr>
          <p:spPr>
            <a:xfrm>
              <a:off x="3833354" y="3218609"/>
              <a:ext cx="435888" cy="337099"/>
            </a:xfrm>
            <a:prstGeom prst="downArrow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2" name="矢印: 下 201">
              <a:extLst>
                <a:ext uri="{FF2B5EF4-FFF2-40B4-BE49-F238E27FC236}">
                  <a16:creationId xmlns:a16="http://schemas.microsoft.com/office/drawing/2014/main" id="{D0FB41DA-DDCD-4A22-9900-B6478D61F133}"/>
                </a:ext>
              </a:extLst>
            </p:cNvPr>
            <p:cNvSpPr/>
            <p:nvPr/>
          </p:nvSpPr>
          <p:spPr>
            <a:xfrm>
              <a:off x="3833354" y="4454821"/>
              <a:ext cx="435888" cy="337099"/>
            </a:xfrm>
            <a:prstGeom prst="downArrow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3" name="矢印: 下 202">
              <a:extLst>
                <a:ext uri="{FF2B5EF4-FFF2-40B4-BE49-F238E27FC236}">
                  <a16:creationId xmlns:a16="http://schemas.microsoft.com/office/drawing/2014/main" id="{4C71B845-86F4-43F8-97ED-B62D7FEE581C}"/>
                </a:ext>
              </a:extLst>
            </p:cNvPr>
            <p:cNvSpPr/>
            <p:nvPr/>
          </p:nvSpPr>
          <p:spPr>
            <a:xfrm>
              <a:off x="3833354" y="5808760"/>
              <a:ext cx="435888" cy="337099"/>
            </a:xfrm>
            <a:prstGeom prst="downArrow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4" name="矢印: 下 203">
              <a:extLst>
                <a:ext uri="{FF2B5EF4-FFF2-40B4-BE49-F238E27FC236}">
                  <a16:creationId xmlns:a16="http://schemas.microsoft.com/office/drawing/2014/main" id="{37B8BC08-E15A-4F4F-ACDC-F7574883682B}"/>
                </a:ext>
              </a:extLst>
            </p:cNvPr>
            <p:cNvSpPr/>
            <p:nvPr/>
          </p:nvSpPr>
          <p:spPr>
            <a:xfrm>
              <a:off x="3833354" y="7010718"/>
              <a:ext cx="435888" cy="337099"/>
            </a:xfrm>
            <a:prstGeom prst="downArrow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5" name="矢印: 下 204">
              <a:extLst>
                <a:ext uri="{FF2B5EF4-FFF2-40B4-BE49-F238E27FC236}">
                  <a16:creationId xmlns:a16="http://schemas.microsoft.com/office/drawing/2014/main" id="{0084AFF2-028A-402A-85B8-08E293CAC857}"/>
                </a:ext>
              </a:extLst>
            </p:cNvPr>
            <p:cNvSpPr/>
            <p:nvPr/>
          </p:nvSpPr>
          <p:spPr>
            <a:xfrm>
              <a:off x="3833354" y="8116858"/>
              <a:ext cx="435888" cy="337099"/>
            </a:xfrm>
            <a:prstGeom prst="downArrow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6" name="矢印: 下 205">
              <a:extLst>
                <a:ext uri="{FF2B5EF4-FFF2-40B4-BE49-F238E27FC236}">
                  <a16:creationId xmlns:a16="http://schemas.microsoft.com/office/drawing/2014/main" id="{C47B77AF-4F5A-4B01-AAA2-4EC25B9DA0C4}"/>
                </a:ext>
              </a:extLst>
            </p:cNvPr>
            <p:cNvSpPr/>
            <p:nvPr/>
          </p:nvSpPr>
          <p:spPr>
            <a:xfrm>
              <a:off x="3833354" y="9106705"/>
              <a:ext cx="435888" cy="337099"/>
            </a:xfrm>
            <a:prstGeom prst="downArrow">
              <a:avLst/>
            </a:prstGeom>
            <a:solidFill>
              <a:srgbClr val="FF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07" name="グループ化 206">
              <a:extLst>
                <a:ext uri="{FF2B5EF4-FFF2-40B4-BE49-F238E27FC236}">
                  <a16:creationId xmlns:a16="http://schemas.microsoft.com/office/drawing/2014/main" id="{78A79616-F658-4E01-A2E0-EDEC50B4DE06}"/>
                </a:ext>
              </a:extLst>
            </p:cNvPr>
            <p:cNvGrpSpPr/>
            <p:nvPr/>
          </p:nvGrpSpPr>
          <p:grpSpPr>
            <a:xfrm>
              <a:off x="3451749" y="9871159"/>
              <a:ext cx="1190321" cy="511423"/>
              <a:chOff x="3451749" y="2096011"/>
              <a:chExt cx="1190321" cy="511423"/>
            </a:xfrm>
          </p:grpSpPr>
          <p:sp>
            <p:nvSpPr>
              <p:cNvPr id="208" name="四角形: 対角を切り取る 207">
                <a:extLst>
                  <a:ext uri="{FF2B5EF4-FFF2-40B4-BE49-F238E27FC236}">
                    <a16:creationId xmlns:a16="http://schemas.microsoft.com/office/drawing/2014/main" id="{024460C8-3C40-4575-8B52-18D49011D625}"/>
                  </a:ext>
                </a:extLst>
              </p:cNvPr>
              <p:cNvSpPr/>
              <p:nvPr/>
            </p:nvSpPr>
            <p:spPr>
              <a:xfrm>
                <a:off x="3451749" y="2209667"/>
                <a:ext cx="1190321" cy="397767"/>
              </a:xfrm>
              <a:prstGeom prst="snip2DiagRect">
                <a:avLst/>
              </a:prstGeom>
              <a:solidFill>
                <a:srgbClr val="FFCCFF"/>
              </a:solidFill>
              <a:ln>
                <a:solidFill>
                  <a:srgbClr val="FF99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000" rIns="18000" rtlCol="0" anchor="ctr"/>
              <a:lstStyle/>
              <a:p>
                <a:pPr algn="ctr">
                  <a:lnSpc>
                    <a:spcPts val="2300"/>
                  </a:lnSpc>
                </a:pPr>
                <a:r>
                  <a:rPr lang="ja-JP" altLang="en-US" sz="12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川の水が氾濫</a:t>
                </a:r>
                <a:endParaRPr kumimoji="1" lang="ja-JP" altLang="en-US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209" name="テキスト ボックス 208">
                <a:extLst>
                  <a:ext uri="{FF2B5EF4-FFF2-40B4-BE49-F238E27FC236}">
                    <a16:creationId xmlns:a16="http://schemas.microsoft.com/office/drawing/2014/main" id="{0AD3471E-5A87-4EAF-8B5E-3C983C72F0F1}"/>
                  </a:ext>
                </a:extLst>
              </p:cNvPr>
              <p:cNvSpPr txBox="1"/>
              <p:nvPr/>
            </p:nvSpPr>
            <p:spPr>
              <a:xfrm>
                <a:off x="3568101" y="2096011"/>
                <a:ext cx="1041766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</p:grp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93F91B9A-1340-4A8C-B7E4-3172EB7B3971}"/>
                </a:ext>
              </a:extLst>
            </p:cNvPr>
            <p:cNvSpPr txBox="1"/>
            <p:nvPr/>
          </p:nvSpPr>
          <p:spPr>
            <a:xfrm>
              <a:off x="3655313" y="9475264"/>
              <a:ext cx="83413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ひなんかんりょう</a:t>
              </a:r>
            </a:p>
          </p:txBody>
        </p:sp>
        <p:sp>
          <p:nvSpPr>
            <p:cNvPr id="224" name="テキスト ボックス 223">
              <a:extLst>
                <a:ext uri="{FF2B5EF4-FFF2-40B4-BE49-F238E27FC236}">
                  <a16:creationId xmlns:a16="http://schemas.microsoft.com/office/drawing/2014/main" id="{CC2BFC92-D540-4ED8-BAC0-9B8CA1797E32}"/>
                </a:ext>
              </a:extLst>
            </p:cNvPr>
            <p:cNvSpPr txBox="1"/>
            <p:nvPr/>
          </p:nvSpPr>
          <p:spPr>
            <a:xfrm>
              <a:off x="3499956" y="9995857"/>
              <a:ext cx="114211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かわ　　みず　　はんらん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00A1753-D550-4646-93F0-35DA91648808}"/>
              </a:ext>
            </a:extLst>
          </p:cNvPr>
          <p:cNvGrpSpPr/>
          <p:nvPr/>
        </p:nvGrpSpPr>
        <p:grpSpPr>
          <a:xfrm>
            <a:off x="4732467" y="2091087"/>
            <a:ext cx="2416249" cy="8165433"/>
            <a:chOff x="4732467" y="2091087"/>
            <a:chExt cx="2416249" cy="8165433"/>
          </a:xfrm>
        </p:grpSpPr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4595E810-E463-4CC6-A215-37C27C2CC976}"/>
                </a:ext>
              </a:extLst>
            </p:cNvPr>
            <p:cNvSpPr/>
            <p:nvPr/>
          </p:nvSpPr>
          <p:spPr>
            <a:xfrm>
              <a:off x="4810759" y="2091087"/>
              <a:ext cx="2337956" cy="981893"/>
            </a:xfrm>
            <a:prstGeom prst="rect">
              <a:avLst/>
            </a:prstGeom>
            <a:solidFill>
              <a:srgbClr val="FF99FF"/>
            </a:solidFill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0000" tIns="18000" anchor="ctr"/>
            <a:lstStyle/>
            <a:p>
              <a:pPr>
                <a:lnSpc>
                  <a:spcPts val="2300"/>
                </a:lnSpc>
                <a:defRPr/>
              </a:pPr>
              <a:r>
                <a:rPr lang="en-US" altLang="ja-JP" sz="10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A </a:t>
              </a:r>
              <a:r>
                <a:rPr lang="ja-JP" altLang="en-US" sz="10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 </a:t>
              </a:r>
              <a:r>
                <a:rPr lang="en-US" altLang="ja-JP" sz="10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B </a:t>
              </a:r>
              <a:r>
                <a:rPr lang="ja-JP" altLang="en-US" sz="10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のどちらかにまるをつけてね。 </a:t>
              </a:r>
            </a:p>
            <a:p>
              <a:pPr>
                <a:lnSpc>
                  <a:spcPts val="2300"/>
                </a:lnSpc>
                <a:defRPr/>
              </a:pPr>
              <a:r>
                <a:rPr lang="ja-JP" altLang="en-US" sz="1000" b="1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他にも答えがみつかったら記入欄に書いてみよう！</a:t>
              </a:r>
            </a:p>
          </p:txBody>
        </p: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1BDAE2CA-33AE-4253-AC56-836D73DA5F8F}"/>
                </a:ext>
              </a:extLst>
            </p:cNvPr>
            <p:cNvGrpSpPr/>
            <p:nvPr/>
          </p:nvGrpSpPr>
          <p:grpSpPr>
            <a:xfrm>
              <a:off x="4732467" y="3145240"/>
              <a:ext cx="2416249" cy="1055920"/>
              <a:chOff x="4732467" y="3145240"/>
              <a:chExt cx="2416249" cy="1055920"/>
            </a:xfrm>
          </p:grpSpPr>
          <p:sp>
            <p:nvSpPr>
              <p:cNvPr id="107" name="四角形: 角を丸くする 106">
                <a:extLst>
                  <a:ext uri="{FF2B5EF4-FFF2-40B4-BE49-F238E27FC236}">
                    <a16:creationId xmlns:a16="http://schemas.microsoft.com/office/drawing/2014/main" id="{E238DE42-7F76-4696-94B1-9300921FCFB7}"/>
                  </a:ext>
                </a:extLst>
              </p:cNvPr>
              <p:cNvSpPr/>
              <p:nvPr/>
            </p:nvSpPr>
            <p:spPr>
              <a:xfrm>
                <a:off x="4810760" y="3177255"/>
                <a:ext cx="2337956" cy="1023905"/>
              </a:xfrm>
              <a:prstGeom prst="roundRect">
                <a:avLst>
                  <a:gd name="adj" fmla="val 9947"/>
                </a:avLst>
              </a:prstGeom>
              <a:solidFill>
                <a:schemeClr val="bg1"/>
              </a:solidFill>
              <a:ln w="1905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en-US" altLang="ja-JP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A</a:t>
                </a:r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台風の進み方　　</a:t>
                </a:r>
                <a:r>
                  <a:rPr kumimoji="1" lang="en-US" altLang="ja-JP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B</a:t>
                </a:r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台風の名前</a:t>
                </a:r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記入欄</a:t>
                </a:r>
              </a:p>
            </p:txBody>
          </p:sp>
          <p:sp>
            <p:nvSpPr>
              <p:cNvPr id="61" name="四角形: 角を丸くする 60">
                <a:extLst>
                  <a:ext uri="{FF2B5EF4-FFF2-40B4-BE49-F238E27FC236}">
                    <a16:creationId xmlns:a16="http://schemas.microsoft.com/office/drawing/2014/main" id="{928C8BE5-781D-441B-9ACC-6E7B35441E72}"/>
                  </a:ext>
                </a:extLst>
              </p:cNvPr>
              <p:cNvSpPr/>
              <p:nvPr/>
            </p:nvSpPr>
            <p:spPr>
              <a:xfrm>
                <a:off x="4810760" y="3177255"/>
                <a:ext cx="2337956" cy="331806"/>
              </a:xfrm>
              <a:prstGeom prst="roundRect">
                <a:avLst>
                  <a:gd name="adj" fmla="val 9947"/>
                </a:avLst>
              </a:prstGeom>
              <a:solidFill>
                <a:srgbClr val="0099CC"/>
              </a:solidFill>
              <a:ln w="2540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08000" rtlCol="0" anchor="ctr"/>
              <a:lstStyle/>
              <a:p>
                <a:r>
                  <a:rPr kumimoji="1"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台風の何を調べる？</a:t>
                </a:r>
              </a:p>
            </p:txBody>
          </p:sp>
          <p:sp>
            <p:nvSpPr>
              <p:cNvPr id="2" name="楕円 1">
                <a:extLst>
                  <a:ext uri="{FF2B5EF4-FFF2-40B4-BE49-F238E27FC236}">
                    <a16:creationId xmlns:a16="http://schemas.microsoft.com/office/drawing/2014/main" id="{3EFF5606-9740-42C0-BB5C-1CC3737037E1}"/>
                  </a:ext>
                </a:extLst>
              </p:cNvPr>
              <p:cNvSpPr/>
              <p:nvPr/>
            </p:nvSpPr>
            <p:spPr>
              <a:xfrm>
                <a:off x="4732467" y="3145240"/>
                <a:ext cx="387430" cy="387430"/>
              </a:xfrm>
              <a:prstGeom prst="ellipse">
                <a:avLst/>
              </a:prstGeom>
              <a:solidFill>
                <a:srgbClr val="0099CC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400" dirty="0"/>
                  <a:t>Q1</a:t>
                </a:r>
                <a:endParaRPr kumimoji="1" lang="ja-JP" altLang="en-US" sz="1400" dirty="0"/>
              </a:p>
            </p:txBody>
          </p:sp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053F9B5E-CB54-4610-8CFF-8344E70A619C}"/>
                  </a:ext>
                </a:extLst>
              </p:cNvPr>
              <p:cNvSpPr txBox="1"/>
              <p:nvPr/>
            </p:nvSpPr>
            <p:spPr>
              <a:xfrm>
                <a:off x="5086513" y="3150964"/>
                <a:ext cx="135467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0" dirty="0">
                    <a:solidFill>
                      <a:schemeClr val="bg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たいふう　  なに　  しら</a:t>
                </a:r>
              </a:p>
            </p:txBody>
          </p:sp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7930BE77-989A-4ED1-90D2-4E9256DDFA01}"/>
                  </a:ext>
                </a:extLst>
              </p:cNvPr>
              <p:cNvSpPr txBox="1"/>
              <p:nvPr/>
            </p:nvSpPr>
            <p:spPr>
              <a:xfrm>
                <a:off x="4994608" y="3496781"/>
                <a:ext cx="2154108" cy="191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5F897BC3-C7C1-47C4-B797-BCD274D8F3C0}"/>
                  </a:ext>
                </a:extLst>
              </p:cNvPr>
              <p:cNvSpPr txBox="1"/>
              <p:nvPr/>
            </p:nvSpPr>
            <p:spPr>
              <a:xfrm>
                <a:off x="4805657" y="3801651"/>
                <a:ext cx="64168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 きにゅうらん</a:t>
                </a:r>
              </a:p>
            </p:txBody>
          </p: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A8FD3C3A-C50B-4133-AF71-A1220C6754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13876" y="4141138"/>
                <a:ext cx="2164952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7" name="テキスト ボックス 226">
                <a:extLst>
                  <a:ext uri="{FF2B5EF4-FFF2-40B4-BE49-F238E27FC236}">
                    <a16:creationId xmlns:a16="http://schemas.microsoft.com/office/drawing/2014/main" id="{1E97E5A0-D6BC-485F-B4CC-0F2997471573}"/>
                  </a:ext>
                </a:extLst>
              </p:cNvPr>
              <p:cNvSpPr txBox="1"/>
              <p:nvPr/>
            </p:nvSpPr>
            <p:spPr>
              <a:xfrm>
                <a:off x="4993706" y="3501037"/>
                <a:ext cx="2033486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たいふう　　すす　　かた　　　　　　たいふう　　  なまえ　</a:t>
                </a:r>
              </a:p>
            </p:txBody>
          </p:sp>
        </p:grpSp>
        <p:grpSp>
          <p:nvGrpSpPr>
            <p:cNvPr id="147" name="グループ化 146">
              <a:extLst>
                <a:ext uri="{FF2B5EF4-FFF2-40B4-BE49-F238E27FC236}">
                  <a16:creationId xmlns:a16="http://schemas.microsoft.com/office/drawing/2014/main" id="{34521CBE-670C-4BBA-A435-3471BE92D68A}"/>
                </a:ext>
              </a:extLst>
            </p:cNvPr>
            <p:cNvGrpSpPr/>
            <p:nvPr/>
          </p:nvGrpSpPr>
          <p:grpSpPr>
            <a:xfrm>
              <a:off x="4732467" y="4250758"/>
              <a:ext cx="2416249" cy="1055920"/>
              <a:chOff x="4732467" y="3145240"/>
              <a:chExt cx="2416249" cy="1055920"/>
            </a:xfrm>
          </p:grpSpPr>
          <p:sp>
            <p:nvSpPr>
              <p:cNvPr id="148" name="四角形: 角を丸くする 147">
                <a:extLst>
                  <a:ext uri="{FF2B5EF4-FFF2-40B4-BE49-F238E27FC236}">
                    <a16:creationId xmlns:a16="http://schemas.microsoft.com/office/drawing/2014/main" id="{8C959F4A-61D1-437C-8965-3E1F28A3E6BF}"/>
                  </a:ext>
                </a:extLst>
              </p:cNvPr>
              <p:cNvSpPr/>
              <p:nvPr/>
            </p:nvSpPr>
            <p:spPr>
              <a:xfrm>
                <a:off x="4810760" y="3177255"/>
                <a:ext cx="2337956" cy="1023905"/>
              </a:xfrm>
              <a:prstGeom prst="roundRect">
                <a:avLst>
                  <a:gd name="adj" fmla="val 9947"/>
                </a:avLst>
              </a:prstGeom>
              <a:solidFill>
                <a:schemeClr val="bg1"/>
              </a:solidFill>
              <a:ln w="1905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en-US" altLang="ja-JP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A</a:t>
                </a:r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リュックサック　　</a:t>
                </a:r>
                <a:r>
                  <a:rPr kumimoji="1" lang="en-US" altLang="ja-JP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B</a:t>
                </a:r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手提げ袋</a:t>
                </a:r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記入欄</a:t>
                </a:r>
              </a:p>
            </p:txBody>
          </p:sp>
          <p:sp>
            <p:nvSpPr>
              <p:cNvPr id="149" name="四角形: 角を丸くする 148">
                <a:extLst>
                  <a:ext uri="{FF2B5EF4-FFF2-40B4-BE49-F238E27FC236}">
                    <a16:creationId xmlns:a16="http://schemas.microsoft.com/office/drawing/2014/main" id="{1D6ABEC4-CFED-4C6E-8954-F3480BC050AF}"/>
                  </a:ext>
                </a:extLst>
              </p:cNvPr>
              <p:cNvSpPr/>
              <p:nvPr/>
            </p:nvSpPr>
            <p:spPr>
              <a:xfrm>
                <a:off x="4810760" y="3177255"/>
                <a:ext cx="2337956" cy="331806"/>
              </a:xfrm>
              <a:prstGeom prst="roundRect">
                <a:avLst>
                  <a:gd name="adj" fmla="val 9947"/>
                </a:avLst>
              </a:prstGeom>
              <a:solidFill>
                <a:srgbClr val="0099CC"/>
              </a:solidFill>
              <a:ln w="2540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08000" rtlCol="0" anchor="ctr"/>
              <a:lstStyle/>
              <a:p>
                <a:r>
                  <a:rPr kumimoji="1" lang="ja-JP" altLang="en-US" sz="10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避難するときに使うカバンは？</a:t>
                </a:r>
              </a:p>
            </p:txBody>
          </p:sp>
          <p:sp>
            <p:nvSpPr>
              <p:cNvPr id="150" name="楕円 149">
                <a:extLst>
                  <a:ext uri="{FF2B5EF4-FFF2-40B4-BE49-F238E27FC236}">
                    <a16:creationId xmlns:a16="http://schemas.microsoft.com/office/drawing/2014/main" id="{DB480A23-89AB-4837-A8CA-272F3413AD2E}"/>
                  </a:ext>
                </a:extLst>
              </p:cNvPr>
              <p:cNvSpPr/>
              <p:nvPr/>
            </p:nvSpPr>
            <p:spPr>
              <a:xfrm>
                <a:off x="4732467" y="3145240"/>
                <a:ext cx="387430" cy="387430"/>
              </a:xfrm>
              <a:prstGeom prst="ellipse">
                <a:avLst/>
              </a:prstGeom>
              <a:solidFill>
                <a:srgbClr val="0099CC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400" dirty="0"/>
                  <a:t>Q2</a:t>
                </a:r>
                <a:endParaRPr kumimoji="1" lang="ja-JP" altLang="en-US" sz="1400" dirty="0"/>
              </a:p>
            </p:txBody>
          </p:sp>
          <p:sp>
            <p:nvSpPr>
              <p:cNvPr id="151" name="テキスト ボックス 150">
                <a:extLst>
                  <a:ext uri="{FF2B5EF4-FFF2-40B4-BE49-F238E27FC236}">
                    <a16:creationId xmlns:a16="http://schemas.microsoft.com/office/drawing/2014/main" id="{4C89CD7E-8251-458C-BE94-C620DAEE1B84}"/>
                  </a:ext>
                </a:extLst>
              </p:cNvPr>
              <p:cNvSpPr txBox="1"/>
              <p:nvPr/>
            </p:nvSpPr>
            <p:spPr>
              <a:xfrm>
                <a:off x="5203353" y="3145884"/>
                <a:ext cx="135467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52" name="テキスト ボックス 151">
                <a:extLst>
                  <a:ext uri="{FF2B5EF4-FFF2-40B4-BE49-F238E27FC236}">
                    <a16:creationId xmlns:a16="http://schemas.microsoft.com/office/drawing/2014/main" id="{29F30950-2227-4A20-852C-4D57C44516CA}"/>
                  </a:ext>
                </a:extLst>
              </p:cNvPr>
              <p:cNvSpPr txBox="1"/>
              <p:nvPr/>
            </p:nvSpPr>
            <p:spPr>
              <a:xfrm>
                <a:off x="5794044" y="3496781"/>
                <a:ext cx="1354672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     　 　　　て　さ      ぶくろ</a:t>
                </a:r>
              </a:p>
            </p:txBody>
          </p:sp>
          <p:sp>
            <p:nvSpPr>
              <p:cNvPr id="153" name="テキスト ボックス 152">
                <a:extLst>
                  <a:ext uri="{FF2B5EF4-FFF2-40B4-BE49-F238E27FC236}">
                    <a16:creationId xmlns:a16="http://schemas.microsoft.com/office/drawing/2014/main" id="{67BF7A09-DC1D-4999-BC6D-D950E4283FFA}"/>
                  </a:ext>
                </a:extLst>
              </p:cNvPr>
              <p:cNvSpPr txBox="1"/>
              <p:nvPr/>
            </p:nvSpPr>
            <p:spPr>
              <a:xfrm>
                <a:off x="4833178" y="3801651"/>
                <a:ext cx="64168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きにゅうらん</a:t>
                </a:r>
              </a:p>
            </p:txBody>
          </p:sp>
          <p:cxnSp>
            <p:nvCxnSpPr>
              <p:cNvPr id="154" name="直線コネクタ 153">
                <a:extLst>
                  <a:ext uri="{FF2B5EF4-FFF2-40B4-BE49-F238E27FC236}">
                    <a16:creationId xmlns:a16="http://schemas.microsoft.com/office/drawing/2014/main" id="{BDB9AC83-5E35-4C11-A98A-6CC589ECF7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13876" y="4110658"/>
                <a:ext cx="2164952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512FA57F-0666-4730-AF8D-CDE63D44D207}"/>
                </a:ext>
              </a:extLst>
            </p:cNvPr>
            <p:cNvGrpSpPr/>
            <p:nvPr/>
          </p:nvGrpSpPr>
          <p:grpSpPr>
            <a:xfrm>
              <a:off x="4732467" y="5341575"/>
              <a:ext cx="2416249" cy="1339457"/>
              <a:chOff x="4732467" y="5366975"/>
              <a:chExt cx="2416249" cy="1339457"/>
            </a:xfrm>
          </p:grpSpPr>
          <p:sp>
            <p:nvSpPr>
              <p:cNvPr id="156" name="四角形: 角を丸くする 155">
                <a:extLst>
                  <a:ext uri="{FF2B5EF4-FFF2-40B4-BE49-F238E27FC236}">
                    <a16:creationId xmlns:a16="http://schemas.microsoft.com/office/drawing/2014/main" id="{EC262CC0-7E52-4AA7-A0BC-61B5BBA04CC9}"/>
                  </a:ext>
                </a:extLst>
              </p:cNvPr>
              <p:cNvSpPr/>
              <p:nvPr/>
            </p:nvSpPr>
            <p:spPr>
              <a:xfrm>
                <a:off x="4810760" y="5403803"/>
                <a:ext cx="2337956" cy="1302629"/>
              </a:xfrm>
              <a:prstGeom prst="roundRect">
                <a:avLst>
                  <a:gd name="adj" fmla="val 9947"/>
                </a:avLst>
              </a:prstGeom>
              <a:solidFill>
                <a:schemeClr val="bg1"/>
              </a:solidFill>
              <a:ln w="1905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Autofit/>
              </a:bodyPr>
              <a:lstStyle/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en-US" altLang="ja-JP" sz="12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en-US" altLang="ja-JP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A</a:t>
                </a:r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住んでいる所だけ　　</a:t>
                </a:r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en-US" altLang="ja-JP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B</a:t>
                </a:r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住んでいる所と川の上流</a:t>
                </a:r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記入欄</a:t>
                </a:r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ja-JP" altLang="en-US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57" name="四角形: 角を丸くする 156">
                <a:extLst>
                  <a:ext uri="{FF2B5EF4-FFF2-40B4-BE49-F238E27FC236}">
                    <a16:creationId xmlns:a16="http://schemas.microsoft.com/office/drawing/2014/main" id="{A46AA953-C7EE-4801-8529-78248DE3FDC0}"/>
                  </a:ext>
                </a:extLst>
              </p:cNvPr>
              <p:cNvSpPr/>
              <p:nvPr/>
            </p:nvSpPr>
            <p:spPr>
              <a:xfrm>
                <a:off x="4810760" y="5398990"/>
                <a:ext cx="2337956" cy="331806"/>
              </a:xfrm>
              <a:prstGeom prst="roundRect">
                <a:avLst>
                  <a:gd name="adj" fmla="val 9947"/>
                </a:avLst>
              </a:prstGeom>
              <a:solidFill>
                <a:srgbClr val="0099CC"/>
              </a:solidFill>
              <a:ln w="2540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08000" rtlCol="0" anchor="ctr"/>
              <a:lstStyle/>
              <a:p>
                <a:r>
                  <a:rPr kumimoji="1"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どこの雨を確認する？</a:t>
                </a:r>
              </a:p>
            </p:txBody>
          </p:sp>
          <p:sp>
            <p:nvSpPr>
              <p:cNvPr id="158" name="楕円 157">
                <a:extLst>
                  <a:ext uri="{FF2B5EF4-FFF2-40B4-BE49-F238E27FC236}">
                    <a16:creationId xmlns:a16="http://schemas.microsoft.com/office/drawing/2014/main" id="{64200374-67B4-403E-A66C-F04190F8016E}"/>
                  </a:ext>
                </a:extLst>
              </p:cNvPr>
              <p:cNvSpPr/>
              <p:nvPr/>
            </p:nvSpPr>
            <p:spPr>
              <a:xfrm>
                <a:off x="4732467" y="5366975"/>
                <a:ext cx="387430" cy="387430"/>
              </a:xfrm>
              <a:prstGeom prst="ellipse">
                <a:avLst/>
              </a:prstGeom>
              <a:solidFill>
                <a:srgbClr val="0099CC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400" dirty="0"/>
                  <a:t>Q3</a:t>
                </a:r>
                <a:endParaRPr kumimoji="1" lang="ja-JP" altLang="en-US" sz="1400" dirty="0"/>
              </a:p>
            </p:txBody>
          </p:sp>
          <p:sp>
            <p:nvSpPr>
              <p:cNvPr id="159" name="テキスト ボックス 158">
                <a:extLst>
                  <a:ext uri="{FF2B5EF4-FFF2-40B4-BE49-F238E27FC236}">
                    <a16:creationId xmlns:a16="http://schemas.microsoft.com/office/drawing/2014/main" id="{D7514BAC-25F1-4FE6-AE0F-155A0027FEE5}"/>
                  </a:ext>
                </a:extLst>
              </p:cNvPr>
              <p:cNvSpPr txBox="1"/>
              <p:nvPr/>
            </p:nvSpPr>
            <p:spPr>
              <a:xfrm>
                <a:off x="5203353" y="5367619"/>
                <a:ext cx="135467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61" name="テキスト ボックス 160">
                <a:extLst>
                  <a:ext uri="{FF2B5EF4-FFF2-40B4-BE49-F238E27FC236}">
                    <a16:creationId xmlns:a16="http://schemas.microsoft.com/office/drawing/2014/main" id="{1453A730-B120-44B2-AFB6-EEE461939850}"/>
                  </a:ext>
                </a:extLst>
              </p:cNvPr>
              <p:cNvSpPr txBox="1"/>
              <p:nvPr/>
            </p:nvSpPr>
            <p:spPr>
              <a:xfrm>
                <a:off x="4854490" y="6336878"/>
                <a:ext cx="64168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きにゅうらん</a:t>
                </a:r>
              </a:p>
            </p:txBody>
          </p:sp>
          <p:cxnSp>
            <p:nvCxnSpPr>
              <p:cNvPr id="162" name="直線コネクタ 161">
                <a:extLst>
                  <a:ext uri="{FF2B5EF4-FFF2-40B4-BE49-F238E27FC236}">
                    <a16:creationId xmlns:a16="http://schemas.microsoft.com/office/drawing/2014/main" id="{044F2AA2-DEFD-4EF9-B7CB-658A9A4D62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13876" y="6627033"/>
                <a:ext cx="2164952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8" name="テキスト ボックス 227">
                <a:extLst>
                  <a:ext uri="{FF2B5EF4-FFF2-40B4-BE49-F238E27FC236}">
                    <a16:creationId xmlns:a16="http://schemas.microsoft.com/office/drawing/2014/main" id="{A13D6A34-3EF1-44DA-B9C7-4A0FD811E292}"/>
                  </a:ext>
                </a:extLst>
              </p:cNvPr>
              <p:cNvSpPr txBox="1"/>
              <p:nvPr/>
            </p:nvSpPr>
            <p:spPr>
              <a:xfrm>
                <a:off x="5031186" y="5720718"/>
                <a:ext cx="127796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す　　　　　　　　ところ</a:t>
                </a:r>
              </a:p>
            </p:txBody>
          </p:sp>
          <p:sp>
            <p:nvSpPr>
              <p:cNvPr id="229" name="テキスト ボックス 228">
                <a:extLst>
                  <a:ext uri="{FF2B5EF4-FFF2-40B4-BE49-F238E27FC236}">
                    <a16:creationId xmlns:a16="http://schemas.microsoft.com/office/drawing/2014/main" id="{79E6BB82-BB30-4782-8F8E-B7B6C34A627D}"/>
                  </a:ext>
                </a:extLst>
              </p:cNvPr>
              <p:cNvSpPr txBox="1"/>
              <p:nvPr/>
            </p:nvSpPr>
            <p:spPr>
              <a:xfrm>
                <a:off x="5031186" y="6027957"/>
                <a:ext cx="1731564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す　　　　　　　　ところ　 かわ　</a:t>
                </a:r>
                <a:r>
                  <a:rPr lang="ja-JP" altLang="en-US" sz="1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じょうりゅう</a:t>
                </a:r>
              </a:p>
            </p:txBody>
          </p:sp>
        </p:grpSp>
        <p:grpSp>
          <p:nvGrpSpPr>
            <p:cNvPr id="163" name="グループ化 162">
              <a:extLst>
                <a:ext uri="{FF2B5EF4-FFF2-40B4-BE49-F238E27FC236}">
                  <a16:creationId xmlns:a16="http://schemas.microsoft.com/office/drawing/2014/main" id="{8AD652C8-0D20-43E1-8D65-F4943162DAFD}"/>
                </a:ext>
              </a:extLst>
            </p:cNvPr>
            <p:cNvGrpSpPr/>
            <p:nvPr/>
          </p:nvGrpSpPr>
          <p:grpSpPr>
            <a:xfrm>
              <a:off x="4732467" y="6751750"/>
              <a:ext cx="2416249" cy="1055920"/>
              <a:chOff x="4732467" y="3145240"/>
              <a:chExt cx="2416249" cy="1055920"/>
            </a:xfrm>
          </p:grpSpPr>
          <p:sp>
            <p:nvSpPr>
              <p:cNvPr id="164" name="四角形: 角を丸くする 163">
                <a:extLst>
                  <a:ext uri="{FF2B5EF4-FFF2-40B4-BE49-F238E27FC236}">
                    <a16:creationId xmlns:a16="http://schemas.microsoft.com/office/drawing/2014/main" id="{2C691AE8-41D8-4DD0-9EFD-905F801162C8}"/>
                  </a:ext>
                </a:extLst>
              </p:cNvPr>
              <p:cNvSpPr/>
              <p:nvPr/>
            </p:nvSpPr>
            <p:spPr>
              <a:xfrm>
                <a:off x="4810760" y="3177255"/>
                <a:ext cx="2337956" cy="1023905"/>
              </a:xfrm>
              <a:prstGeom prst="roundRect">
                <a:avLst>
                  <a:gd name="adj" fmla="val 9947"/>
                </a:avLst>
              </a:prstGeom>
              <a:solidFill>
                <a:schemeClr val="bg1"/>
              </a:solidFill>
              <a:ln w="1905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en-US" altLang="ja-JP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A</a:t>
                </a:r>
                <a:r>
                  <a:rPr kumimoji="1"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川へ見に行く　　</a:t>
                </a:r>
                <a:r>
                  <a:rPr kumimoji="1" lang="en-US" altLang="ja-JP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B</a:t>
                </a:r>
                <a:r>
                  <a:rPr kumimoji="1" lang="ja-JP" altLang="en-US" sz="9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パソコンで見る</a:t>
                </a:r>
                <a:endParaRPr kumimoji="1" lang="en-US" altLang="ja-JP" sz="9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記入欄</a:t>
                </a:r>
              </a:p>
            </p:txBody>
          </p:sp>
          <p:sp>
            <p:nvSpPr>
              <p:cNvPr id="165" name="四角形: 角を丸くする 164">
                <a:extLst>
                  <a:ext uri="{FF2B5EF4-FFF2-40B4-BE49-F238E27FC236}">
                    <a16:creationId xmlns:a16="http://schemas.microsoft.com/office/drawing/2014/main" id="{4E16F171-10FA-4F54-9D78-50FACB2E19CE}"/>
                  </a:ext>
                </a:extLst>
              </p:cNvPr>
              <p:cNvSpPr/>
              <p:nvPr/>
            </p:nvSpPr>
            <p:spPr>
              <a:xfrm>
                <a:off x="4810760" y="3177255"/>
                <a:ext cx="2337956" cy="331806"/>
              </a:xfrm>
              <a:prstGeom prst="roundRect">
                <a:avLst>
                  <a:gd name="adj" fmla="val 9947"/>
                </a:avLst>
              </a:prstGeom>
              <a:solidFill>
                <a:srgbClr val="0099CC"/>
              </a:solidFill>
              <a:ln w="2540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08000" rtlCol="0" anchor="ctr"/>
              <a:lstStyle/>
              <a:p>
                <a:r>
                  <a:rPr kumimoji="1" lang="ja-JP" altLang="en-US" sz="10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川の水位をどうやって調べる？</a:t>
                </a:r>
              </a:p>
            </p:txBody>
          </p:sp>
          <p:sp>
            <p:nvSpPr>
              <p:cNvPr id="166" name="楕円 165">
                <a:extLst>
                  <a:ext uri="{FF2B5EF4-FFF2-40B4-BE49-F238E27FC236}">
                    <a16:creationId xmlns:a16="http://schemas.microsoft.com/office/drawing/2014/main" id="{C0E501BC-BF09-4C3A-98BC-0421AB4CD09E}"/>
                  </a:ext>
                </a:extLst>
              </p:cNvPr>
              <p:cNvSpPr/>
              <p:nvPr/>
            </p:nvSpPr>
            <p:spPr>
              <a:xfrm>
                <a:off x="4732467" y="3145240"/>
                <a:ext cx="387430" cy="387430"/>
              </a:xfrm>
              <a:prstGeom prst="ellipse">
                <a:avLst/>
              </a:prstGeom>
              <a:solidFill>
                <a:srgbClr val="0099CC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400" dirty="0"/>
                  <a:t>Q4</a:t>
                </a:r>
                <a:endParaRPr kumimoji="1" lang="ja-JP" altLang="en-US" sz="1400" dirty="0"/>
              </a:p>
            </p:txBody>
          </p:sp>
          <p:sp>
            <p:nvSpPr>
              <p:cNvPr id="167" name="テキスト ボックス 166">
                <a:extLst>
                  <a:ext uri="{FF2B5EF4-FFF2-40B4-BE49-F238E27FC236}">
                    <a16:creationId xmlns:a16="http://schemas.microsoft.com/office/drawing/2014/main" id="{F004D59E-2D28-48E8-88B8-9696FBEE93F3}"/>
                  </a:ext>
                </a:extLst>
              </p:cNvPr>
              <p:cNvSpPr txBox="1"/>
              <p:nvPr/>
            </p:nvSpPr>
            <p:spPr>
              <a:xfrm>
                <a:off x="5203353" y="3145884"/>
                <a:ext cx="135467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169" name="テキスト ボックス 168">
                <a:extLst>
                  <a:ext uri="{FF2B5EF4-FFF2-40B4-BE49-F238E27FC236}">
                    <a16:creationId xmlns:a16="http://schemas.microsoft.com/office/drawing/2014/main" id="{7194716C-2F73-4E1F-BBB2-14498E1126DB}"/>
                  </a:ext>
                </a:extLst>
              </p:cNvPr>
              <p:cNvSpPr txBox="1"/>
              <p:nvPr/>
            </p:nvSpPr>
            <p:spPr>
              <a:xfrm>
                <a:off x="4841646" y="3801651"/>
                <a:ext cx="64168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きにゅうらん</a:t>
                </a:r>
              </a:p>
            </p:txBody>
          </p:sp>
          <p:cxnSp>
            <p:nvCxnSpPr>
              <p:cNvPr id="170" name="直線コネクタ 169">
                <a:extLst>
                  <a:ext uri="{FF2B5EF4-FFF2-40B4-BE49-F238E27FC236}">
                    <a16:creationId xmlns:a16="http://schemas.microsoft.com/office/drawing/2014/main" id="{7E6F32A6-A66C-4FBA-A823-399E280922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13876" y="4141138"/>
                <a:ext cx="2164952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3" name="テキスト ボックス 232">
                <a:extLst>
                  <a:ext uri="{FF2B5EF4-FFF2-40B4-BE49-F238E27FC236}">
                    <a16:creationId xmlns:a16="http://schemas.microsoft.com/office/drawing/2014/main" id="{3D60DD08-2ECC-4099-A232-BAC5F0AFD110}"/>
                  </a:ext>
                </a:extLst>
              </p:cNvPr>
              <p:cNvSpPr txBox="1"/>
              <p:nvPr/>
            </p:nvSpPr>
            <p:spPr>
              <a:xfrm>
                <a:off x="4968992" y="3509061"/>
                <a:ext cx="2011775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かわ　　み　</a:t>
                </a:r>
                <a:r>
                  <a:rPr lang="ja-JP" altLang="en-US" sz="3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</a:t>
                </a:r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い　　　　　　　　　　　　　　　　</a:t>
                </a:r>
                <a:r>
                  <a:rPr lang="ja-JP" altLang="en-US" sz="3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み</a:t>
                </a:r>
              </a:p>
            </p:txBody>
          </p:sp>
        </p:grpSp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6002C55D-7674-4895-8AD2-AFC82FC4BBE5}"/>
                </a:ext>
              </a:extLst>
            </p:cNvPr>
            <p:cNvGrpSpPr/>
            <p:nvPr/>
          </p:nvGrpSpPr>
          <p:grpSpPr>
            <a:xfrm>
              <a:off x="4732467" y="7843738"/>
              <a:ext cx="2416249" cy="1055920"/>
              <a:chOff x="4732467" y="3145240"/>
              <a:chExt cx="2416249" cy="1055920"/>
            </a:xfrm>
          </p:grpSpPr>
          <p:sp>
            <p:nvSpPr>
              <p:cNvPr id="75" name="四角形: 角を丸くする 74">
                <a:extLst>
                  <a:ext uri="{FF2B5EF4-FFF2-40B4-BE49-F238E27FC236}">
                    <a16:creationId xmlns:a16="http://schemas.microsoft.com/office/drawing/2014/main" id="{9A591D47-CD96-4AB5-BEA8-BC5627B90D7A}"/>
                  </a:ext>
                </a:extLst>
              </p:cNvPr>
              <p:cNvSpPr/>
              <p:nvPr/>
            </p:nvSpPr>
            <p:spPr>
              <a:xfrm>
                <a:off x="4810760" y="3177255"/>
                <a:ext cx="2337956" cy="1023905"/>
              </a:xfrm>
              <a:prstGeom prst="roundRect">
                <a:avLst>
                  <a:gd name="adj" fmla="val 9947"/>
                </a:avLst>
              </a:prstGeom>
              <a:solidFill>
                <a:schemeClr val="bg1"/>
              </a:solidFill>
              <a:ln w="1905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en-US" altLang="ja-JP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A</a:t>
                </a:r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動きやすい靴　　</a:t>
                </a:r>
                <a:r>
                  <a:rPr kumimoji="1" lang="en-US" altLang="ja-JP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B</a:t>
                </a:r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長靴</a:t>
                </a:r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記入欄</a:t>
                </a:r>
              </a:p>
            </p:txBody>
          </p:sp>
          <p:sp>
            <p:nvSpPr>
              <p:cNvPr id="76" name="四角形: 角を丸くする 75">
                <a:extLst>
                  <a:ext uri="{FF2B5EF4-FFF2-40B4-BE49-F238E27FC236}">
                    <a16:creationId xmlns:a16="http://schemas.microsoft.com/office/drawing/2014/main" id="{F0C14162-C051-46DC-8422-3CC07E5F9FBF}"/>
                  </a:ext>
                </a:extLst>
              </p:cNvPr>
              <p:cNvSpPr/>
              <p:nvPr/>
            </p:nvSpPr>
            <p:spPr>
              <a:xfrm>
                <a:off x="4810760" y="3177255"/>
                <a:ext cx="2337956" cy="331806"/>
              </a:xfrm>
              <a:prstGeom prst="roundRect">
                <a:avLst>
                  <a:gd name="adj" fmla="val 9947"/>
                </a:avLst>
              </a:prstGeom>
              <a:solidFill>
                <a:srgbClr val="0099CC"/>
              </a:solidFill>
              <a:ln w="2540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08000" rtlCol="0" anchor="ctr"/>
              <a:lstStyle/>
              <a:p>
                <a:r>
                  <a:rPr kumimoji="1"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どんな靴をはいて避難する？</a:t>
                </a:r>
              </a:p>
            </p:txBody>
          </p:sp>
          <p:sp>
            <p:nvSpPr>
              <p:cNvPr id="77" name="楕円 76">
                <a:extLst>
                  <a:ext uri="{FF2B5EF4-FFF2-40B4-BE49-F238E27FC236}">
                    <a16:creationId xmlns:a16="http://schemas.microsoft.com/office/drawing/2014/main" id="{95173144-8CE9-4724-A443-D28E73115A02}"/>
                  </a:ext>
                </a:extLst>
              </p:cNvPr>
              <p:cNvSpPr/>
              <p:nvPr/>
            </p:nvSpPr>
            <p:spPr>
              <a:xfrm>
                <a:off x="4732467" y="3145240"/>
                <a:ext cx="387430" cy="387430"/>
              </a:xfrm>
              <a:prstGeom prst="ellipse">
                <a:avLst/>
              </a:prstGeom>
              <a:solidFill>
                <a:srgbClr val="0099CC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400" dirty="0"/>
                  <a:t>Q5</a:t>
                </a:r>
                <a:endParaRPr kumimoji="1" lang="ja-JP" altLang="en-US" sz="1400" dirty="0"/>
              </a:p>
            </p:txBody>
          </p:sp>
          <p:sp>
            <p:nvSpPr>
              <p:cNvPr id="78" name="テキスト ボックス 77">
                <a:extLst>
                  <a:ext uri="{FF2B5EF4-FFF2-40B4-BE49-F238E27FC236}">
                    <a16:creationId xmlns:a16="http://schemas.microsoft.com/office/drawing/2014/main" id="{3BDB5378-AA85-418C-98DC-6DF4B7C686CE}"/>
                  </a:ext>
                </a:extLst>
              </p:cNvPr>
              <p:cNvSpPr txBox="1"/>
              <p:nvPr/>
            </p:nvSpPr>
            <p:spPr>
              <a:xfrm>
                <a:off x="5203353" y="3145884"/>
                <a:ext cx="135467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34BA5BE3-655F-4D92-A11A-11A764C07715}"/>
                  </a:ext>
                </a:extLst>
              </p:cNvPr>
              <p:cNvSpPr txBox="1"/>
              <p:nvPr/>
            </p:nvSpPr>
            <p:spPr>
              <a:xfrm>
                <a:off x="4994608" y="3496781"/>
                <a:ext cx="2154108" cy="191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20820D17-3185-4FCA-85E2-5DF1DFC0B776}"/>
                  </a:ext>
                </a:extLst>
              </p:cNvPr>
              <p:cNvSpPr txBox="1"/>
              <p:nvPr/>
            </p:nvSpPr>
            <p:spPr>
              <a:xfrm>
                <a:off x="4833178" y="3801651"/>
                <a:ext cx="64168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きにゅうらん</a:t>
                </a:r>
              </a:p>
            </p:txBody>
          </p:sp>
          <p:cxnSp>
            <p:nvCxnSpPr>
              <p:cNvPr id="81" name="直線コネクタ 80">
                <a:extLst>
                  <a:ext uri="{FF2B5EF4-FFF2-40B4-BE49-F238E27FC236}">
                    <a16:creationId xmlns:a16="http://schemas.microsoft.com/office/drawing/2014/main" id="{C6CA46D1-9EE8-4DFF-ACFA-90CF8AAED4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13876" y="4110658"/>
                <a:ext cx="2164952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5" name="テキスト ボックス 234">
                <a:extLst>
                  <a:ext uri="{FF2B5EF4-FFF2-40B4-BE49-F238E27FC236}">
                    <a16:creationId xmlns:a16="http://schemas.microsoft.com/office/drawing/2014/main" id="{EE223313-1CA8-46BE-B623-AA4525CBB60F}"/>
                  </a:ext>
                </a:extLst>
              </p:cNvPr>
              <p:cNvSpPr txBox="1"/>
              <p:nvPr/>
            </p:nvSpPr>
            <p:spPr>
              <a:xfrm>
                <a:off x="4985652" y="3505859"/>
                <a:ext cx="1726296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うご　　　　　　　　くつ　　　　　</a:t>
                </a:r>
                <a:r>
                  <a:rPr lang="ja-JP" altLang="en-US" sz="3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 </a:t>
                </a:r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ながぐつ</a:t>
                </a:r>
              </a:p>
            </p:txBody>
          </p:sp>
        </p:grpSp>
        <p:grpSp>
          <p:nvGrpSpPr>
            <p:cNvPr id="6" name="グループ化 5">
              <a:extLst>
                <a:ext uri="{FF2B5EF4-FFF2-40B4-BE49-F238E27FC236}">
                  <a16:creationId xmlns:a16="http://schemas.microsoft.com/office/drawing/2014/main" id="{FD002AF5-0E3C-4E97-9E71-F18F987F38C1}"/>
                </a:ext>
              </a:extLst>
            </p:cNvPr>
            <p:cNvGrpSpPr/>
            <p:nvPr/>
          </p:nvGrpSpPr>
          <p:grpSpPr>
            <a:xfrm>
              <a:off x="4732467" y="8953737"/>
              <a:ext cx="2416249" cy="1302783"/>
              <a:chOff x="4732467" y="8953737"/>
              <a:chExt cx="2416249" cy="1302783"/>
            </a:xfrm>
          </p:grpSpPr>
          <p:sp>
            <p:nvSpPr>
              <p:cNvPr id="83" name="四角形: 角を丸くする 82">
                <a:extLst>
                  <a:ext uri="{FF2B5EF4-FFF2-40B4-BE49-F238E27FC236}">
                    <a16:creationId xmlns:a16="http://schemas.microsoft.com/office/drawing/2014/main" id="{85CFD366-9A75-4C44-9A04-B29F463408EF}"/>
                  </a:ext>
                </a:extLst>
              </p:cNvPr>
              <p:cNvSpPr/>
              <p:nvPr/>
            </p:nvSpPr>
            <p:spPr>
              <a:xfrm>
                <a:off x="4810760" y="8985752"/>
                <a:ext cx="2337956" cy="1270768"/>
              </a:xfrm>
              <a:prstGeom prst="roundRect">
                <a:avLst>
                  <a:gd name="adj" fmla="val 9947"/>
                </a:avLst>
              </a:prstGeom>
              <a:solidFill>
                <a:schemeClr val="bg1"/>
              </a:solidFill>
              <a:ln w="1905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endParaRPr kumimoji="1" lang="en-US" altLang="ja-JP" sz="1000" b="1" dirty="0"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r>
                  <a:rPr kumimoji="1" lang="ja-JP" altLang="en-US" sz="1000" b="1" dirty="0">
                    <a:solidFill>
                      <a:schemeClr val="tx1"/>
                    </a:solidFill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記入欄</a:t>
                </a:r>
              </a:p>
            </p:txBody>
          </p:sp>
          <p:sp>
            <p:nvSpPr>
              <p:cNvPr id="84" name="四角形: 角を丸くする 83">
                <a:extLst>
                  <a:ext uri="{FF2B5EF4-FFF2-40B4-BE49-F238E27FC236}">
                    <a16:creationId xmlns:a16="http://schemas.microsoft.com/office/drawing/2014/main" id="{3D25827A-9458-4453-8151-32B4848A11F3}"/>
                  </a:ext>
                </a:extLst>
              </p:cNvPr>
              <p:cNvSpPr/>
              <p:nvPr/>
            </p:nvSpPr>
            <p:spPr>
              <a:xfrm>
                <a:off x="4810760" y="8985752"/>
                <a:ext cx="2337956" cy="554554"/>
              </a:xfrm>
              <a:prstGeom prst="roundRect">
                <a:avLst>
                  <a:gd name="adj" fmla="val 9947"/>
                </a:avLst>
              </a:prstGeom>
              <a:solidFill>
                <a:srgbClr val="0099CC"/>
              </a:solidFill>
              <a:ln w="25400">
                <a:solidFill>
                  <a:srgbClr val="0099C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108000" rtlCol="0" anchor="ctr"/>
              <a:lstStyle/>
              <a:p>
                <a:pPr>
                  <a:lnSpc>
                    <a:spcPts val="1800"/>
                  </a:lnSpc>
                </a:pPr>
                <a:r>
                  <a:rPr kumimoji="1"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安全な所はどこ？</a:t>
                </a:r>
                <a:endParaRPr kumimoji="1" lang="en-US" altLang="ja-JP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  <a:p>
                <a:pPr>
                  <a:lnSpc>
                    <a:spcPts val="1800"/>
                  </a:lnSpc>
                </a:pPr>
                <a:r>
                  <a:rPr lang="ja-JP" altLang="en-US" sz="1100" b="1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　　家族と一緒に考えてみよう！</a:t>
                </a:r>
                <a:endParaRPr kumimoji="1" lang="ja-JP" altLang="en-US" sz="1100" b="1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5" name="楕円 84">
                <a:extLst>
                  <a:ext uri="{FF2B5EF4-FFF2-40B4-BE49-F238E27FC236}">
                    <a16:creationId xmlns:a16="http://schemas.microsoft.com/office/drawing/2014/main" id="{A2B266B6-2336-4477-89CF-85897817D1A6}"/>
                  </a:ext>
                </a:extLst>
              </p:cNvPr>
              <p:cNvSpPr/>
              <p:nvPr/>
            </p:nvSpPr>
            <p:spPr>
              <a:xfrm>
                <a:off x="4732467" y="8953737"/>
                <a:ext cx="387430" cy="387430"/>
              </a:xfrm>
              <a:prstGeom prst="ellipse">
                <a:avLst/>
              </a:prstGeom>
              <a:solidFill>
                <a:srgbClr val="0099CC"/>
              </a:solidFill>
              <a:ln w="127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kumimoji="1" lang="en-US" altLang="ja-JP" sz="1400" dirty="0"/>
                  <a:t>Q6</a:t>
                </a:r>
                <a:endParaRPr kumimoji="1" lang="ja-JP" altLang="en-US" sz="1400" dirty="0"/>
              </a:p>
            </p:txBody>
          </p:sp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DB90D2CE-6369-4013-BC98-D5E37734022F}"/>
                  </a:ext>
                </a:extLst>
              </p:cNvPr>
              <p:cNvSpPr txBox="1"/>
              <p:nvPr/>
            </p:nvSpPr>
            <p:spPr>
              <a:xfrm>
                <a:off x="5203353" y="8954381"/>
                <a:ext cx="135467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1500BDCA-FED5-4864-B0FD-A37AAB0E8FB1}"/>
                  </a:ext>
                </a:extLst>
              </p:cNvPr>
              <p:cNvSpPr txBox="1"/>
              <p:nvPr/>
            </p:nvSpPr>
            <p:spPr>
              <a:xfrm>
                <a:off x="4994608" y="9305278"/>
                <a:ext cx="2154108" cy="1916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ja-JP" altLang="en-US" sz="6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endParaRPr>
              </a:p>
            </p:txBody>
          </p:sp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EABBBF56-C08E-4B26-BA7E-2FA5CA671ABF}"/>
                  </a:ext>
                </a:extLst>
              </p:cNvPr>
              <p:cNvSpPr txBox="1"/>
              <p:nvPr/>
            </p:nvSpPr>
            <p:spPr>
              <a:xfrm>
                <a:off x="4843763" y="9584748"/>
                <a:ext cx="641687" cy="169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500" dirty="0">
                    <a:latin typeface="HG丸ｺﾞｼｯｸM-PRO" panose="020F0600000000000000" pitchFamily="50" charset="-128"/>
                    <a:ea typeface="HG丸ｺﾞｼｯｸM-PRO" panose="020F0600000000000000" pitchFamily="50" charset="-128"/>
                  </a:rPr>
                  <a:t>きにゅうらん</a:t>
                </a:r>
              </a:p>
            </p:txBody>
          </p:sp>
          <p:cxnSp>
            <p:nvCxnSpPr>
              <p:cNvPr id="89" name="直線コネクタ 88">
                <a:extLst>
                  <a:ext uri="{FF2B5EF4-FFF2-40B4-BE49-F238E27FC236}">
                    <a16:creationId xmlns:a16="http://schemas.microsoft.com/office/drawing/2014/main" id="{239BE9BF-5913-4A62-A992-3B15A17865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13876" y="10198524"/>
                <a:ext cx="2164952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直線コネクタ 90">
                <a:extLst>
                  <a:ext uri="{FF2B5EF4-FFF2-40B4-BE49-F238E27FC236}">
                    <a16:creationId xmlns:a16="http://schemas.microsoft.com/office/drawing/2014/main" id="{9A5399BF-F8D5-492C-A24E-8D11FE8E548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913876" y="9888644"/>
                <a:ext cx="2164952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5" name="テキスト ボックス 224">
              <a:extLst>
                <a:ext uri="{FF2B5EF4-FFF2-40B4-BE49-F238E27FC236}">
                  <a16:creationId xmlns:a16="http://schemas.microsoft.com/office/drawing/2014/main" id="{D9047C33-F46C-4F22-B138-76C013E5B43E}"/>
                </a:ext>
              </a:extLst>
            </p:cNvPr>
            <p:cNvSpPr txBox="1"/>
            <p:nvPr/>
          </p:nvSpPr>
          <p:spPr>
            <a:xfrm>
              <a:off x="4812345" y="2410892"/>
              <a:ext cx="2256859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ほか　　　　こた　　　　　　　　　　　　　　　　きにゅうらん</a:t>
              </a:r>
            </a:p>
          </p:txBody>
        </p:sp>
        <p:sp>
          <p:nvSpPr>
            <p:cNvPr id="226" name="テキスト ボックス 225">
              <a:extLst>
                <a:ext uri="{FF2B5EF4-FFF2-40B4-BE49-F238E27FC236}">
                  <a16:creationId xmlns:a16="http://schemas.microsoft.com/office/drawing/2014/main" id="{05599E01-2496-4C1F-B1FE-CCEB816450EE}"/>
                </a:ext>
              </a:extLst>
            </p:cNvPr>
            <p:cNvSpPr txBox="1"/>
            <p:nvPr/>
          </p:nvSpPr>
          <p:spPr>
            <a:xfrm>
              <a:off x="4841984" y="2707584"/>
              <a:ext cx="1006372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5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</a:t>
              </a:r>
            </a:p>
          </p:txBody>
        </p:sp>
        <p:sp>
          <p:nvSpPr>
            <p:cNvPr id="230" name="テキスト ボックス 229">
              <a:extLst>
                <a:ext uri="{FF2B5EF4-FFF2-40B4-BE49-F238E27FC236}">
                  <a16:creationId xmlns:a16="http://schemas.microsoft.com/office/drawing/2014/main" id="{68D6504D-7B46-4B94-B0E6-4471049DC033}"/>
                </a:ext>
              </a:extLst>
            </p:cNvPr>
            <p:cNvSpPr txBox="1"/>
            <p:nvPr/>
          </p:nvSpPr>
          <p:spPr>
            <a:xfrm>
              <a:off x="5092127" y="4273851"/>
              <a:ext cx="135467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ひなん　　　　　　　</a:t>
              </a:r>
              <a:r>
                <a:rPr lang="ja-JP" altLang="en-US" sz="1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つか</a:t>
              </a:r>
            </a:p>
          </p:txBody>
        </p:sp>
        <p:sp>
          <p:nvSpPr>
            <p:cNvPr id="231" name="テキスト ボックス 230">
              <a:extLst>
                <a:ext uri="{FF2B5EF4-FFF2-40B4-BE49-F238E27FC236}">
                  <a16:creationId xmlns:a16="http://schemas.microsoft.com/office/drawing/2014/main" id="{AE2C2AB0-F4A9-4563-9027-BC8F5B112DE8}"/>
                </a:ext>
              </a:extLst>
            </p:cNvPr>
            <p:cNvSpPr txBox="1"/>
            <p:nvPr/>
          </p:nvSpPr>
          <p:spPr>
            <a:xfrm>
              <a:off x="5516032" y="5354827"/>
              <a:ext cx="1267575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あめ　</a:t>
              </a:r>
              <a:r>
                <a:rPr lang="ja-JP" altLang="en-US" sz="3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かくにん</a:t>
              </a:r>
            </a:p>
          </p:txBody>
        </p:sp>
        <p:sp>
          <p:nvSpPr>
            <p:cNvPr id="232" name="テキスト ボックス 231">
              <a:extLst>
                <a:ext uri="{FF2B5EF4-FFF2-40B4-BE49-F238E27FC236}">
                  <a16:creationId xmlns:a16="http://schemas.microsoft.com/office/drawing/2014/main" id="{7031DD72-C6E6-477A-AC9C-8E8CA3866A58}"/>
                </a:ext>
              </a:extLst>
            </p:cNvPr>
            <p:cNvSpPr txBox="1"/>
            <p:nvPr/>
          </p:nvSpPr>
          <p:spPr>
            <a:xfrm>
              <a:off x="5073650" y="6774870"/>
              <a:ext cx="1709958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かわ　</a:t>
              </a:r>
              <a:r>
                <a:rPr lang="ja-JP" altLang="en-US" sz="3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</a:t>
              </a:r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すいい　　　　　　　　　　しら</a:t>
              </a:r>
            </a:p>
          </p:txBody>
        </p:sp>
        <p:sp>
          <p:nvSpPr>
            <p:cNvPr id="234" name="テキスト ボックス 233">
              <a:extLst>
                <a:ext uri="{FF2B5EF4-FFF2-40B4-BE49-F238E27FC236}">
                  <a16:creationId xmlns:a16="http://schemas.microsoft.com/office/drawing/2014/main" id="{9D640FA4-12B6-4A81-B51A-0413846DB2CF}"/>
                </a:ext>
              </a:extLst>
            </p:cNvPr>
            <p:cNvSpPr txBox="1"/>
            <p:nvPr/>
          </p:nvSpPr>
          <p:spPr>
            <a:xfrm>
              <a:off x="5508583" y="7850850"/>
              <a:ext cx="125416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くつ　　　　　　</a:t>
              </a:r>
              <a:r>
                <a:rPr lang="ja-JP" altLang="en-US" sz="4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ひなん</a:t>
              </a:r>
            </a:p>
          </p:txBody>
        </p:sp>
        <p:sp>
          <p:nvSpPr>
            <p:cNvPr id="236" name="テキスト ボックス 235">
              <a:extLst>
                <a:ext uri="{FF2B5EF4-FFF2-40B4-BE49-F238E27FC236}">
                  <a16:creationId xmlns:a16="http://schemas.microsoft.com/office/drawing/2014/main" id="{7D55FA15-8C39-443F-A405-B3A3EBDAF89C}"/>
                </a:ext>
              </a:extLst>
            </p:cNvPr>
            <p:cNvSpPr txBox="1"/>
            <p:nvPr/>
          </p:nvSpPr>
          <p:spPr>
            <a:xfrm>
              <a:off x="5096610" y="8975388"/>
              <a:ext cx="125416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あんぜん</a:t>
              </a:r>
              <a:r>
                <a:rPr lang="ja-JP" altLang="en-US" sz="4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2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ところ</a:t>
              </a:r>
            </a:p>
          </p:txBody>
        </p:sp>
        <p:sp>
          <p:nvSpPr>
            <p:cNvPr id="237" name="テキスト ボックス 236">
              <a:extLst>
                <a:ext uri="{FF2B5EF4-FFF2-40B4-BE49-F238E27FC236}">
                  <a16:creationId xmlns:a16="http://schemas.microsoft.com/office/drawing/2014/main" id="{24D6CFC1-3C12-488A-8DDD-719F61ABFC06}"/>
                </a:ext>
              </a:extLst>
            </p:cNvPr>
            <p:cNvSpPr txBox="1"/>
            <p:nvPr/>
          </p:nvSpPr>
          <p:spPr>
            <a:xfrm>
              <a:off x="5096610" y="9227688"/>
              <a:ext cx="125416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00" dirty="0">
                  <a:solidFill>
                    <a:schemeClr val="bg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 かぞく　　 いっしょ　かんが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8027487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1372</TotalTime>
  <Words>1209</Words>
  <PresentationFormat>ユーザー設定</PresentationFormat>
  <Paragraphs>238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HG丸ｺﾞｼｯｸM-PRO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2019-08-15T20:56:57Z</cp:lastPrinted>
  <dcterms:created xsi:type="dcterms:W3CDTF">2013-08-07T01:16:52Z</dcterms:created>
  <dcterms:modified xsi:type="dcterms:W3CDTF">2020-06-11T07:29:58Z</dcterms:modified>
</cp:coreProperties>
</file>