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6" r:id="rId2"/>
    <p:sldId id="257" r:id="rId3"/>
  </p:sldIdLst>
  <p:sldSz cx="6858000" cy="9144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66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814" autoAdjust="0"/>
    <p:restoredTop sz="93775" autoAdjust="0"/>
  </p:normalViewPr>
  <p:slideViewPr>
    <p:cSldViewPr>
      <p:cViewPr>
        <p:scale>
          <a:sx n="66" d="100"/>
          <a:sy n="66" d="100"/>
        </p:scale>
        <p:origin x="690" y="708"/>
      </p:cViewPr>
      <p:guideLst>
        <p:guide orient="horz" pos="288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F6D847AD-63A9-4AD4-944F-BF5B7B1F3D40}" type="datetimeFigureOut">
              <a:rPr kumimoji="1" lang="ja-JP" altLang="en-US" smtClean="0"/>
              <a:t>2020/1/22</a:t>
            </a:fld>
            <a:endParaRPr kumimoji="1" lang="ja-JP" altLang="en-US"/>
          </a:p>
        </p:txBody>
      </p:sp>
      <p:sp>
        <p:nvSpPr>
          <p:cNvPr id="4" name="スライド イメージ プレースホルダー 3"/>
          <p:cNvSpPr>
            <a:spLocks noGrp="1" noRot="1" noChangeAspect="1"/>
          </p:cNvSpPr>
          <p:nvPr>
            <p:ph type="sldImg" idx="2"/>
          </p:nvPr>
        </p:nvSpPr>
        <p:spPr>
          <a:xfrm>
            <a:off x="2146300" y="1243013"/>
            <a:ext cx="2514600"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2D73F41C-9D4C-4BFC-A045-D52159667AB2}" type="slidenum">
              <a:rPr kumimoji="1" lang="ja-JP" altLang="en-US" smtClean="0"/>
              <a:t>‹#›</a:t>
            </a:fld>
            <a:endParaRPr kumimoji="1" lang="ja-JP" altLang="en-US"/>
          </a:p>
        </p:txBody>
      </p:sp>
    </p:spTree>
    <p:extLst>
      <p:ext uri="{BB962C8B-B14F-4D97-AF65-F5344CB8AC3E}">
        <p14:creationId xmlns:p14="http://schemas.microsoft.com/office/powerpoint/2010/main" val="51310371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みなさん、台風や大雨のときに注意することはわかったかな？</a:t>
            </a:r>
            <a:endParaRPr kumimoji="1" lang="en-US" altLang="ja-JP" dirty="0"/>
          </a:p>
          <a:p>
            <a:r>
              <a:rPr kumimoji="1" lang="ja-JP" altLang="en-US" dirty="0"/>
              <a:t>それでは、クイズです。</a:t>
            </a:r>
            <a:endParaRPr kumimoji="1" lang="en-US" altLang="ja-JP" dirty="0"/>
          </a:p>
          <a:p>
            <a:r>
              <a:rPr kumimoji="1" lang="ja-JP" altLang="en-US" dirty="0"/>
              <a:t>①番から③番のときに、台風のときはどうなるかな？</a:t>
            </a:r>
            <a:endParaRPr kumimoji="1" lang="en-US" altLang="ja-JP" dirty="0"/>
          </a:p>
          <a:p>
            <a:r>
              <a:rPr kumimoji="1" lang="ja-JP" altLang="en-US" dirty="0"/>
              <a:t>①番のときはどのイラストかな？わかる人は手を挙げて、何番のイラストでどうなるか答えてください。</a:t>
            </a:r>
            <a:endParaRPr kumimoji="1" lang="en-US" altLang="ja-JP" dirty="0"/>
          </a:p>
          <a:p>
            <a:r>
              <a:rPr kumimoji="1" lang="ja-JP" altLang="en-US" dirty="0"/>
              <a:t>　（回答）⑥番だね。強い風で電線が切れたり、カワラが飛んでくることがありますので、注意しましょう。</a:t>
            </a:r>
            <a:endParaRPr kumimoji="1" lang="en-US" altLang="ja-JP" dirty="0"/>
          </a:p>
          <a:p>
            <a:r>
              <a:rPr kumimoji="1" lang="ja-JP" altLang="en-US" dirty="0"/>
              <a:t>次に、②番の時はどうなるかな？</a:t>
            </a:r>
            <a:endParaRPr kumimoji="1" lang="en-US" altLang="ja-JP" dirty="0"/>
          </a:p>
          <a:p>
            <a:pPr defTabSz="946428">
              <a:defRPr/>
            </a:pPr>
            <a:r>
              <a:rPr kumimoji="1" lang="ja-JP" altLang="en-US" dirty="0"/>
              <a:t>　（回答）④番だね。強い風で折れた街路樹の枝が飛んでくることがあります。</a:t>
            </a:r>
            <a:endParaRPr kumimoji="1" lang="en-US" altLang="ja-JP" dirty="0"/>
          </a:p>
          <a:p>
            <a:pPr defTabSz="946428">
              <a:defRPr/>
            </a:pPr>
            <a:r>
              <a:rPr kumimoji="1" lang="ja-JP" altLang="en-US" dirty="0"/>
              <a:t>それでは最後です。</a:t>
            </a:r>
            <a:endParaRPr kumimoji="1" lang="en-US" altLang="ja-JP" dirty="0"/>
          </a:p>
          <a:p>
            <a:pPr defTabSz="946428">
              <a:defRPr/>
            </a:pPr>
            <a:r>
              <a:rPr kumimoji="1" lang="ja-JP" altLang="en-US" dirty="0"/>
              <a:t>③番は時はどうなるかな？</a:t>
            </a:r>
            <a:endParaRPr kumimoji="1" lang="en-US" altLang="ja-JP" dirty="0"/>
          </a:p>
          <a:p>
            <a:pPr defTabSz="946428">
              <a:defRPr/>
            </a:pPr>
            <a:r>
              <a:rPr kumimoji="1" lang="ja-JP" altLang="en-US" dirty="0"/>
              <a:t>　（回答）⑤番だね。強い風でいろいろなものが飛ばされてくることがあります。</a:t>
            </a:r>
            <a:endParaRPr kumimoji="1" lang="en-US" altLang="ja-JP" dirty="0"/>
          </a:p>
          <a:p>
            <a:pPr defTabSz="946428">
              <a:defRPr/>
            </a:pPr>
            <a:r>
              <a:rPr kumimoji="1" lang="ja-JP" altLang="en-US" dirty="0"/>
              <a:t>　みんな、わかったかな。台風の時は風が強いので注意しましょうね。</a:t>
            </a:r>
          </a:p>
          <a:p>
            <a:r>
              <a:rPr kumimoji="1" lang="en-US" altLang="ja-JP" dirty="0"/>
              <a:t/>
            </a:r>
            <a:br>
              <a:rPr kumimoji="1" lang="en-US" altLang="ja-JP" dirty="0"/>
            </a:br>
            <a:r>
              <a:rPr kumimoji="1" lang="en-US" altLang="ja-JP" dirty="0"/>
              <a:t/>
            </a:r>
            <a:br>
              <a:rPr kumimoji="1" lang="en-US" altLang="ja-JP" dirty="0"/>
            </a:br>
            <a:r>
              <a:rPr kumimoji="1" lang="ja-JP" altLang="en-US" dirty="0"/>
              <a:t>それでは、次は大雨のときのクイズです。</a:t>
            </a:r>
            <a:endParaRPr kumimoji="1" lang="en-US" altLang="ja-JP" dirty="0"/>
          </a:p>
          <a:p>
            <a:r>
              <a:rPr kumimoji="1" lang="ja-JP" altLang="en-US" dirty="0"/>
              <a:t>①番から③番のときに、大雨のときはどうなるかな？</a:t>
            </a:r>
            <a:endParaRPr kumimoji="1" lang="en-US" altLang="ja-JP" dirty="0"/>
          </a:p>
          <a:p>
            <a:r>
              <a:rPr kumimoji="1" lang="ja-JP" altLang="en-US" dirty="0"/>
              <a:t>①番の時はどのイラストかな？わかる人は手を挙げて、何番のイラストでどうなるか答えてください。</a:t>
            </a:r>
            <a:endParaRPr kumimoji="1" lang="en-US" altLang="ja-JP" dirty="0"/>
          </a:p>
          <a:p>
            <a:r>
              <a:rPr kumimoji="1" lang="ja-JP" altLang="en-US" dirty="0"/>
              <a:t>　（回答）⑤番だね。大雨がふると下水道の水があふれてマンホールのふたがはずれて、そこに落ちて流されることがあるから、十分注意してくださいね。</a:t>
            </a:r>
          </a:p>
          <a:p>
            <a:r>
              <a:rPr kumimoji="1" lang="ja-JP" altLang="en-US" dirty="0"/>
              <a:t>次に、②番の時はどうなるかな？</a:t>
            </a:r>
            <a:endParaRPr kumimoji="1" lang="en-US" altLang="ja-JP" dirty="0"/>
          </a:p>
          <a:p>
            <a:pPr defTabSz="946428">
              <a:defRPr/>
            </a:pPr>
            <a:r>
              <a:rPr kumimoji="1" lang="ja-JP" altLang="en-US" dirty="0"/>
              <a:t>　（回答）⑥番だね。大雨がふるとがけがくずれて、道路が通れなくなります。</a:t>
            </a:r>
            <a:endParaRPr kumimoji="1" lang="en-US" altLang="ja-JP" dirty="0"/>
          </a:p>
          <a:p>
            <a:pPr defTabSz="946428">
              <a:defRPr/>
            </a:pPr>
            <a:r>
              <a:rPr kumimoji="1" lang="ja-JP" altLang="en-US" dirty="0"/>
              <a:t>それでは最後です。</a:t>
            </a:r>
            <a:endParaRPr kumimoji="1" lang="en-US" altLang="ja-JP" dirty="0"/>
          </a:p>
          <a:p>
            <a:pPr defTabSz="946428">
              <a:defRPr/>
            </a:pPr>
            <a:r>
              <a:rPr kumimoji="1" lang="ja-JP" altLang="en-US" dirty="0"/>
              <a:t>③番は時はどうなるかな？</a:t>
            </a:r>
            <a:endParaRPr kumimoji="1" lang="en-US" altLang="ja-JP" dirty="0"/>
          </a:p>
          <a:p>
            <a:pPr defTabSz="946428">
              <a:defRPr/>
            </a:pPr>
            <a:r>
              <a:rPr kumimoji="1" lang="ja-JP" altLang="en-US" dirty="0"/>
              <a:t>　（回答）④番だね。道路が水に浸かれば、側溝に落ちて流されてしまいます。</a:t>
            </a:r>
            <a:endParaRPr kumimoji="1" lang="en-US" altLang="ja-JP" dirty="0"/>
          </a:p>
          <a:p>
            <a:pPr defTabSz="946428">
              <a:defRPr/>
            </a:pPr>
            <a:r>
              <a:rPr kumimoji="1" lang="ja-JP" altLang="en-US" dirty="0"/>
              <a:t>　みんな、わかったかな。大雨の時は十分注意しましょう。</a:t>
            </a:r>
          </a:p>
        </p:txBody>
      </p:sp>
      <p:sp>
        <p:nvSpPr>
          <p:cNvPr id="4" name="スライド番号プレースホルダー 3"/>
          <p:cNvSpPr>
            <a:spLocks noGrp="1"/>
          </p:cNvSpPr>
          <p:nvPr>
            <p:ph type="sldNum" sz="quarter" idx="5"/>
          </p:nvPr>
        </p:nvSpPr>
        <p:spPr/>
        <p:txBody>
          <a:bodyPr/>
          <a:lstStyle/>
          <a:p>
            <a:fld id="{2D73F41C-9D4C-4BFC-A045-D52159667AB2}" type="slidenum">
              <a:rPr kumimoji="1" lang="ja-JP" altLang="en-US" smtClean="0"/>
              <a:t>1</a:t>
            </a:fld>
            <a:endParaRPr kumimoji="1" lang="ja-JP" altLang="en-US"/>
          </a:p>
        </p:txBody>
      </p:sp>
    </p:spTree>
    <p:extLst>
      <p:ext uri="{BB962C8B-B14F-4D97-AF65-F5344CB8AC3E}">
        <p14:creationId xmlns:p14="http://schemas.microsoft.com/office/powerpoint/2010/main" val="37511546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14350" y="2840568"/>
            <a:ext cx="5829300" cy="1960033"/>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F67EAE78-2E18-4E22-9F71-AC9F0DAB3D26}" type="datetimeFigureOut">
              <a:rPr kumimoji="1" lang="ja-JP" altLang="en-US" smtClean="0"/>
              <a:t>2020/1/22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C88CA88-4390-46CF-A9BB-3A4C6C9411FB}" type="slidenum">
              <a:rPr kumimoji="1" lang="ja-JP" altLang="en-US" smtClean="0"/>
              <a:t>‹#›</a:t>
            </a:fld>
            <a:endParaRPr kumimoji="1" lang="ja-JP" altLang="en-US"/>
          </a:p>
        </p:txBody>
      </p:sp>
    </p:spTree>
    <p:extLst>
      <p:ext uri="{BB962C8B-B14F-4D97-AF65-F5344CB8AC3E}">
        <p14:creationId xmlns:p14="http://schemas.microsoft.com/office/powerpoint/2010/main" val="1146789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67EAE78-2E18-4E22-9F71-AC9F0DAB3D26}" type="datetimeFigureOut">
              <a:rPr kumimoji="1" lang="ja-JP" altLang="en-US" smtClean="0"/>
              <a:t>2020/1/22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C88CA88-4390-46CF-A9BB-3A4C6C9411FB}" type="slidenum">
              <a:rPr kumimoji="1" lang="ja-JP" altLang="en-US" smtClean="0"/>
              <a:t>‹#›</a:t>
            </a:fld>
            <a:endParaRPr kumimoji="1" lang="ja-JP" altLang="en-US"/>
          </a:p>
        </p:txBody>
      </p:sp>
    </p:spTree>
    <p:extLst>
      <p:ext uri="{BB962C8B-B14F-4D97-AF65-F5344CB8AC3E}">
        <p14:creationId xmlns:p14="http://schemas.microsoft.com/office/powerpoint/2010/main" val="1081648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3729037" y="488951"/>
            <a:ext cx="1157288" cy="10401300"/>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257175" y="488951"/>
            <a:ext cx="3357563" cy="1040130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67EAE78-2E18-4E22-9F71-AC9F0DAB3D26}" type="datetimeFigureOut">
              <a:rPr kumimoji="1" lang="ja-JP" altLang="en-US" smtClean="0"/>
              <a:t>2020/1/22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C88CA88-4390-46CF-A9BB-3A4C6C9411FB}" type="slidenum">
              <a:rPr kumimoji="1" lang="ja-JP" altLang="en-US" smtClean="0"/>
              <a:t>‹#›</a:t>
            </a:fld>
            <a:endParaRPr kumimoji="1" lang="ja-JP" altLang="en-US"/>
          </a:p>
        </p:txBody>
      </p:sp>
    </p:spTree>
    <p:extLst>
      <p:ext uri="{BB962C8B-B14F-4D97-AF65-F5344CB8AC3E}">
        <p14:creationId xmlns:p14="http://schemas.microsoft.com/office/powerpoint/2010/main" val="30356689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F67EAE78-2E18-4E22-9F71-AC9F0DAB3D26}" type="datetimeFigureOut">
              <a:rPr kumimoji="1" lang="ja-JP" altLang="en-US" smtClean="0"/>
              <a:t>2020/1/22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C88CA88-4390-46CF-A9BB-3A4C6C9411FB}" type="slidenum">
              <a:rPr kumimoji="1" lang="ja-JP" altLang="en-US" smtClean="0"/>
              <a:t>‹#›</a:t>
            </a:fld>
            <a:endParaRPr kumimoji="1" lang="ja-JP" altLang="en-US"/>
          </a:p>
        </p:txBody>
      </p:sp>
    </p:spTree>
    <p:extLst>
      <p:ext uri="{BB962C8B-B14F-4D97-AF65-F5344CB8AC3E}">
        <p14:creationId xmlns:p14="http://schemas.microsoft.com/office/powerpoint/2010/main" val="41034043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41735" y="5875867"/>
            <a:ext cx="5829300" cy="1816100"/>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F67EAE78-2E18-4E22-9F71-AC9F0DAB3D26}" type="datetimeFigureOut">
              <a:rPr kumimoji="1" lang="ja-JP" altLang="en-US" smtClean="0"/>
              <a:t>2020/1/22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5C88CA88-4390-46CF-A9BB-3A4C6C9411FB}" type="slidenum">
              <a:rPr kumimoji="1" lang="ja-JP" altLang="en-US" smtClean="0"/>
              <a:t>‹#›</a:t>
            </a:fld>
            <a:endParaRPr kumimoji="1" lang="ja-JP" altLang="en-US"/>
          </a:p>
        </p:txBody>
      </p:sp>
    </p:spTree>
    <p:extLst>
      <p:ext uri="{BB962C8B-B14F-4D97-AF65-F5344CB8AC3E}">
        <p14:creationId xmlns:p14="http://schemas.microsoft.com/office/powerpoint/2010/main" val="14801125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F67EAE78-2E18-4E22-9F71-AC9F0DAB3D26}" type="datetimeFigureOut">
              <a:rPr kumimoji="1" lang="ja-JP" altLang="en-US" smtClean="0"/>
              <a:t>2020/1/22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C88CA88-4390-46CF-A9BB-3A4C6C9411FB}" type="slidenum">
              <a:rPr kumimoji="1" lang="ja-JP" altLang="en-US" smtClean="0"/>
              <a:t>‹#›</a:t>
            </a:fld>
            <a:endParaRPr kumimoji="1" lang="ja-JP" altLang="en-US"/>
          </a:p>
        </p:txBody>
      </p:sp>
    </p:spTree>
    <p:extLst>
      <p:ext uri="{BB962C8B-B14F-4D97-AF65-F5344CB8AC3E}">
        <p14:creationId xmlns:p14="http://schemas.microsoft.com/office/powerpoint/2010/main" val="25530878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6184"/>
            <a:ext cx="6172200" cy="15240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F67EAE78-2E18-4E22-9F71-AC9F0DAB3D26}" type="datetimeFigureOut">
              <a:rPr kumimoji="1" lang="ja-JP" altLang="en-US" smtClean="0"/>
              <a:t>2020/1/22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5C88CA88-4390-46CF-A9BB-3A4C6C9411FB}" type="slidenum">
              <a:rPr kumimoji="1" lang="ja-JP" altLang="en-US" smtClean="0"/>
              <a:t>‹#›</a:t>
            </a:fld>
            <a:endParaRPr kumimoji="1" lang="ja-JP" altLang="en-US"/>
          </a:p>
        </p:txBody>
      </p:sp>
    </p:spTree>
    <p:extLst>
      <p:ext uri="{BB962C8B-B14F-4D97-AF65-F5344CB8AC3E}">
        <p14:creationId xmlns:p14="http://schemas.microsoft.com/office/powerpoint/2010/main" val="20762528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F67EAE78-2E18-4E22-9F71-AC9F0DAB3D26}" type="datetimeFigureOut">
              <a:rPr kumimoji="1" lang="ja-JP" altLang="en-US" smtClean="0"/>
              <a:t>2020/1/22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5C88CA88-4390-46CF-A9BB-3A4C6C9411FB}" type="slidenum">
              <a:rPr kumimoji="1" lang="ja-JP" altLang="en-US" smtClean="0"/>
              <a:t>‹#›</a:t>
            </a:fld>
            <a:endParaRPr kumimoji="1" lang="ja-JP" altLang="en-US"/>
          </a:p>
        </p:txBody>
      </p:sp>
    </p:spTree>
    <p:extLst>
      <p:ext uri="{BB962C8B-B14F-4D97-AF65-F5344CB8AC3E}">
        <p14:creationId xmlns:p14="http://schemas.microsoft.com/office/powerpoint/2010/main" val="20913496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F67EAE78-2E18-4E22-9F71-AC9F0DAB3D26}" type="datetimeFigureOut">
              <a:rPr kumimoji="1" lang="ja-JP" altLang="en-US" smtClean="0"/>
              <a:t>2020/1/22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5C88CA88-4390-46CF-A9BB-3A4C6C9411FB}" type="slidenum">
              <a:rPr kumimoji="1" lang="ja-JP" altLang="en-US" smtClean="0"/>
              <a:t>‹#›</a:t>
            </a:fld>
            <a:endParaRPr kumimoji="1" lang="ja-JP" altLang="en-US"/>
          </a:p>
        </p:txBody>
      </p:sp>
    </p:spTree>
    <p:extLst>
      <p:ext uri="{BB962C8B-B14F-4D97-AF65-F5344CB8AC3E}">
        <p14:creationId xmlns:p14="http://schemas.microsoft.com/office/powerpoint/2010/main" val="3132901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42900" y="364067"/>
            <a:ext cx="2256235" cy="1549400"/>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67EAE78-2E18-4E22-9F71-AC9F0DAB3D26}" type="datetimeFigureOut">
              <a:rPr kumimoji="1" lang="ja-JP" altLang="en-US" smtClean="0"/>
              <a:t>2020/1/22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C88CA88-4390-46CF-A9BB-3A4C6C9411FB}" type="slidenum">
              <a:rPr kumimoji="1" lang="ja-JP" altLang="en-US" smtClean="0"/>
              <a:t>‹#›</a:t>
            </a:fld>
            <a:endParaRPr kumimoji="1" lang="ja-JP" altLang="en-US"/>
          </a:p>
        </p:txBody>
      </p:sp>
    </p:spTree>
    <p:extLst>
      <p:ext uri="{BB962C8B-B14F-4D97-AF65-F5344CB8AC3E}">
        <p14:creationId xmlns:p14="http://schemas.microsoft.com/office/powerpoint/2010/main" val="461864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344216" y="6400800"/>
            <a:ext cx="4114800" cy="755651"/>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F67EAE78-2E18-4E22-9F71-AC9F0DAB3D26}" type="datetimeFigureOut">
              <a:rPr kumimoji="1" lang="ja-JP" altLang="en-US" smtClean="0"/>
              <a:t>2020/1/22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5C88CA88-4390-46CF-A9BB-3A4C6C9411FB}" type="slidenum">
              <a:rPr kumimoji="1" lang="ja-JP" altLang="en-US" smtClean="0"/>
              <a:t>‹#›</a:t>
            </a:fld>
            <a:endParaRPr kumimoji="1" lang="ja-JP" altLang="en-US"/>
          </a:p>
        </p:txBody>
      </p:sp>
    </p:spTree>
    <p:extLst>
      <p:ext uri="{BB962C8B-B14F-4D97-AF65-F5344CB8AC3E}">
        <p14:creationId xmlns:p14="http://schemas.microsoft.com/office/powerpoint/2010/main" val="7573607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F67EAE78-2E18-4E22-9F71-AC9F0DAB3D26}" type="datetimeFigureOut">
              <a:rPr kumimoji="1" lang="ja-JP" altLang="en-US" smtClean="0"/>
              <a:t>2020/1/22</a:t>
            </a:fld>
            <a:endParaRPr kumimoji="1" lang="ja-JP" altLang="en-US"/>
          </a:p>
        </p:txBody>
      </p:sp>
      <p:sp>
        <p:nvSpPr>
          <p:cNvPr id="5" name="フッター プレースホルダー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5C88CA88-4390-46CF-A9BB-3A4C6C9411FB}" type="slidenum">
              <a:rPr kumimoji="1" lang="ja-JP" altLang="en-US" smtClean="0"/>
              <a:t>‹#›</a:t>
            </a:fld>
            <a:endParaRPr kumimoji="1" lang="ja-JP" altLang="en-US"/>
          </a:p>
        </p:txBody>
      </p:sp>
    </p:spTree>
    <p:extLst>
      <p:ext uri="{BB962C8B-B14F-4D97-AF65-F5344CB8AC3E}">
        <p14:creationId xmlns:p14="http://schemas.microsoft.com/office/powerpoint/2010/main" val="542271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1.xml"/><Relationship Id="rId4" Type="http://schemas.openxmlformats.org/officeDocument/2006/relationships/image" Target="../media/image5.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Rectangle 2"/>
          <p:cNvSpPr>
            <a:spLocks noChangeArrowheads="1"/>
          </p:cNvSpPr>
          <p:nvPr/>
        </p:nvSpPr>
        <p:spPr bwMode="auto">
          <a:xfrm>
            <a:off x="9000" y="0"/>
            <a:ext cx="6840000" cy="467544"/>
          </a:xfrm>
          <a:prstGeom prst="rect">
            <a:avLst/>
          </a:prstGeom>
          <a:solidFill>
            <a:srgbClr val="4BACC6">
              <a:lumMod val="20000"/>
              <a:lumOff val="80000"/>
            </a:srgbClr>
          </a:solidFill>
          <a:ln w="19050">
            <a:solidFill>
              <a:srgbClr val="0070C0"/>
            </a:solidFill>
            <a:miter lim="800000"/>
            <a:headEnd/>
            <a:tailEnd/>
          </a:ln>
        </p:spPr>
        <p:txBody>
          <a:bodyPr rot="0" vert="horz" wrap="square" lIns="74295" tIns="108000" rIns="74295" bIns="8890" anchor="b" anchorCtr="0" upright="1">
            <a:noAutofit/>
          </a:bodyPr>
          <a:lstStyle/>
          <a:p>
            <a:r>
              <a:rPr lang="ja-JP" altLang="en-US" dirty="0">
                <a:latin typeface="メイリオ" panose="020B0604030504040204" pitchFamily="50" charset="-128"/>
                <a:ea typeface="メイリオ" panose="020B0604030504040204" pitchFamily="50" charset="-128"/>
              </a:rPr>
              <a:t>　</a:t>
            </a:r>
          </a:p>
        </p:txBody>
      </p:sp>
      <p:sp>
        <p:nvSpPr>
          <p:cNvPr id="26" name="テキスト ボックス 25"/>
          <p:cNvSpPr txBox="1"/>
          <p:nvPr/>
        </p:nvSpPr>
        <p:spPr>
          <a:xfrm>
            <a:off x="4182273" y="148285"/>
            <a:ext cx="2775119" cy="338554"/>
          </a:xfrm>
          <a:prstGeom prst="rect">
            <a:avLst/>
          </a:prstGeom>
          <a:noFill/>
        </p:spPr>
        <p:txBody>
          <a:bodyPr wrap="none" rtlCol="0">
            <a:spAutoFit/>
          </a:bodyPr>
          <a:lstStyle/>
          <a:p>
            <a:r>
              <a:rPr lang="en-US" altLang="ja-JP" sz="1600" dirty="0">
                <a:latin typeface="メイリオ" panose="020B0604030504040204" pitchFamily="50" charset="-128"/>
                <a:ea typeface="メイリオ" panose="020B0604030504040204" pitchFamily="50" charset="-128"/>
              </a:rPr>
              <a:t>5</a:t>
            </a:r>
            <a:r>
              <a:rPr kumimoji="1" lang="ja-JP" altLang="en-US" sz="1600" dirty="0" smtClean="0">
                <a:latin typeface="メイリオ" panose="020B0604030504040204" pitchFamily="50" charset="-128"/>
                <a:ea typeface="メイリオ" panose="020B0604030504040204" pitchFamily="50" charset="-128"/>
              </a:rPr>
              <a:t>年</a:t>
            </a:r>
            <a:r>
              <a:rPr kumimoji="1" lang="ja-JP" altLang="en-US" sz="1600" dirty="0">
                <a:latin typeface="メイリオ" panose="020B0604030504040204" pitchFamily="50" charset="-128"/>
                <a:ea typeface="メイリオ" panose="020B0604030504040204" pitchFamily="50" charset="-128"/>
              </a:rPr>
              <a:t>　</a:t>
            </a:r>
            <a:r>
              <a:rPr lang="ja-JP" altLang="en-US" sz="1600" dirty="0">
                <a:latin typeface="メイリオ" panose="020B0604030504040204" pitchFamily="50" charset="-128"/>
                <a:ea typeface="メイリオ" panose="020B0604030504040204" pitchFamily="50" charset="-128"/>
              </a:rPr>
              <a:t>名前</a:t>
            </a:r>
            <a:r>
              <a:rPr kumimoji="1" lang="ja-JP" altLang="en-US" sz="1600" dirty="0" smtClean="0">
                <a:latin typeface="メイリオ" panose="020B0604030504040204" pitchFamily="50" charset="-128"/>
                <a:ea typeface="メイリオ" panose="020B0604030504040204" pitchFamily="50" charset="-128"/>
              </a:rPr>
              <a:t>（</a:t>
            </a:r>
            <a:r>
              <a:rPr kumimoji="1" lang="ja-JP" altLang="en-US" sz="1600" dirty="0">
                <a:latin typeface="メイリオ" panose="020B0604030504040204" pitchFamily="50" charset="-128"/>
                <a:ea typeface="メイリオ" panose="020B0604030504040204" pitchFamily="50" charset="-128"/>
              </a:rPr>
              <a:t>　　　　　　）</a:t>
            </a:r>
          </a:p>
        </p:txBody>
      </p:sp>
      <p:sp>
        <p:nvSpPr>
          <p:cNvPr id="4" name="正方形/長方形 3"/>
          <p:cNvSpPr/>
          <p:nvPr/>
        </p:nvSpPr>
        <p:spPr>
          <a:xfrm>
            <a:off x="71914" y="148285"/>
            <a:ext cx="3877985" cy="338554"/>
          </a:xfrm>
          <a:prstGeom prst="rect">
            <a:avLst/>
          </a:prstGeom>
        </p:spPr>
        <p:txBody>
          <a:bodyPr wrap="none">
            <a:spAutoFit/>
          </a:bodyPr>
          <a:lstStyle/>
          <a:p>
            <a:r>
              <a:rPr lang="ja-JP" altLang="en-US" sz="1600" dirty="0">
                <a:latin typeface="メイリオ" panose="020B0604030504040204" pitchFamily="50" charset="-128"/>
                <a:ea typeface="メイリオ" panose="020B0604030504040204" pitchFamily="50" charset="-128"/>
              </a:rPr>
              <a:t>正しい</a:t>
            </a:r>
            <a:r>
              <a:rPr lang="ja-JP" altLang="en-US" sz="1600" dirty="0" err="1">
                <a:latin typeface="メイリオ" panose="020B0604030504040204" pitchFamily="50" charset="-128"/>
                <a:ea typeface="メイリオ" panose="020B0604030504040204" pitchFamily="50" charset="-128"/>
              </a:rPr>
              <a:t>ぼうさい</a:t>
            </a:r>
            <a:r>
              <a:rPr lang="ja-JP" altLang="en-US" sz="1600" dirty="0">
                <a:latin typeface="メイリオ" panose="020B0604030504040204" pitchFamily="50" charset="-128"/>
                <a:ea typeface="メイリオ" panose="020B0604030504040204" pitchFamily="50" charset="-128"/>
              </a:rPr>
              <a:t>じょうほうについて知る</a:t>
            </a:r>
          </a:p>
        </p:txBody>
      </p:sp>
      <p:sp>
        <p:nvSpPr>
          <p:cNvPr id="29" name="テキスト ボックス 28"/>
          <p:cNvSpPr txBox="1"/>
          <p:nvPr/>
        </p:nvSpPr>
        <p:spPr>
          <a:xfrm>
            <a:off x="21672" y="561938"/>
            <a:ext cx="2831264" cy="369332"/>
          </a:xfrm>
          <a:prstGeom prst="rect">
            <a:avLst/>
          </a:prstGeom>
          <a:noFill/>
        </p:spPr>
        <p:txBody>
          <a:bodyPr wrap="square" rtlCol="0">
            <a:spAutoFit/>
          </a:bodyPr>
          <a:lstStyle/>
          <a:p>
            <a:r>
              <a:rPr kumimoji="1" lang="ja-JP" altLang="en-US" dirty="0" smtClean="0">
                <a:latin typeface="メイリオ" panose="020B0604030504040204" pitchFamily="50" charset="-128"/>
                <a:ea typeface="メイリオ" panose="020B0604030504040204" pitchFamily="50" charset="-128"/>
              </a:rPr>
              <a:t>●</a:t>
            </a:r>
            <a:r>
              <a:rPr lang="ja-JP" altLang="en-US" sz="1600" dirty="0">
                <a:latin typeface="メイリオ" panose="020B0604030504040204" pitchFamily="50" charset="-128"/>
                <a:ea typeface="メイリオ" panose="020B0604030504040204" pitchFamily="50" charset="-128"/>
              </a:rPr>
              <a:t>川の水はとつぜん上がる</a:t>
            </a:r>
            <a:endParaRPr kumimoji="1" lang="ja-JP" altLang="en-US" sz="1600" dirty="0">
              <a:latin typeface="メイリオ" panose="020B0604030504040204" pitchFamily="50" charset="-128"/>
              <a:ea typeface="メイリオ" panose="020B0604030504040204" pitchFamily="50" charset="-128"/>
            </a:endParaRPr>
          </a:p>
        </p:txBody>
      </p:sp>
      <p:pic>
        <p:nvPicPr>
          <p:cNvPr id="39" name="Picture 6" descr="http://homepage3.nifty.com/gasagasa/topics/topic-150/150topic-1.jpg"/>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620688" y="1764171"/>
            <a:ext cx="2752996" cy="1655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Picture 7" descr="http://homepage3.nifty.com/gasagasa/topics/topic-150/150topic-2.jpg"/>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3780144" y="1764171"/>
            <a:ext cx="2753369" cy="16557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 name="ストライプ矢印 40"/>
          <p:cNvSpPr/>
          <p:nvPr/>
        </p:nvSpPr>
        <p:spPr>
          <a:xfrm>
            <a:off x="3119714" y="2020521"/>
            <a:ext cx="914400" cy="1143000"/>
          </a:xfrm>
          <a:prstGeom prst="striped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FF00"/>
              </a:solidFill>
            </a:endParaRPr>
          </a:p>
        </p:txBody>
      </p:sp>
      <p:sp>
        <p:nvSpPr>
          <p:cNvPr id="2" name="正方形/長方形 1"/>
          <p:cNvSpPr/>
          <p:nvPr/>
        </p:nvSpPr>
        <p:spPr>
          <a:xfrm>
            <a:off x="232096" y="819453"/>
            <a:ext cx="6393808" cy="800219"/>
          </a:xfrm>
          <a:prstGeom prst="rect">
            <a:avLst/>
          </a:prstGeom>
        </p:spPr>
        <p:txBody>
          <a:bodyPr wrap="square">
            <a:spAutoFit/>
          </a:bodyPr>
          <a:lstStyle/>
          <a:p>
            <a:pPr>
              <a:lnSpc>
                <a:spcPct val="150000"/>
              </a:lnSpc>
            </a:pPr>
            <a:r>
              <a:rPr lang="ja-JP" altLang="en-US" sz="1600" dirty="0" smtClean="0">
                <a:latin typeface="メイリオ" panose="020B0604030504040204" pitchFamily="50" charset="-128"/>
                <a:ea typeface="メイリオ" panose="020B0604030504040204" pitchFamily="50" charset="-128"/>
              </a:rPr>
              <a:t>神戸市</a:t>
            </a:r>
            <a:r>
              <a:rPr lang="ja-JP" altLang="en-US" sz="1600" dirty="0">
                <a:latin typeface="メイリオ" panose="020B0604030504040204" pitchFamily="50" charset="-128"/>
                <a:ea typeface="メイリオ" panose="020B0604030504040204" pitchFamily="50" charset="-128"/>
              </a:rPr>
              <a:t>の都賀川（とががわ</a:t>
            </a:r>
            <a:r>
              <a:rPr lang="ja-JP" altLang="en-US" sz="1600" dirty="0" smtClean="0">
                <a:latin typeface="メイリオ" panose="020B0604030504040204" pitchFamily="50" charset="-128"/>
                <a:ea typeface="メイリオ" panose="020B0604030504040204" pitchFamily="50" charset="-128"/>
              </a:rPr>
              <a:t>）では大雨</a:t>
            </a:r>
            <a:r>
              <a:rPr lang="ja-JP" altLang="en-US" sz="1600" dirty="0">
                <a:latin typeface="メイリオ" panose="020B0604030504040204" pitchFamily="50" charset="-128"/>
                <a:ea typeface="メイリオ" panose="020B0604030504040204" pitchFamily="50" charset="-128"/>
              </a:rPr>
              <a:t>になってから</a:t>
            </a:r>
            <a:r>
              <a:rPr lang="en-US" altLang="ja-JP" sz="1600" dirty="0">
                <a:latin typeface="メイリオ" panose="020B0604030504040204" pitchFamily="50" charset="-128"/>
                <a:ea typeface="メイリオ" panose="020B0604030504040204" pitchFamily="50" charset="-128"/>
              </a:rPr>
              <a:t>10</a:t>
            </a:r>
            <a:r>
              <a:rPr lang="ja-JP" altLang="en-US" sz="1600" dirty="0">
                <a:latin typeface="メイリオ" panose="020B0604030504040204" pitchFamily="50" charset="-128"/>
                <a:ea typeface="メイリオ" panose="020B0604030504040204" pitchFamily="50" charset="-128"/>
              </a:rPr>
              <a:t>分間で水面</a:t>
            </a:r>
            <a:r>
              <a:rPr lang="ja-JP" altLang="en-US" sz="1600" dirty="0" smtClean="0">
                <a:latin typeface="メイリオ" panose="020B0604030504040204" pitchFamily="50" charset="-128"/>
                <a:ea typeface="メイリオ" panose="020B0604030504040204" pitchFamily="50" charset="-128"/>
              </a:rPr>
              <a:t>が（</a:t>
            </a:r>
            <a:r>
              <a:rPr lang="ja-JP" altLang="en-US" sz="1600" u="sng" dirty="0" smtClean="0">
                <a:latin typeface="メイリオ" panose="020B0604030504040204" pitchFamily="50" charset="-128"/>
                <a:ea typeface="メイリオ" panose="020B0604030504040204" pitchFamily="50" charset="-128"/>
              </a:rPr>
              <a:t>　　　　</a:t>
            </a:r>
            <a:r>
              <a:rPr lang="ja-JP" altLang="en-US" sz="1600" dirty="0" smtClean="0">
                <a:latin typeface="メイリオ" panose="020B0604030504040204" pitchFamily="50" charset="-128"/>
                <a:ea typeface="メイリオ" panose="020B0604030504040204" pitchFamily="50" charset="-128"/>
              </a:rPr>
              <a:t>）</a:t>
            </a:r>
            <a:r>
              <a:rPr lang="en-US" altLang="ja-JP" sz="1600" dirty="0" smtClean="0">
                <a:latin typeface="メイリオ" panose="020B0604030504040204" pitchFamily="50" charset="-128"/>
                <a:ea typeface="メイリオ" panose="020B0604030504040204" pitchFamily="50" charset="-128"/>
              </a:rPr>
              <a:t>m</a:t>
            </a:r>
            <a:r>
              <a:rPr lang="ja-JP" altLang="en-US" sz="1600" dirty="0">
                <a:latin typeface="メイリオ" panose="020B0604030504040204" pitchFamily="50" charset="-128"/>
                <a:ea typeface="メイリオ" panose="020B0604030504040204" pitchFamily="50" charset="-128"/>
              </a:rPr>
              <a:t>上昇</a:t>
            </a:r>
            <a:r>
              <a:rPr lang="ja-JP" altLang="en-US" sz="1600" dirty="0" smtClean="0">
                <a:latin typeface="メイリオ" panose="020B0604030504040204" pitchFamily="50" charset="-128"/>
                <a:ea typeface="メイリオ" panose="020B0604030504040204" pitchFamily="50" charset="-128"/>
              </a:rPr>
              <a:t>したことがある。</a:t>
            </a:r>
            <a:endParaRPr lang="ja-JP" altLang="en-US" sz="1600" dirty="0">
              <a:latin typeface="メイリオ" panose="020B0604030504040204" pitchFamily="50" charset="-128"/>
              <a:ea typeface="メイリオ" panose="020B0604030504040204" pitchFamily="50" charset="-128"/>
            </a:endParaRPr>
          </a:p>
        </p:txBody>
      </p:sp>
      <p:sp>
        <p:nvSpPr>
          <p:cNvPr id="43" name="テキスト ボックス 42"/>
          <p:cNvSpPr txBox="1"/>
          <p:nvPr/>
        </p:nvSpPr>
        <p:spPr>
          <a:xfrm>
            <a:off x="71914" y="3957318"/>
            <a:ext cx="2831264" cy="338554"/>
          </a:xfrm>
          <a:prstGeom prst="rect">
            <a:avLst/>
          </a:prstGeom>
          <a:noFill/>
        </p:spPr>
        <p:txBody>
          <a:bodyPr wrap="square" rtlCol="0">
            <a:spAutoFit/>
          </a:bodyPr>
          <a:lstStyle/>
          <a:p>
            <a:r>
              <a:rPr kumimoji="1" lang="ja-JP" altLang="en-US" sz="1600" dirty="0" smtClean="0">
                <a:latin typeface="メイリオ" panose="020B0604030504040204" pitchFamily="50" charset="-128"/>
                <a:ea typeface="メイリオ" panose="020B0604030504040204" pitchFamily="50" charset="-128"/>
              </a:rPr>
              <a:t>●雨や川などの</a:t>
            </a:r>
            <a:r>
              <a:rPr lang="ja-JP" altLang="en-US" sz="1600" dirty="0" smtClean="0">
                <a:latin typeface="メイリオ" panose="020B0604030504040204" pitchFamily="50" charset="-128"/>
                <a:ea typeface="メイリオ" panose="020B0604030504040204" pitchFamily="50" charset="-128"/>
              </a:rPr>
              <a:t>情報</a:t>
            </a:r>
            <a:endParaRPr kumimoji="1" lang="ja-JP" altLang="en-US" sz="1600" dirty="0">
              <a:latin typeface="メイリオ" panose="020B0604030504040204" pitchFamily="50" charset="-128"/>
              <a:ea typeface="メイリオ" panose="020B0604030504040204" pitchFamily="50" charset="-128"/>
            </a:endParaRPr>
          </a:p>
        </p:txBody>
      </p:sp>
      <p:sp>
        <p:nvSpPr>
          <p:cNvPr id="3" name="正方形/長方形 2"/>
          <p:cNvSpPr/>
          <p:nvPr/>
        </p:nvSpPr>
        <p:spPr>
          <a:xfrm>
            <a:off x="101889" y="4719822"/>
            <a:ext cx="1005403" cy="338554"/>
          </a:xfrm>
          <a:prstGeom prst="rect">
            <a:avLst/>
          </a:prstGeom>
        </p:spPr>
        <p:txBody>
          <a:bodyPr wrap="none">
            <a:spAutoFit/>
          </a:bodyPr>
          <a:lstStyle/>
          <a:p>
            <a:r>
              <a:rPr lang="ja-JP" altLang="en-US" sz="1600" b="1" dirty="0">
                <a:latin typeface="メイリオ" panose="020B0604030504040204" pitchFamily="50" charset="-128"/>
                <a:ea typeface="メイリオ" panose="020B0604030504040204" pitchFamily="50" charset="-128"/>
              </a:rPr>
              <a:t>・</a:t>
            </a:r>
            <a:r>
              <a:rPr lang="ja-JP" altLang="en-US" sz="1600" b="1" dirty="0" smtClean="0">
                <a:latin typeface="メイリオ" panose="020B0604030504040204" pitchFamily="50" charset="-128"/>
                <a:ea typeface="メイリオ" panose="020B0604030504040204" pitchFamily="50" charset="-128"/>
              </a:rPr>
              <a:t>ラジオ</a:t>
            </a:r>
            <a:endParaRPr lang="en-US" altLang="ja-JP" sz="1600" b="1" dirty="0">
              <a:latin typeface="メイリオ" panose="020B0604030504040204" pitchFamily="50" charset="-128"/>
              <a:ea typeface="メイリオ" panose="020B0604030504040204" pitchFamily="50" charset="-128"/>
            </a:endParaRPr>
          </a:p>
        </p:txBody>
      </p:sp>
      <p:pic>
        <p:nvPicPr>
          <p:cNvPr id="44" name="図 43"/>
          <p:cNvPicPr>
            <a:picLocks noChangeAspect="1"/>
          </p:cNvPicPr>
          <p:nvPr/>
        </p:nvPicPr>
        <p:blipFill>
          <a:blip r:embed="rId5" cstate="print">
            <a:extLst>
              <a:ext uri="{28A0092B-C50C-407E-A947-70E740481C1C}">
                <a14:useLocalDpi xmlns:a14="http://schemas.microsoft.com/office/drawing/2010/main"/>
              </a:ext>
            </a:extLst>
          </a:blip>
          <a:stretch>
            <a:fillRect/>
          </a:stretch>
        </p:blipFill>
        <p:spPr>
          <a:xfrm flipH="1">
            <a:off x="1293831" y="4563204"/>
            <a:ext cx="655678" cy="816438"/>
          </a:xfrm>
          <a:prstGeom prst="rect">
            <a:avLst/>
          </a:prstGeom>
        </p:spPr>
      </p:pic>
      <p:sp>
        <p:nvSpPr>
          <p:cNvPr id="46" name="テキスト ボックス 45"/>
          <p:cNvSpPr txBox="1"/>
          <p:nvPr/>
        </p:nvSpPr>
        <p:spPr>
          <a:xfrm>
            <a:off x="2132856" y="4719822"/>
            <a:ext cx="4666145" cy="338554"/>
          </a:xfrm>
          <a:prstGeom prst="rect">
            <a:avLst/>
          </a:prstGeom>
          <a:noFill/>
        </p:spPr>
        <p:txBody>
          <a:bodyPr wrap="square" rtlCol="0">
            <a:spAutoFit/>
          </a:bodyPr>
          <a:lstStyle/>
          <a:p>
            <a:r>
              <a:rPr lang="ja-JP" altLang="en-US" sz="1600" dirty="0" smtClean="0">
                <a:latin typeface="メイリオ" panose="020B0604030504040204" pitchFamily="50" charset="-128"/>
                <a:ea typeface="メイリオ" panose="020B0604030504040204" pitchFamily="50" charset="-128"/>
              </a:rPr>
              <a:t>（　家にある・家にない</a:t>
            </a:r>
            <a:r>
              <a:rPr lang="ja-JP" altLang="en-US" sz="1600" dirty="0">
                <a:latin typeface="メイリオ" panose="020B0604030504040204" pitchFamily="50" charset="-128"/>
                <a:ea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rPr>
              <a:t>わからない　）</a:t>
            </a:r>
            <a:endParaRPr kumimoji="1" lang="ja-JP" altLang="en-US" sz="1600" dirty="0">
              <a:latin typeface="メイリオ" panose="020B0604030504040204" pitchFamily="50" charset="-128"/>
              <a:ea typeface="メイリオ" panose="020B0604030504040204" pitchFamily="50" charset="-128"/>
            </a:endParaRPr>
          </a:p>
        </p:txBody>
      </p:sp>
      <p:sp>
        <p:nvSpPr>
          <p:cNvPr id="5" name="正方形/長方形 4"/>
          <p:cNvSpPr/>
          <p:nvPr/>
        </p:nvSpPr>
        <p:spPr>
          <a:xfrm>
            <a:off x="71914" y="5698652"/>
            <a:ext cx="1620957" cy="338554"/>
          </a:xfrm>
          <a:prstGeom prst="rect">
            <a:avLst/>
          </a:prstGeom>
        </p:spPr>
        <p:txBody>
          <a:bodyPr wrap="none">
            <a:spAutoFit/>
          </a:bodyPr>
          <a:lstStyle/>
          <a:p>
            <a:r>
              <a:rPr lang="ja-JP" altLang="en-US" sz="1600" b="1" dirty="0">
                <a:latin typeface="メイリオ" panose="020B0604030504040204" pitchFamily="50" charset="-128"/>
                <a:ea typeface="メイリオ" panose="020B0604030504040204" pitchFamily="50" charset="-128"/>
              </a:rPr>
              <a:t>・</a:t>
            </a:r>
            <a:r>
              <a:rPr lang="ja-JP" altLang="en-US" sz="1600" b="1" dirty="0" smtClean="0">
                <a:latin typeface="メイリオ" panose="020B0604030504040204" pitchFamily="50" charset="-128"/>
                <a:ea typeface="メイリオ" panose="020B0604030504040204" pitchFamily="50" charset="-128"/>
              </a:rPr>
              <a:t>防災</a:t>
            </a:r>
            <a:r>
              <a:rPr lang="ja-JP" altLang="en-US" sz="1600" b="1" dirty="0">
                <a:latin typeface="メイリオ" panose="020B0604030504040204" pitchFamily="50" charset="-128"/>
                <a:ea typeface="メイリオ" panose="020B0604030504040204" pitchFamily="50" charset="-128"/>
              </a:rPr>
              <a:t>行政無線</a:t>
            </a:r>
            <a:endParaRPr lang="en-US" altLang="ja-JP" sz="1600" b="1" dirty="0">
              <a:latin typeface="メイリオ" panose="020B0604030504040204" pitchFamily="50" charset="-128"/>
              <a:ea typeface="メイリオ" panose="020B0604030504040204" pitchFamily="50" charset="-128"/>
            </a:endParaRPr>
          </a:p>
        </p:txBody>
      </p:sp>
      <p:grpSp>
        <p:nvGrpSpPr>
          <p:cNvPr id="62" name="グループ化 61"/>
          <p:cNvGrpSpPr/>
          <p:nvPr/>
        </p:nvGrpSpPr>
        <p:grpSpPr>
          <a:xfrm>
            <a:off x="784850" y="6030849"/>
            <a:ext cx="1017961" cy="1051552"/>
            <a:chOff x="5591582" y="2281787"/>
            <a:chExt cx="2256789" cy="2266359"/>
          </a:xfrm>
        </p:grpSpPr>
        <p:pic>
          <p:nvPicPr>
            <p:cNvPr id="63" name="図 62"/>
            <p:cNvPicPr>
              <a:picLocks noChangeAspect="1"/>
            </p:cNvPicPr>
            <p:nvPr/>
          </p:nvPicPr>
          <p:blipFill>
            <a:blip r:embed="rId6" cstate="print">
              <a:extLst>
                <a:ext uri="{28A0092B-C50C-407E-A947-70E740481C1C}">
                  <a14:useLocalDpi xmlns:a14="http://schemas.microsoft.com/office/drawing/2010/main"/>
                </a:ext>
              </a:extLst>
            </a:blip>
            <a:stretch>
              <a:fillRect/>
            </a:stretch>
          </p:blipFill>
          <p:spPr>
            <a:xfrm>
              <a:off x="5591582" y="2281787"/>
              <a:ext cx="2256789" cy="2266359"/>
            </a:xfrm>
            <a:prstGeom prst="rect">
              <a:avLst/>
            </a:prstGeom>
          </p:spPr>
        </p:pic>
        <p:sp>
          <p:nvSpPr>
            <p:cNvPr id="64" name="正方形/長方形 63"/>
            <p:cNvSpPr/>
            <p:nvPr/>
          </p:nvSpPr>
          <p:spPr>
            <a:xfrm>
              <a:off x="5603633" y="2293696"/>
              <a:ext cx="1190608" cy="33441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a:p>
          </p:txBody>
        </p:sp>
      </p:grpSp>
      <p:sp>
        <p:nvSpPr>
          <p:cNvPr id="65" name="テキスト ボックス 64"/>
          <p:cNvSpPr txBox="1"/>
          <p:nvPr/>
        </p:nvSpPr>
        <p:spPr>
          <a:xfrm>
            <a:off x="2132856" y="5698652"/>
            <a:ext cx="4112886" cy="338554"/>
          </a:xfrm>
          <a:prstGeom prst="rect">
            <a:avLst/>
          </a:prstGeom>
          <a:noFill/>
        </p:spPr>
        <p:txBody>
          <a:bodyPr wrap="square" rtlCol="0">
            <a:spAutoFit/>
          </a:bodyPr>
          <a:lstStyle/>
          <a:p>
            <a:r>
              <a:rPr lang="ja-JP" altLang="en-US" sz="1600" dirty="0" smtClean="0">
                <a:latin typeface="メイリオ" panose="020B0604030504040204" pitchFamily="50" charset="-128"/>
                <a:ea typeface="メイリオ" panose="020B0604030504040204" pitchFamily="50" charset="-128"/>
              </a:rPr>
              <a:t>どこにあるか（　知ってる・知らない　）</a:t>
            </a:r>
            <a:endParaRPr kumimoji="1" lang="ja-JP" altLang="en-US" sz="1600" dirty="0">
              <a:latin typeface="メイリオ" panose="020B0604030504040204" pitchFamily="50" charset="-128"/>
              <a:ea typeface="メイリオ" panose="020B0604030504040204" pitchFamily="50" charset="-128"/>
            </a:endParaRPr>
          </a:p>
        </p:txBody>
      </p:sp>
      <p:sp>
        <p:nvSpPr>
          <p:cNvPr id="67" name="正方形/長方形 66"/>
          <p:cNvSpPr/>
          <p:nvPr/>
        </p:nvSpPr>
        <p:spPr>
          <a:xfrm>
            <a:off x="101889" y="7336093"/>
            <a:ext cx="1415772" cy="338554"/>
          </a:xfrm>
          <a:prstGeom prst="rect">
            <a:avLst/>
          </a:prstGeom>
        </p:spPr>
        <p:txBody>
          <a:bodyPr wrap="none">
            <a:spAutoFit/>
          </a:bodyPr>
          <a:lstStyle/>
          <a:p>
            <a:r>
              <a:rPr lang="ja-JP" altLang="en-US" sz="1600" b="1" dirty="0" smtClean="0">
                <a:latin typeface="メイリオ" panose="020B0604030504040204" pitchFamily="50" charset="-128"/>
                <a:ea typeface="メイリオ" panose="020B0604030504040204" pitchFamily="50" charset="-128"/>
              </a:rPr>
              <a:t>・防災</a:t>
            </a:r>
            <a:r>
              <a:rPr lang="ja-JP" altLang="en-US" sz="1600" b="1" dirty="0">
                <a:latin typeface="メイリオ" panose="020B0604030504040204" pitchFamily="50" charset="-128"/>
                <a:ea typeface="メイリオ" panose="020B0604030504040204" pitchFamily="50" charset="-128"/>
              </a:rPr>
              <a:t>ラジオ</a:t>
            </a:r>
          </a:p>
        </p:txBody>
      </p:sp>
      <p:sp>
        <p:nvSpPr>
          <p:cNvPr id="68" name="テキスト ボックス 67"/>
          <p:cNvSpPr txBox="1"/>
          <p:nvPr/>
        </p:nvSpPr>
        <p:spPr>
          <a:xfrm>
            <a:off x="1648471" y="7320992"/>
            <a:ext cx="4666145" cy="338554"/>
          </a:xfrm>
          <a:prstGeom prst="rect">
            <a:avLst/>
          </a:prstGeom>
          <a:noFill/>
        </p:spPr>
        <p:txBody>
          <a:bodyPr wrap="square" rtlCol="0">
            <a:spAutoFit/>
          </a:bodyPr>
          <a:lstStyle/>
          <a:p>
            <a:r>
              <a:rPr lang="ja-JP" altLang="en-US" sz="1600" dirty="0" smtClean="0">
                <a:latin typeface="メイリオ" panose="020B0604030504040204" pitchFamily="50" charset="-128"/>
                <a:ea typeface="メイリオ" panose="020B0604030504040204" pitchFamily="50" charset="-128"/>
              </a:rPr>
              <a:t>（　家にある・家にない</a:t>
            </a:r>
            <a:r>
              <a:rPr lang="ja-JP" altLang="en-US" sz="1600" dirty="0">
                <a:latin typeface="メイリオ" panose="020B0604030504040204" pitchFamily="50" charset="-128"/>
                <a:ea typeface="メイリオ" panose="020B0604030504040204" pitchFamily="50" charset="-128"/>
              </a:rPr>
              <a:t>・</a:t>
            </a:r>
            <a:r>
              <a:rPr lang="ja-JP" altLang="en-US" sz="1600" dirty="0" smtClean="0">
                <a:latin typeface="メイリオ" panose="020B0604030504040204" pitchFamily="50" charset="-128"/>
                <a:ea typeface="メイリオ" panose="020B0604030504040204" pitchFamily="50" charset="-128"/>
              </a:rPr>
              <a:t>わからない　）</a:t>
            </a:r>
            <a:endParaRPr kumimoji="1" lang="ja-JP" altLang="en-US" sz="1600" dirty="0">
              <a:latin typeface="メイリオ" panose="020B0604030504040204" pitchFamily="50" charset="-128"/>
              <a:ea typeface="メイリオ" panose="020B0604030504040204" pitchFamily="50" charset="-128"/>
            </a:endParaRPr>
          </a:p>
        </p:txBody>
      </p:sp>
      <p:sp>
        <p:nvSpPr>
          <p:cNvPr id="69" name="正方形/長方形 68"/>
          <p:cNvSpPr/>
          <p:nvPr/>
        </p:nvSpPr>
        <p:spPr>
          <a:xfrm>
            <a:off x="101889" y="8409910"/>
            <a:ext cx="2441694" cy="338554"/>
          </a:xfrm>
          <a:prstGeom prst="rect">
            <a:avLst/>
          </a:prstGeom>
        </p:spPr>
        <p:txBody>
          <a:bodyPr wrap="none">
            <a:spAutoFit/>
          </a:bodyPr>
          <a:lstStyle/>
          <a:p>
            <a:r>
              <a:rPr lang="ja-JP" altLang="en-US" sz="1600" b="1" dirty="0" smtClean="0">
                <a:latin typeface="メイリオ" panose="020B0604030504040204" pitchFamily="50" charset="-128"/>
                <a:ea typeface="メイリオ" panose="020B0604030504040204" pitchFamily="50" charset="-128"/>
              </a:rPr>
              <a:t>・水戸市のホームページ</a:t>
            </a:r>
            <a:endParaRPr lang="ja-JP" altLang="en-US" sz="1600" b="1" dirty="0">
              <a:latin typeface="メイリオ" panose="020B0604030504040204" pitchFamily="50" charset="-128"/>
              <a:ea typeface="メイリオ" panose="020B0604030504040204" pitchFamily="50" charset="-128"/>
            </a:endParaRPr>
          </a:p>
        </p:txBody>
      </p:sp>
      <p:sp>
        <p:nvSpPr>
          <p:cNvPr id="70" name="テキスト ボックス 69"/>
          <p:cNvSpPr txBox="1"/>
          <p:nvPr/>
        </p:nvSpPr>
        <p:spPr>
          <a:xfrm>
            <a:off x="2762240" y="8393059"/>
            <a:ext cx="3187040" cy="338554"/>
          </a:xfrm>
          <a:prstGeom prst="rect">
            <a:avLst/>
          </a:prstGeom>
          <a:noFill/>
        </p:spPr>
        <p:txBody>
          <a:bodyPr wrap="square" rtlCol="0">
            <a:spAutoFit/>
          </a:bodyPr>
          <a:lstStyle/>
          <a:p>
            <a:r>
              <a:rPr lang="ja-JP" altLang="en-US" sz="1600" dirty="0">
                <a:latin typeface="メイリオ" panose="020B0604030504040204" pitchFamily="50" charset="-128"/>
                <a:ea typeface="メイリオ" panose="020B0604030504040204" pitchFamily="50" charset="-128"/>
              </a:rPr>
              <a:t>見たことが</a:t>
            </a:r>
            <a:r>
              <a:rPr lang="ja-JP" altLang="en-US" sz="1600" dirty="0" smtClean="0">
                <a:latin typeface="メイリオ" panose="020B0604030504040204" pitchFamily="50" charset="-128"/>
                <a:ea typeface="メイリオ" panose="020B0604030504040204" pitchFamily="50" charset="-128"/>
              </a:rPr>
              <a:t>（　ある・ない　）</a:t>
            </a:r>
            <a:endParaRPr kumimoji="1" lang="ja-JP" altLang="en-US" sz="16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51400705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タイトル 1"/>
          <p:cNvSpPr txBox="1">
            <a:spLocks/>
          </p:cNvSpPr>
          <p:nvPr/>
        </p:nvSpPr>
        <p:spPr>
          <a:xfrm>
            <a:off x="227023" y="124335"/>
            <a:ext cx="2361268" cy="430502"/>
          </a:xfrm>
          <a:prstGeom prst="rect">
            <a:avLst/>
          </a:prstGeom>
        </p:spPr>
        <p:style>
          <a:lnRef idx="2">
            <a:schemeClr val="accent6">
              <a:shade val="50000"/>
            </a:schemeClr>
          </a:lnRef>
          <a:fillRef idx="1">
            <a:schemeClr val="accent6"/>
          </a:fillRef>
          <a:effectRef idx="0">
            <a:schemeClr val="accent6"/>
          </a:effectRef>
          <a:fontRef idx="minor">
            <a:schemeClr val="lt1"/>
          </a:fontRef>
        </p:style>
        <p:txBody>
          <a:bodyPr anchor="ctr">
            <a:noAutofit/>
          </a:bodyPr>
          <a:lstStyle>
            <a:lvl1pPr algn="l" defTabSz="685800" rtl="0" eaLnBrk="1" latinLnBrk="0" hangingPunct="1">
              <a:lnSpc>
                <a:spcPct val="90000"/>
              </a:lnSpc>
              <a:spcBef>
                <a:spcPct val="0"/>
              </a:spcBef>
              <a:buNone/>
              <a:defRPr kumimoji="1" sz="3300" kern="1200">
                <a:solidFill>
                  <a:schemeClr val="bg1"/>
                </a:solidFill>
                <a:latin typeface="Segoe Marker" panose="03080602040302020204" pitchFamily="66" charset="0"/>
                <a:ea typeface="+mj-ea"/>
                <a:cs typeface="+mj-cs"/>
              </a:defRPr>
            </a:lvl1pPr>
          </a:lstStyle>
          <a:p>
            <a:pPr algn="ctr"/>
            <a:r>
              <a:rPr lang="ja-JP" altLang="en-US" sz="2400" dirty="0" smtClean="0">
                <a:latin typeface="HGP創英角ﾎﾟｯﾌﾟ体" panose="040B0A00000000000000" pitchFamily="50" charset="-128"/>
                <a:ea typeface="HGP創英角ﾎﾟｯﾌﾟ体" panose="040B0A00000000000000" pitchFamily="50" charset="-128"/>
              </a:rPr>
              <a:t>今日のおさらい</a:t>
            </a:r>
            <a:endParaRPr lang="ja-JP" altLang="en-US" sz="4400" dirty="0">
              <a:latin typeface="HGP創英角ﾎﾟｯﾌﾟ体" panose="040B0A00000000000000" pitchFamily="50" charset="-128"/>
              <a:ea typeface="HGP創英角ﾎﾟｯﾌﾟ体" panose="040B0A00000000000000" pitchFamily="50" charset="-128"/>
            </a:endParaRPr>
          </a:p>
        </p:txBody>
      </p:sp>
      <p:sp>
        <p:nvSpPr>
          <p:cNvPr id="12" name="テキスト ボックス 11"/>
          <p:cNvSpPr txBox="1"/>
          <p:nvPr/>
        </p:nvSpPr>
        <p:spPr>
          <a:xfrm>
            <a:off x="512676" y="971600"/>
            <a:ext cx="5796644" cy="6751920"/>
          </a:xfrm>
          <a:prstGeom prst="rect">
            <a:avLst/>
          </a:prstGeom>
          <a:noFill/>
        </p:spPr>
        <p:txBody>
          <a:bodyPr wrap="square" rtlCol="0">
            <a:noAutofit/>
          </a:bodyPr>
          <a:lstStyle/>
          <a:p>
            <a:pPr marL="457200" indent="-457200">
              <a:buFont typeface="Wingdings" panose="05000000000000000000" pitchFamily="2" charset="2"/>
              <a:buChar char="ü"/>
            </a:pPr>
            <a:r>
              <a:rPr lang="ja-JP" altLang="en-US" dirty="0">
                <a:latin typeface="メイリオ" panose="020B0604030504040204" pitchFamily="50" charset="-128"/>
                <a:ea typeface="メイリオ" panose="020B0604030504040204" pitchFamily="50" charset="-128"/>
              </a:rPr>
              <a:t>川の水は、その場所だけではなく、上流にふった雨でも増水します。あっという間に水面が上がることもあるので、上流だけで雨が降ってる時も川に近づかないようにしよう</a:t>
            </a:r>
            <a:r>
              <a:rPr lang="ja-JP" altLang="en-US" dirty="0" smtClean="0">
                <a:latin typeface="メイリオ" panose="020B0604030504040204" pitchFamily="50" charset="-128"/>
                <a:ea typeface="メイリオ" panose="020B0604030504040204" pitchFamily="50" charset="-128"/>
              </a:rPr>
              <a:t>！</a:t>
            </a:r>
            <a:endParaRPr kumimoji="1" lang="en-US" altLang="ja-JP" dirty="0" smtClean="0">
              <a:latin typeface="メイリオ" panose="020B0604030504040204" pitchFamily="50" charset="-128"/>
              <a:ea typeface="メイリオ" panose="020B0604030504040204" pitchFamily="50" charset="-128"/>
            </a:endParaRPr>
          </a:p>
          <a:p>
            <a:endParaRPr kumimoji="1" lang="en-US" altLang="ja-JP" dirty="0" smtClean="0">
              <a:latin typeface="メイリオ" panose="020B0604030504040204" pitchFamily="50" charset="-128"/>
              <a:ea typeface="メイリオ" panose="020B0604030504040204" pitchFamily="50" charset="-128"/>
            </a:endParaRPr>
          </a:p>
          <a:p>
            <a:endParaRPr lang="en-US" altLang="ja-JP" dirty="0">
              <a:latin typeface="メイリオ" panose="020B0604030504040204" pitchFamily="50" charset="-128"/>
              <a:ea typeface="メイリオ" panose="020B0604030504040204" pitchFamily="50" charset="-128"/>
            </a:endParaRPr>
          </a:p>
          <a:p>
            <a:endParaRPr kumimoji="1" lang="en-US" altLang="ja-JP" dirty="0" smtClean="0">
              <a:latin typeface="メイリオ" panose="020B0604030504040204" pitchFamily="50" charset="-128"/>
              <a:ea typeface="メイリオ" panose="020B0604030504040204" pitchFamily="50" charset="-128"/>
            </a:endParaRPr>
          </a:p>
          <a:p>
            <a:endParaRPr kumimoji="1" lang="en-US" altLang="ja-JP" dirty="0" smtClean="0">
              <a:latin typeface="メイリオ" panose="020B0604030504040204" pitchFamily="50" charset="-128"/>
              <a:ea typeface="メイリオ" panose="020B0604030504040204" pitchFamily="50" charset="-128"/>
            </a:endParaRPr>
          </a:p>
          <a:p>
            <a:endParaRPr kumimoji="1" lang="en-US" altLang="ja-JP" dirty="0" smtClean="0">
              <a:latin typeface="メイリオ" panose="020B0604030504040204" pitchFamily="50" charset="-128"/>
              <a:ea typeface="メイリオ" panose="020B0604030504040204" pitchFamily="50" charset="-128"/>
            </a:endParaRPr>
          </a:p>
          <a:p>
            <a:endParaRPr kumimoji="1" lang="en-US" altLang="ja-JP" dirty="0" smtClean="0">
              <a:latin typeface="メイリオ" panose="020B0604030504040204" pitchFamily="50" charset="-128"/>
              <a:ea typeface="メイリオ" panose="020B0604030504040204" pitchFamily="50" charset="-128"/>
            </a:endParaRPr>
          </a:p>
          <a:p>
            <a:pPr marL="457200" indent="-457200">
              <a:buFont typeface="Wingdings" panose="05000000000000000000" pitchFamily="2" charset="2"/>
              <a:buChar char="ü"/>
            </a:pPr>
            <a:r>
              <a:rPr lang="ja-JP" altLang="en-US" dirty="0">
                <a:latin typeface="メイリオ" panose="020B0604030504040204" pitchFamily="50" charset="-128"/>
                <a:ea typeface="メイリオ" panose="020B0604030504040204" pitchFamily="50" charset="-128"/>
              </a:rPr>
              <a:t>テレビやラジオなど様々な方法で雨や川の情報を知ることができます。家に帰って</a:t>
            </a:r>
            <a:r>
              <a:rPr lang="ja-JP" altLang="en-US" dirty="0" smtClean="0">
                <a:latin typeface="メイリオ" panose="020B0604030504040204" pitchFamily="50" charset="-128"/>
                <a:ea typeface="メイリオ" panose="020B0604030504040204" pitchFamily="50" charset="-128"/>
              </a:rPr>
              <a:t>使ってみたり</a:t>
            </a:r>
            <a:r>
              <a:rPr lang="ja-JP" altLang="en-US" dirty="0">
                <a:latin typeface="メイリオ" panose="020B0604030504040204" pitchFamily="50" charset="-128"/>
                <a:ea typeface="メイリオ" panose="020B0604030504040204" pitchFamily="50" charset="-128"/>
              </a:rPr>
              <a:t>、さがしたりしてみよう！</a:t>
            </a:r>
          </a:p>
          <a:p>
            <a:endParaRPr lang="en-US" altLang="ja-JP" dirty="0" smtClean="0">
              <a:latin typeface="メイリオ" panose="020B0604030504040204" pitchFamily="50" charset="-128"/>
              <a:ea typeface="メイリオ" panose="020B0604030504040204" pitchFamily="50" charset="-128"/>
            </a:endParaRPr>
          </a:p>
          <a:p>
            <a:endParaRPr lang="en-US" altLang="ja-JP" dirty="0">
              <a:latin typeface="メイリオ" panose="020B0604030504040204" pitchFamily="50" charset="-128"/>
              <a:ea typeface="メイリオ" panose="020B0604030504040204" pitchFamily="50" charset="-128"/>
            </a:endParaRPr>
          </a:p>
          <a:p>
            <a:endParaRPr kumimoji="1" lang="en-US" altLang="ja-JP" dirty="0" smtClean="0">
              <a:latin typeface="メイリオ" panose="020B0604030504040204" pitchFamily="50" charset="-128"/>
              <a:ea typeface="メイリオ" panose="020B0604030504040204" pitchFamily="50" charset="-128"/>
            </a:endParaRPr>
          </a:p>
          <a:p>
            <a:endParaRPr lang="en-US" altLang="ja-JP" dirty="0">
              <a:latin typeface="メイリオ" panose="020B0604030504040204" pitchFamily="50" charset="-128"/>
              <a:ea typeface="メイリオ" panose="020B0604030504040204" pitchFamily="50" charset="-128"/>
            </a:endParaRPr>
          </a:p>
          <a:p>
            <a:endParaRPr kumimoji="1" lang="en-US" altLang="ja-JP" dirty="0" smtClean="0">
              <a:latin typeface="メイリオ" panose="020B0604030504040204" pitchFamily="50" charset="-128"/>
              <a:ea typeface="メイリオ" panose="020B0604030504040204" pitchFamily="50" charset="-128"/>
            </a:endParaRPr>
          </a:p>
          <a:p>
            <a:endParaRPr kumimoji="1" lang="en-US" altLang="ja-JP" dirty="0">
              <a:latin typeface="メイリオ" panose="020B0604030504040204" pitchFamily="50" charset="-128"/>
              <a:ea typeface="メイリオ" panose="020B0604030504040204" pitchFamily="50" charset="-128"/>
            </a:endParaRPr>
          </a:p>
          <a:p>
            <a:pPr marL="457200" indent="-457200">
              <a:buFont typeface="Wingdings" panose="05000000000000000000" pitchFamily="2" charset="2"/>
              <a:buChar char="ü"/>
            </a:pPr>
            <a:r>
              <a:rPr lang="ja-JP" altLang="en-US" dirty="0">
                <a:latin typeface="メイリオ" panose="020B0604030504040204" pitchFamily="50" charset="-128"/>
                <a:ea typeface="メイリオ" panose="020B0604030504040204" pitchFamily="50" charset="-128"/>
              </a:rPr>
              <a:t>災害時に家族とはなれた時には、災害用伝言ダイヤル（</a:t>
            </a:r>
            <a:r>
              <a:rPr lang="en-US" altLang="ja-JP" dirty="0">
                <a:latin typeface="メイリオ" panose="020B0604030504040204" pitchFamily="50" charset="-128"/>
                <a:ea typeface="メイリオ" panose="020B0604030504040204" pitchFamily="50" charset="-128"/>
              </a:rPr>
              <a:t>171</a:t>
            </a:r>
            <a:r>
              <a:rPr lang="ja-JP" altLang="en-US" dirty="0">
                <a:latin typeface="メイリオ" panose="020B0604030504040204" pitchFamily="50" charset="-128"/>
                <a:ea typeface="メイリオ" panose="020B0604030504040204" pitchFamily="50" charset="-128"/>
              </a:rPr>
              <a:t>）を使おう！家に帰って練習してみよう！</a:t>
            </a:r>
          </a:p>
        </p:txBody>
      </p:sp>
      <p:sp>
        <p:nvSpPr>
          <p:cNvPr id="2" name="角丸四角形 1"/>
          <p:cNvSpPr/>
          <p:nvPr/>
        </p:nvSpPr>
        <p:spPr>
          <a:xfrm>
            <a:off x="227023" y="755576"/>
            <a:ext cx="6370329" cy="8208911"/>
          </a:xfrm>
          <a:prstGeom prst="roundRect">
            <a:avLst>
              <a:gd name="adj" fmla="val 11081"/>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pic>
        <p:nvPicPr>
          <p:cNvPr id="9" name="Picture 7" descr="http://homepage3.nifty.com/gasagasa/topics/topic-150/150topic-2.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2420888" y="2195736"/>
            <a:ext cx="2275186" cy="1368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図 9"/>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flipH="1">
            <a:off x="2884244" y="4750178"/>
            <a:ext cx="1053507" cy="1311808"/>
          </a:xfrm>
          <a:prstGeom prst="rect">
            <a:avLst/>
          </a:prstGeom>
        </p:spPr>
      </p:pic>
      <p:pic>
        <p:nvPicPr>
          <p:cNvPr id="13" name="図 12"/>
          <p:cNvPicPr>
            <a:picLocks noChangeAspect="1"/>
          </p:cNvPicPr>
          <p:nvPr/>
        </p:nvPicPr>
        <p:blipFill rotWithShape="1">
          <a:blip r:embed="rId4"/>
          <a:srcRect l="1402" t="25985" r="57377" b="3099"/>
          <a:stretch/>
        </p:blipFill>
        <p:spPr>
          <a:xfrm>
            <a:off x="2786183" y="7114891"/>
            <a:ext cx="1544595" cy="1618736"/>
          </a:xfrm>
          <a:prstGeom prst="rect">
            <a:avLst/>
          </a:prstGeom>
        </p:spPr>
      </p:pic>
    </p:spTree>
    <p:extLst>
      <p:ext uri="{BB962C8B-B14F-4D97-AF65-F5344CB8AC3E}">
        <p14:creationId xmlns:p14="http://schemas.microsoft.com/office/powerpoint/2010/main" val="317389449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2571</TotalTime>
  <Words>236</Words>
  <PresentationFormat>画面に合わせる (4:3)</PresentationFormat>
  <Paragraphs>52</Paragraphs>
  <Slides>2</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2</vt:i4>
      </vt:variant>
    </vt:vector>
  </HeadingPairs>
  <TitlesOfParts>
    <vt:vector size="10" baseType="lpstr">
      <vt:lpstr>HGP創英角ﾎﾟｯﾌﾟ体</vt:lpstr>
      <vt:lpstr>ＭＳ Ｐゴシック</vt:lpstr>
      <vt:lpstr>メイリオ</vt:lpstr>
      <vt:lpstr>游ゴシック</vt:lpstr>
      <vt:lpstr>Arial</vt:lpstr>
      <vt:lpstr>Calibri</vt:lpstr>
      <vt:lpstr>Wingdings</vt:lpstr>
      <vt:lpstr>Office ​​テーマ</vt:lpstr>
      <vt:lpstr>PowerPoint プレゼンテーション</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2017-03-12T04:05:57Z</cp:lastPrinted>
  <dcterms:created xsi:type="dcterms:W3CDTF">2017-01-25T09:18:39Z</dcterms:created>
  <dcterms:modified xsi:type="dcterms:W3CDTF">2020-01-22T11:17:15Z</dcterms:modified>
</cp:coreProperties>
</file>