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14" autoAdjust="0"/>
    <p:restoredTop sz="93775" autoAdjust="0"/>
  </p:normalViewPr>
  <p:slideViewPr>
    <p:cSldViewPr>
      <p:cViewPr varScale="1">
        <p:scale>
          <a:sx n="75" d="100"/>
          <a:sy n="75" d="100"/>
        </p:scale>
        <p:origin x="1278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143" cy="513284"/>
          </a:xfrm>
          <a:prstGeom prst="rect">
            <a:avLst/>
          </a:prstGeom>
        </p:spPr>
        <p:txBody>
          <a:bodyPr vert="horz" lIns="94640" tIns="47320" rIns="94640" bIns="473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503" y="0"/>
            <a:ext cx="3076143" cy="513284"/>
          </a:xfrm>
          <a:prstGeom prst="rect">
            <a:avLst/>
          </a:prstGeom>
        </p:spPr>
        <p:txBody>
          <a:bodyPr vert="horz" lIns="94640" tIns="47320" rIns="94640" bIns="47320" rtlCol="0"/>
          <a:lstStyle>
            <a:lvl1pPr algn="r">
              <a:defRPr sz="1200"/>
            </a:lvl1pPr>
          </a:lstStyle>
          <a:p>
            <a:fld id="{F6D847AD-63A9-4AD4-944F-BF5B7B1F3D40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54250" y="1279525"/>
            <a:ext cx="25908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40" tIns="47320" rIns="94640" bIns="473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62" y="4925235"/>
            <a:ext cx="5678778" cy="4029439"/>
          </a:xfrm>
          <a:prstGeom prst="rect">
            <a:avLst/>
          </a:prstGeom>
        </p:spPr>
        <p:txBody>
          <a:bodyPr vert="horz" lIns="94640" tIns="47320" rIns="94640" bIns="473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330"/>
            <a:ext cx="3076143" cy="513284"/>
          </a:xfrm>
          <a:prstGeom prst="rect">
            <a:avLst/>
          </a:prstGeom>
        </p:spPr>
        <p:txBody>
          <a:bodyPr vert="horz" lIns="94640" tIns="47320" rIns="94640" bIns="473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503" y="9721330"/>
            <a:ext cx="3076143" cy="513284"/>
          </a:xfrm>
          <a:prstGeom prst="rect">
            <a:avLst/>
          </a:prstGeom>
        </p:spPr>
        <p:txBody>
          <a:bodyPr vert="horz" lIns="94640" tIns="47320" rIns="94640" bIns="47320" rtlCol="0" anchor="b"/>
          <a:lstStyle>
            <a:lvl1pPr algn="r">
              <a:defRPr sz="1200"/>
            </a:lvl1pPr>
          </a:lstStyle>
          <a:p>
            <a:fld id="{2D73F41C-9D4C-4BFC-A045-D52159667A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3103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みなさん、台風や大雨のときに注意することはわかったかな？</a:t>
            </a:r>
            <a:endParaRPr kumimoji="1" lang="en-US" altLang="ja-JP" dirty="0"/>
          </a:p>
          <a:p>
            <a:r>
              <a:rPr kumimoji="1" lang="ja-JP" altLang="en-US" dirty="0"/>
              <a:t>それでは、クイズです。</a:t>
            </a:r>
            <a:endParaRPr kumimoji="1" lang="en-US" altLang="ja-JP" dirty="0"/>
          </a:p>
          <a:p>
            <a:r>
              <a:rPr kumimoji="1" lang="ja-JP" altLang="en-US" dirty="0"/>
              <a:t>①番から③番のときに、台風のときはどうなるかな？</a:t>
            </a:r>
            <a:endParaRPr kumimoji="1" lang="en-US" altLang="ja-JP" dirty="0"/>
          </a:p>
          <a:p>
            <a:r>
              <a:rPr kumimoji="1" lang="ja-JP" altLang="en-US" dirty="0"/>
              <a:t>①番のときはどのイラストかな？わかる人は手を挙げて、何番のイラストでどうなるか答えてください。</a:t>
            </a:r>
            <a:endParaRPr kumimoji="1" lang="en-US" altLang="ja-JP" dirty="0"/>
          </a:p>
          <a:p>
            <a:r>
              <a:rPr kumimoji="1" lang="ja-JP" altLang="en-US" dirty="0"/>
              <a:t>　（回答）⑥番だね。強い風で電線が切れたり、カワラが飛んでくることがありますので、注意しましょう。</a:t>
            </a:r>
            <a:endParaRPr kumimoji="1" lang="en-US" altLang="ja-JP" dirty="0"/>
          </a:p>
          <a:p>
            <a:r>
              <a:rPr kumimoji="1" lang="ja-JP" altLang="en-US" dirty="0"/>
              <a:t>次に、②番の時はどうなるかな？</a:t>
            </a:r>
            <a:endParaRPr kumimoji="1" lang="en-US" altLang="ja-JP" dirty="0"/>
          </a:p>
          <a:p>
            <a:pPr defTabSz="979553">
              <a:defRPr/>
            </a:pPr>
            <a:r>
              <a:rPr kumimoji="1" lang="ja-JP" altLang="en-US" dirty="0"/>
              <a:t>　（回答）④番だね。強い風で折れた街路樹の枝が飛んでくることがあります。</a:t>
            </a:r>
            <a:endParaRPr kumimoji="1" lang="en-US" altLang="ja-JP" dirty="0"/>
          </a:p>
          <a:p>
            <a:pPr defTabSz="979553">
              <a:defRPr/>
            </a:pPr>
            <a:r>
              <a:rPr kumimoji="1" lang="ja-JP" altLang="en-US" dirty="0"/>
              <a:t>それでは最後です。</a:t>
            </a:r>
            <a:endParaRPr kumimoji="1" lang="en-US" altLang="ja-JP" dirty="0"/>
          </a:p>
          <a:p>
            <a:pPr defTabSz="979553">
              <a:defRPr/>
            </a:pPr>
            <a:r>
              <a:rPr kumimoji="1" lang="ja-JP" altLang="en-US" dirty="0"/>
              <a:t>③番は時はどうなるかな？</a:t>
            </a:r>
            <a:endParaRPr kumimoji="1" lang="en-US" altLang="ja-JP" dirty="0"/>
          </a:p>
          <a:p>
            <a:pPr defTabSz="979553">
              <a:defRPr/>
            </a:pPr>
            <a:r>
              <a:rPr kumimoji="1" lang="ja-JP" altLang="en-US" dirty="0"/>
              <a:t>　（回答）⑤番だね。強い風でいろいろなものが飛ばされてくることがあります。</a:t>
            </a:r>
            <a:endParaRPr kumimoji="1" lang="en-US" altLang="ja-JP" dirty="0"/>
          </a:p>
          <a:p>
            <a:pPr defTabSz="979553">
              <a:defRPr/>
            </a:pPr>
            <a:r>
              <a:rPr kumimoji="1" lang="ja-JP" altLang="en-US" dirty="0"/>
              <a:t>　みんな、わかったかな。台風の時は風が強いので注意しましょうね。</a:t>
            </a:r>
          </a:p>
          <a:p>
            <a:br>
              <a:rPr kumimoji="1" lang="en-US" altLang="ja-JP" dirty="0"/>
            </a:br>
            <a:br>
              <a:rPr kumimoji="1" lang="en-US" altLang="ja-JP" dirty="0"/>
            </a:br>
            <a:r>
              <a:rPr kumimoji="1" lang="ja-JP" altLang="en-US" dirty="0"/>
              <a:t>それでは、次は大雨のときのクイズです。</a:t>
            </a:r>
            <a:endParaRPr kumimoji="1" lang="en-US" altLang="ja-JP" dirty="0"/>
          </a:p>
          <a:p>
            <a:r>
              <a:rPr kumimoji="1" lang="ja-JP" altLang="en-US" dirty="0"/>
              <a:t>①番から③番のときに、大雨のときはどうなるかな？</a:t>
            </a:r>
            <a:endParaRPr kumimoji="1" lang="en-US" altLang="ja-JP" dirty="0"/>
          </a:p>
          <a:p>
            <a:r>
              <a:rPr kumimoji="1" lang="ja-JP" altLang="en-US" dirty="0"/>
              <a:t>①番の時はどのイラストかな？わかる人は手を挙げて、何番のイラストでどうなるか答えてください。</a:t>
            </a:r>
            <a:endParaRPr kumimoji="1" lang="en-US" altLang="ja-JP" dirty="0"/>
          </a:p>
          <a:p>
            <a:r>
              <a:rPr kumimoji="1" lang="ja-JP" altLang="en-US" dirty="0"/>
              <a:t>　（回答）⑤番だね。大雨がふると下水道の水があふれてマンホールのふたがはずれて、そこに落ちて流されることがあるから、十分注意してくださいね。</a:t>
            </a:r>
          </a:p>
          <a:p>
            <a:r>
              <a:rPr kumimoji="1" lang="ja-JP" altLang="en-US" dirty="0"/>
              <a:t>次に、②番の時はどうなるかな？</a:t>
            </a:r>
            <a:endParaRPr kumimoji="1" lang="en-US" altLang="ja-JP" dirty="0"/>
          </a:p>
          <a:p>
            <a:pPr defTabSz="979553">
              <a:defRPr/>
            </a:pPr>
            <a:r>
              <a:rPr kumimoji="1" lang="ja-JP" altLang="en-US" dirty="0"/>
              <a:t>　（回答）⑥番だね。大雨がふるとがけがくずれて、道路が通れなくなります。</a:t>
            </a:r>
            <a:endParaRPr kumimoji="1" lang="en-US" altLang="ja-JP" dirty="0"/>
          </a:p>
          <a:p>
            <a:pPr defTabSz="979553">
              <a:defRPr/>
            </a:pPr>
            <a:r>
              <a:rPr kumimoji="1" lang="ja-JP" altLang="en-US" dirty="0"/>
              <a:t>それでは最後です。</a:t>
            </a:r>
            <a:endParaRPr kumimoji="1" lang="en-US" altLang="ja-JP" dirty="0"/>
          </a:p>
          <a:p>
            <a:pPr defTabSz="979553">
              <a:defRPr/>
            </a:pPr>
            <a:r>
              <a:rPr kumimoji="1" lang="ja-JP" altLang="en-US" dirty="0"/>
              <a:t>③番は時はどうなるかな？</a:t>
            </a:r>
            <a:endParaRPr kumimoji="1" lang="en-US" altLang="ja-JP" dirty="0"/>
          </a:p>
          <a:p>
            <a:pPr defTabSz="979553">
              <a:defRPr/>
            </a:pPr>
            <a:r>
              <a:rPr kumimoji="1" lang="ja-JP" altLang="en-US" dirty="0"/>
              <a:t>　（回答）④番だね。道路が水に浸かれば、側溝に落ちて流されてしまいます。</a:t>
            </a:r>
            <a:endParaRPr kumimoji="1" lang="en-US" altLang="ja-JP" dirty="0"/>
          </a:p>
          <a:p>
            <a:pPr defTabSz="979553">
              <a:defRPr/>
            </a:pPr>
            <a:r>
              <a:rPr kumimoji="1" lang="ja-JP" altLang="en-US" dirty="0"/>
              <a:t>　みんな、わかったかな。大雨の時は十分注意しましょう。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73F41C-9D4C-4BFC-A045-D52159667AB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154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78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1648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66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404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0112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087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25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349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2901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1864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360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EAE78-2E18-4E22-9F71-AC9F0DAB3D26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8CA88-4390-46CF-A9BB-3A4C6C9411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27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image" Target="../media/image11.emf"/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12" Type="http://schemas.openxmlformats.org/officeDocument/2006/relationships/image" Target="../media/image10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emf"/><Relationship Id="rId11" Type="http://schemas.openxmlformats.org/officeDocument/2006/relationships/image" Target="../media/image9.emf"/><Relationship Id="rId5" Type="http://schemas.openxmlformats.org/officeDocument/2006/relationships/image" Target="../media/image3.emf"/><Relationship Id="rId10" Type="http://schemas.openxmlformats.org/officeDocument/2006/relationships/image" Target="../media/image8.emf"/><Relationship Id="rId4" Type="http://schemas.openxmlformats.org/officeDocument/2006/relationships/image" Target="../media/image2.emf"/><Relationship Id="rId9" Type="http://schemas.openxmlformats.org/officeDocument/2006/relationships/image" Target="../media/image7.emf"/><Relationship Id="rId1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9000" y="0"/>
            <a:ext cx="6840000" cy="467544"/>
          </a:xfrm>
          <a:prstGeom prst="rect">
            <a:avLst/>
          </a:prstGeom>
          <a:solidFill>
            <a:srgbClr val="4BACC6">
              <a:lumMod val="20000"/>
              <a:lumOff val="80000"/>
            </a:srgbClr>
          </a:solidFill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ot="0" vert="horz" wrap="square" lIns="74295" tIns="108000" rIns="74295" bIns="8890" anchor="b" anchorCtr="0" upright="1">
            <a:no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645024" y="148285"/>
            <a:ext cx="3328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　なまえ（　　　　　　）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71914" y="148285"/>
            <a:ext cx="34163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通学路（まち）のきけんを知る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-110672" y="561938"/>
            <a:ext cx="7343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クイズ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①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台風のときはどうなるかな？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それぞれの絵を線でむすぼう。</a:t>
            </a: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888DC420-247D-48E4-9A19-7BFD3E53C4A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59" t="19769" r="8002" b="12064"/>
          <a:stretch/>
        </p:blipFill>
        <p:spPr>
          <a:xfrm>
            <a:off x="4791695" y="1002233"/>
            <a:ext cx="1740593" cy="1566533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085A6841-B2A6-4DD7-83C2-F7AB15AEE07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709" t="17254" r="11384" b="3343"/>
          <a:stretch/>
        </p:blipFill>
        <p:spPr>
          <a:xfrm>
            <a:off x="4789185" y="3084564"/>
            <a:ext cx="1744146" cy="1573638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85EF6E49-65EA-4759-AC3F-10EE2DE5533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194" t="11411" r="33420" b="12857"/>
          <a:stretch/>
        </p:blipFill>
        <p:spPr>
          <a:xfrm>
            <a:off x="2722531" y="1012281"/>
            <a:ext cx="1747697" cy="1570086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52D99A9D-7542-4509-B10C-F13C7C4849D1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830" t="29330" r="14787" b="9185"/>
          <a:stretch/>
        </p:blipFill>
        <p:spPr>
          <a:xfrm>
            <a:off x="2727555" y="3069491"/>
            <a:ext cx="1740592" cy="1577190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8041515B-9C49-4325-B306-921B297CF18F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6270" t="17197" r="11656" b="3400"/>
          <a:stretch/>
        </p:blipFill>
        <p:spPr>
          <a:xfrm>
            <a:off x="657864" y="1002233"/>
            <a:ext cx="1747697" cy="1573637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3E664B5D-9D2C-44EF-8E5C-F5692F17FF40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7958" t="24402" r="41186" b="3367"/>
          <a:stretch/>
        </p:blipFill>
        <p:spPr>
          <a:xfrm>
            <a:off x="657864" y="3074515"/>
            <a:ext cx="1744144" cy="1573637"/>
          </a:xfrm>
          <a:prstGeom prst="rect">
            <a:avLst/>
          </a:prstGeom>
        </p:spPr>
      </p:pic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06E92A21-A27E-4F21-A2E8-EFFC24D252B6}"/>
              </a:ext>
            </a:extLst>
          </p:cNvPr>
          <p:cNvSpPr txBox="1"/>
          <p:nvPr/>
        </p:nvSpPr>
        <p:spPr>
          <a:xfrm>
            <a:off x="294990" y="1012281"/>
            <a:ext cx="303536" cy="1556485"/>
          </a:xfrm>
          <a:prstGeom prst="rect">
            <a:avLst/>
          </a:prstGeom>
          <a:solidFill>
            <a:srgbClr val="00B0F0"/>
          </a:solidFill>
        </p:spPr>
        <p:txBody>
          <a:bodyPr vert="eaVert"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15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晴れてい</a:t>
            </a:r>
            <a:r>
              <a:rPr lang="ja-JP" altLang="en-US" sz="15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るとき</a:t>
            </a:r>
            <a:endParaRPr kumimoji="1" lang="ja-JP" altLang="en-US" sz="15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7043B9D6-8318-42CC-9EFB-F9810E88729A}"/>
              </a:ext>
            </a:extLst>
          </p:cNvPr>
          <p:cNvSpPr txBox="1"/>
          <p:nvPr/>
        </p:nvSpPr>
        <p:spPr>
          <a:xfrm>
            <a:off x="293733" y="3069491"/>
            <a:ext cx="303536" cy="1573638"/>
          </a:xfrm>
          <a:prstGeom prst="rect">
            <a:avLst/>
          </a:prstGeom>
          <a:solidFill>
            <a:srgbClr val="FF0000"/>
          </a:solidFill>
        </p:spPr>
        <p:txBody>
          <a:bodyPr vert="eaVert"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15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台風のとき</a:t>
            </a:r>
          </a:p>
        </p:txBody>
      </p:sp>
      <p:sp>
        <p:nvSpPr>
          <p:cNvPr id="28" name="楕円 27">
            <a:extLst>
              <a:ext uri="{FF2B5EF4-FFF2-40B4-BE49-F238E27FC236}">
                <a16:creationId xmlns:a16="http://schemas.microsoft.com/office/drawing/2014/main" id="{72D6670D-2A01-4DD8-A825-2DEFD3D1D6D7}"/>
              </a:ext>
            </a:extLst>
          </p:cNvPr>
          <p:cNvSpPr/>
          <p:nvPr/>
        </p:nvSpPr>
        <p:spPr>
          <a:xfrm>
            <a:off x="1459732" y="2503052"/>
            <a:ext cx="123226" cy="123226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楕円 46">
            <a:extLst>
              <a:ext uri="{FF2B5EF4-FFF2-40B4-BE49-F238E27FC236}">
                <a16:creationId xmlns:a16="http://schemas.microsoft.com/office/drawing/2014/main" id="{43C43509-E9FC-482B-AE7E-E9EC48164C2C}"/>
              </a:ext>
            </a:extLst>
          </p:cNvPr>
          <p:cNvSpPr/>
          <p:nvPr/>
        </p:nvSpPr>
        <p:spPr>
          <a:xfrm>
            <a:off x="1459732" y="3014765"/>
            <a:ext cx="123226" cy="12322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楕円 47">
            <a:extLst>
              <a:ext uri="{FF2B5EF4-FFF2-40B4-BE49-F238E27FC236}">
                <a16:creationId xmlns:a16="http://schemas.microsoft.com/office/drawing/2014/main" id="{FEAC16B3-F57B-443B-9FD8-48512FF3BF95}"/>
              </a:ext>
            </a:extLst>
          </p:cNvPr>
          <p:cNvSpPr/>
          <p:nvPr/>
        </p:nvSpPr>
        <p:spPr>
          <a:xfrm>
            <a:off x="3523482" y="2503052"/>
            <a:ext cx="123226" cy="123226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楕円 48">
            <a:extLst>
              <a:ext uri="{FF2B5EF4-FFF2-40B4-BE49-F238E27FC236}">
                <a16:creationId xmlns:a16="http://schemas.microsoft.com/office/drawing/2014/main" id="{AD2797C2-484F-46B3-A079-D304F39E382C}"/>
              </a:ext>
            </a:extLst>
          </p:cNvPr>
          <p:cNvSpPr/>
          <p:nvPr/>
        </p:nvSpPr>
        <p:spPr>
          <a:xfrm>
            <a:off x="3523482" y="3014765"/>
            <a:ext cx="123226" cy="12322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楕円 49">
            <a:extLst>
              <a:ext uri="{FF2B5EF4-FFF2-40B4-BE49-F238E27FC236}">
                <a16:creationId xmlns:a16="http://schemas.microsoft.com/office/drawing/2014/main" id="{0603A59B-5832-40B3-A5E9-25AF322612C7}"/>
              </a:ext>
            </a:extLst>
          </p:cNvPr>
          <p:cNvSpPr/>
          <p:nvPr/>
        </p:nvSpPr>
        <p:spPr>
          <a:xfrm>
            <a:off x="5587232" y="2503052"/>
            <a:ext cx="123226" cy="123226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楕円 50">
            <a:extLst>
              <a:ext uri="{FF2B5EF4-FFF2-40B4-BE49-F238E27FC236}">
                <a16:creationId xmlns:a16="http://schemas.microsoft.com/office/drawing/2014/main" id="{C27C2FD8-07DA-4B67-B66C-3787E94695C5}"/>
              </a:ext>
            </a:extLst>
          </p:cNvPr>
          <p:cNvSpPr/>
          <p:nvPr/>
        </p:nvSpPr>
        <p:spPr>
          <a:xfrm>
            <a:off x="5587232" y="3014765"/>
            <a:ext cx="123226" cy="12322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2" name="図 51">
            <a:extLst>
              <a:ext uri="{FF2B5EF4-FFF2-40B4-BE49-F238E27FC236}">
                <a16:creationId xmlns:a16="http://schemas.microsoft.com/office/drawing/2014/main" id="{B2D05CF4-9A67-4468-9E07-5B652F698A5C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7196" t="11156" r="10822" b="6908"/>
          <a:stretch/>
        </p:blipFill>
        <p:spPr>
          <a:xfrm>
            <a:off x="660377" y="5291694"/>
            <a:ext cx="1772960" cy="1595959"/>
          </a:xfrm>
          <a:prstGeom prst="rect">
            <a:avLst/>
          </a:prstGeom>
        </p:spPr>
      </p:pic>
      <p:pic>
        <p:nvPicPr>
          <p:cNvPr id="53" name="図 52">
            <a:extLst>
              <a:ext uri="{FF2B5EF4-FFF2-40B4-BE49-F238E27FC236}">
                <a16:creationId xmlns:a16="http://schemas.microsoft.com/office/drawing/2014/main" id="{5A6A1D26-94C6-40B1-816F-436E9F2C2ACC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l="6215" t="17335" r="8454" b="11837"/>
          <a:stretch/>
        </p:blipFill>
        <p:spPr>
          <a:xfrm>
            <a:off x="660376" y="7371330"/>
            <a:ext cx="1778199" cy="1602770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E1CF96F2-56DA-4C5E-92D0-7DE91B936AEE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5205" t="19273" r="23439" b="10297"/>
          <a:stretch/>
        </p:blipFill>
        <p:spPr>
          <a:xfrm>
            <a:off x="4789186" y="5291694"/>
            <a:ext cx="1778198" cy="1598784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BE04D3BE-9F31-4D14-B5BD-54A756AFCDBC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3562" t="12458" r="5145" b="12873"/>
          <a:stretch/>
        </p:blipFill>
        <p:spPr>
          <a:xfrm>
            <a:off x="4789186" y="7394574"/>
            <a:ext cx="1778198" cy="1598784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554DF0BA-1D17-4F67-9FF8-79160CAB0852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l="13943" t="11198" r="14541" b="9151"/>
          <a:stretch/>
        </p:blipFill>
        <p:spPr>
          <a:xfrm>
            <a:off x="2727555" y="7394336"/>
            <a:ext cx="1782185" cy="1602771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8367CBEF-27AC-4D46-9CDA-6E8FAF9E70E7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l="5407" t="11144" r="2281" b="12985"/>
          <a:stretch/>
        </p:blipFill>
        <p:spPr>
          <a:xfrm>
            <a:off x="2727556" y="5291694"/>
            <a:ext cx="1778198" cy="1602772"/>
          </a:xfrm>
          <a:prstGeom prst="rect">
            <a:avLst/>
          </a:prstGeom>
        </p:spPr>
      </p:pic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2FE10FE8-483F-42EB-BC19-0D0FCAE20EA3}"/>
              </a:ext>
            </a:extLst>
          </p:cNvPr>
          <p:cNvSpPr txBox="1"/>
          <p:nvPr/>
        </p:nvSpPr>
        <p:spPr>
          <a:xfrm>
            <a:off x="-110672" y="4852992"/>
            <a:ext cx="7343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クイズ</a:t>
            </a:r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②</a:t>
            </a:r>
            <a:r>
              <a:rPr kumimoji="1" lang="en-US" altLang="ja-JP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大雨のときはどうなるかな？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それぞれの絵を線でむすぼう。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E9AA40AE-72A3-452D-A8AD-41673FF96CAE}"/>
              </a:ext>
            </a:extLst>
          </p:cNvPr>
          <p:cNvSpPr txBox="1"/>
          <p:nvPr/>
        </p:nvSpPr>
        <p:spPr>
          <a:xfrm>
            <a:off x="294990" y="5308338"/>
            <a:ext cx="303536" cy="1556485"/>
          </a:xfrm>
          <a:prstGeom prst="rect">
            <a:avLst/>
          </a:prstGeom>
          <a:solidFill>
            <a:srgbClr val="00B0F0"/>
          </a:solidFill>
        </p:spPr>
        <p:txBody>
          <a:bodyPr vert="eaVert"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15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晴れてい</a:t>
            </a:r>
            <a:r>
              <a:rPr lang="ja-JP" altLang="en-US" sz="15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るとき</a:t>
            </a:r>
            <a:endParaRPr kumimoji="1" lang="ja-JP" altLang="en-US" sz="15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F6F1285F-1590-479E-8799-3667A711E24B}"/>
              </a:ext>
            </a:extLst>
          </p:cNvPr>
          <p:cNvSpPr txBox="1"/>
          <p:nvPr/>
        </p:nvSpPr>
        <p:spPr>
          <a:xfrm>
            <a:off x="293733" y="7371898"/>
            <a:ext cx="303536" cy="1573638"/>
          </a:xfrm>
          <a:prstGeom prst="rect">
            <a:avLst/>
          </a:prstGeom>
          <a:solidFill>
            <a:srgbClr val="FF0000"/>
          </a:solidFill>
        </p:spPr>
        <p:txBody>
          <a:bodyPr vert="eaVert"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15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台風のとき</a:t>
            </a:r>
          </a:p>
        </p:txBody>
      </p:sp>
      <p:sp>
        <p:nvSpPr>
          <p:cNvPr id="73" name="楕円 72">
            <a:extLst>
              <a:ext uri="{FF2B5EF4-FFF2-40B4-BE49-F238E27FC236}">
                <a16:creationId xmlns:a16="http://schemas.microsoft.com/office/drawing/2014/main" id="{C42826AF-5C72-401C-8620-F3AB8704C30D}"/>
              </a:ext>
            </a:extLst>
          </p:cNvPr>
          <p:cNvSpPr/>
          <p:nvPr/>
        </p:nvSpPr>
        <p:spPr>
          <a:xfrm>
            <a:off x="1459732" y="6824196"/>
            <a:ext cx="123226" cy="123226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楕円 73">
            <a:extLst>
              <a:ext uri="{FF2B5EF4-FFF2-40B4-BE49-F238E27FC236}">
                <a16:creationId xmlns:a16="http://schemas.microsoft.com/office/drawing/2014/main" id="{D2483A24-FDBC-4C30-9697-6B3F61925F29}"/>
              </a:ext>
            </a:extLst>
          </p:cNvPr>
          <p:cNvSpPr/>
          <p:nvPr/>
        </p:nvSpPr>
        <p:spPr>
          <a:xfrm>
            <a:off x="1459732" y="7335909"/>
            <a:ext cx="123226" cy="12322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楕円 74">
            <a:extLst>
              <a:ext uri="{FF2B5EF4-FFF2-40B4-BE49-F238E27FC236}">
                <a16:creationId xmlns:a16="http://schemas.microsoft.com/office/drawing/2014/main" id="{2A08AA33-0D25-40A0-A356-837840C31C2A}"/>
              </a:ext>
            </a:extLst>
          </p:cNvPr>
          <p:cNvSpPr/>
          <p:nvPr/>
        </p:nvSpPr>
        <p:spPr>
          <a:xfrm>
            <a:off x="3523482" y="6824196"/>
            <a:ext cx="123226" cy="123226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楕円 75">
            <a:extLst>
              <a:ext uri="{FF2B5EF4-FFF2-40B4-BE49-F238E27FC236}">
                <a16:creationId xmlns:a16="http://schemas.microsoft.com/office/drawing/2014/main" id="{7736E4CB-F0F3-4029-B171-3B4E2BFA3F3C}"/>
              </a:ext>
            </a:extLst>
          </p:cNvPr>
          <p:cNvSpPr/>
          <p:nvPr/>
        </p:nvSpPr>
        <p:spPr>
          <a:xfrm>
            <a:off x="3523482" y="7335909"/>
            <a:ext cx="123226" cy="12322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楕円 76">
            <a:extLst>
              <a:ext uri="{FF2B5EF4-FFF2-40B4-BE49-F238E27FC236}">
                <a16:creationId xmlns:a16="http://schemas.microsoft.com/office/drawing/2014/main" id="{43296183-0E32-4329-9648-0119F75B5EEC}"/>
              </a:ext>
            </a:extLst>
          </p:cNvPr>
          <p:cNvSpPr/>
          <p:nvPr/>
        </p:nvSpPr>
        <p:spPr>
          <a:xfrm>
            <a:off x="5587232" y="6824196"/>
            <a:ext cx="123226" cy="123226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楕円 77">
            <a:extLst>
              <a:ext uri="{FF2B5EF4-FFF2-40B4-BE49-F238E27FC236}">
                <a16:creationId xmlns:a16="http://schemas.microsoft.com/office/drawing/2014/main" id="{3421AFAB-63E1-48A8-A4BC-20873ADB5BD6}"/>
              </a:ext>
            </a:extLst>
          </p:cNvPr>
          <p:cNvSpPr/>
          <p:nvPr/>
        </p:nvSpPr>
        <p:spPr>
          <a:xfrm>
            <a:off x="5587232" y="7335909"/>
            <a:ext cx="123226" cy="12322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4007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 1"/>
          <p:cNvSpPr txBox="1">
            <a:spLocks/>
          </p:cNvSpPr>
          <p:nvPr/>
        </p:nvSpPr>
        <p:spPr>
          <a:xfrm>
            <a:off x="227023" y="124335"/>
            <a:ext cx="2361268" cy="43050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bg1"/>
                </a:solidFill>
                <a:latin typeface="Segoe Marker" panose="03080602040302020204" pitchFamily="66" charset="0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今日のおさらい</a:t>
            </a:r>
            <a:endParaRPr lang="ja-JP" altLang="en-US" sz="44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04664" y="6464798"/>
            <a:ext cx="5796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ひなん所や危険な場所を知らせるマークをおぼえておいて、安全に</a:t>
            </a:r>
            <a:r>
              <a:rPr lang="ja-JP" altLang="en-US" sz="20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ひ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なんしよう！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227023" y="755576"/>
            <a:ext cx="6370329" cy="8208911"/>
          </a:xfrm>
          <a:prstGeom prst="roundRect">
            <a:avLst>
              <a:gd name="adj" fmla="val 3007"/>
            </a:avLst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68002E0B-41C4-4426-8B17-B5806A09CC8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941" r="3931" b="11994"/>
          <a:stretch/>
        </p:blipFill>
        <p:spPr>
          <a:xfrm>
            <a:off x="2498456" y="4664394"/>
            <a:ext cx="1911874" cy="1707806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3"/>
          <a:srcRect t="1" r="3095" b="1865"/>
          <a:stretch/>
        </p:blipFill>
        <p:spPr>
          <a:xfrm>
            <a:off x="2567043" y="7158924"/>
            <a:ext cx="1690288" cy="1661548"/>
          </a:xfrm>
          <a:prstGeom prst="rect">
            <a:avLst/>
          </a:prstGeom>
          <a:ln w="28575">
            <a:solidFill>
              <a:schemeClr val="bg1"/>
            </a:solidFill>
          </a:ln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5921" y="1546721"/>
            <a:ext cx="2761494" cy="2071121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3682257" y="1792681"/>
            <a:ext cx="2568112" cy="539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tIns="72000" rIns="108000" bIns="36000" rtlCol="0" anchor="ctr">
            <a:spAutoFit/>
          </a:bodyPr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令和元年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13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 台風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19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号</a:t>
            </a:r>
            <a:endParaRPr kumimoji="1" lang="en-US" altLang="zh-TW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zh-TW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水戸市飯富町地先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13865" y="891401"/>
            <a:ext cx="5796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那珂川・涸沼川では水害がくりかえし起こっています。雨の季節にむけて備えましょう！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75680" y="3710440"/>
            <a:ext cx="57966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大雨のときはマンホールから水があふれたり、がけがくずれることもあるので、川からはなれている場所でも注意しよう！</a:t>
            </a:r>
          </a:p>
        </p:txBody>
      </p:sp>
    </p:spTree>
    <p:extLst>
      <p:ext uri="{BB962C8B-B14F-4D97-AF65-F5344CB8AC3E}">
        <p14:creationId xmlns:p14="http://schemas.microsoft.com/office/powerpoint/2010/main" val="3173894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2555</TotalTime>
  <Words>512</Words>
  <PresentationFormat>画面に合わせる (4:3)</PresentationFormat>
  <Paragraphs>37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HGP創英角ﾎﾟｯﾌﾟ体</vt:lpstr>
      <vt:lpstr>メイリオ</vt:lpstr>
      <vt:lpstr>游ゴシック</vt:lpstr>
      <vt:lpstr>Arial</vt:lpstr>
      <vt:lpstr>Calibri</vt:lpstr>
      <vt:lpstr>Wingdings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2020-06-16T06:09:36Z</cp:lastPrinted>
  <dcterms:created xsi:type="dcterms:W3CDTF">2017-01-25T09:18:39Z</dcterms:created>
  <dcterms:modified xsi:type="dcterms:W3CDTF">2020-06-16T06:10:24Z</dcterms:modified>
</cp:coreProperties>
</file>