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2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5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___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___1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24808816226253"/>
          <c:y val="0.15284045132719315"/>
          <c:w val="0.81938820900399501"/>
          <c:h val="0.797400348027146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Sheet1!$B$30</c:f>
              <c:strCache>
                <c:ptCount val="1"/>
                <c:pt idx="0">
                  <c:v>中川・綾瀬川流域の浸水戸数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Sheet1!$C$29:$D$29</c:f>
              <c:strCache>
                <c:ptCount val="2"/>
                <c:pt idx="0">
                  <c:v>H3.9（台風18号）</c:v>
                </c:pt>
                <c:pt idx="1">
                  <c:v>H29.10（台風21号）</c:v>
                </c:pt>
              </c:strCache>
            </c:strRef>
          </c:cat>
          <c:val>
            <c:numRef>
              <c:f>Sheet1!$C$30:$D$30</c:f>
              <c:numCache>
                <c:formatCode>General</c:formatCode>
                <c:ptCount val="2"/>
                <c:pt idx="0" formatCode="#,##0_);[Red]\(#,##0\)">
                  <c:v>31431</c:v>
                </c:pt>
                <c:pt idx="1">
                  <c:v>204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6F-4C62-933D-160EE78EB0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3849344"/>
        <c:axId val="143850880"/>
      </c:barChart>
      <c:catAx>
        <c:axId val="14384934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43850880"/>
        <c:crosses val="autoZero"/>
        <c:auto val="1"/>
        <c:lblAlgn val="ctr"/>
        <c:lblOffset val="100"/>
        <c:noMultiLvlLbl val="0"/>
      </c:catAx>
      <c:valAx>
        <c:axId val="143850880"/>
        <c:scaling>
          <c:orientation val="minMax"/>
          <c:max val="40000"/>
        </c:scaling>
        <c:delete val="0"/>
        <c:axPos val="l"/>
        <c:majorGridlines/>
        <c:numFmt formatCode="#,##0_);[Red]\(#,##0\)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143849344"/>
        <c:crosses val="autoZero"/>
        <c:crossBetween val="between"/>
        <c:majorUnit val="1000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942853119894348"/>
          <c:y val="0.11176758822808827"/>
          <c:w val="0.8505714688010565"/>
          <c:h val="0.761066406157513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Sheet1!$B$6</c:f>
              <c:strCache>
                <c:ptCount val="1"/>
                <c:pt idx="0">
                  <c:v>流域平均４８時間雨量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invertIfNegative val="0"/>
          <c:cat>
            <c:strRef>
              <c:f>Sheet1!$C$5:$D$5</c:f>
              <c:strCache>
                <c:ptCount val="2"/>
                <c:pt idx="0">
                  <c:v>H3.9（台風18号）</c:v>
                </c:pt>
                <c:pt idx="1">
                  <c:v>H29.10（台風21号）</c:v>
                </c:pt>
              </c:strCache>
            </c:strRef>
          </c:cat>
          <c:val>
            <c:numRef>
              <c:f>Sheet1!$C$6:$D$6</c:f>
              <c:numCache>
                <c:formatCode>General</c:formatCode>
                <c:ptCount val="2"/>
                <c:pt idx="0">
                  <c:v>186.5</c:v>
                </c:pt>
                <c:pt idx="1">
                  <c:v>189.7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5C-4C1F-904B-CBD2D7247D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0099584"/>
        <c:axId val="210445440"/>
      </c:barChart>
      <c:catAx>
        <c:axId val="2100995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210445440"/>
        <c:crosses val="autoZero"/>
        <c:auto val="1"/>
        <c:lblAlgn val="ctr"/>
        <c:lblOffset val="100"/>
        <c:noMultiLvlLbl val="0"/>
      </c:catAx>
      <c:valAx>
        <c:axId val="210445440"/>
        <c:scaling>
          <c:orientation val="minMax"/>
          <c:max val="200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210099584"/>
        <c:crosses val="autoZero"/>
        <c:crossBetween val="between"/>
        <c:majorUnit val="20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2512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3212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292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93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320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53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64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3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350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968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123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92E9D-6671-4494-A016-F10D2D84B387}" type="datetimeFigureOut">
              <a:rPr kumimoji="1" lang="ja-JP" altLang="en-US" smtClean="0"/>
              <a:t>2018/3/21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0317E-1BA5-4937-88E2-FCB7A2A54C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128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741582"/>
              </p:ext>
            </p:extLst>
          </p:nvPr>
        </p:nvGraphicFramePr>
        <p:xfrm>
          <a:off x="4460840" y="2435580"/>
          <a:ext cx="3289234" cy="1791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右矢印 4"/>
          <p:cNvSpPr/>
          <p:nvPr/>
        </p:nvSpPr>
        <p:spPr>
          <a:xfrm rot="2569953">
            <a:off x="6157655" y="3258885"/>
            <a:ext cx="913366" cy="425545"/>
          </a:xfrm>
          <a:prstGeom prst="right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723" tIns="41362" rIns="82723" bIns="41362" anchor="ctr"/>
          <a:lstStyle/>
          <a:p>
            <a:pPr algn="ctr">
              <a:defRPr/>
            </a:pPr>
            <a:endParaRPr lang="ja-JP" altLang="en-US" sz="1477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テキスト ボックス 99"/>
          <p:cNvSpPr txBox="1">
            <a:spLocks noChangeArrowheads="1"/>
          </p:cNvSpPr>
          <p:nvPr/>
        </p:nvSpPr>
        <p:spPr bwMode="auto">
          <a:xfrm>
            <a:off x="4988372" y="2234374"/>
            <a:ext cx="26860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723" tIns="41362" rIns="82723" bIns="41362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400" dirty="0"/>
              <a:t>● 中川・綾瀬川流域の浸水戸数</a:t>
            </a:r>
          </a:p>
        </p:txBody>
      </p:sp>
      <p:sp>
        <p:nvSpPr>
          <p:cNvPr id="7" name="テキスト ボックス 6"/>
          <p:cNvSpPr txBox="1"/>
          <p:nvPr/>
        </p:nvSpPr>
        <p:spPr bwMode="auto">
          <a:xfrm>
            <a:off x="5215880" y="2711415"/>
            <a:ext cx="1244600" cy="295275"/>
          </a:xfrm>
          <a:prstGeom prst="rect">
            <a:avLst/>
          </a:prstGeom>
          <a:noFill/>
        </p:spPr>
        <p:txBody>
          <a:bodyPr lIns="82723" tIns="41362" rIns="82723" bIns="41362">
            <a:spAutoFit/>
          </a:bodyPr>
          <a:lstStyle/>
          <a:p>
            <a:pPr algn="ctr">
              <a:defRPr/>
            </a:pPr>
            <a:r>
              <a:rPr lang="en-US" altLang="ja-JP" sz="1385" b="1" dirty="0" smtClean="0">
                <a:latin typeface="Arial" panose="020B0604020202020204" pitchFamily="34" charset="0"/>
                <a:ea typeface="ＭＳ Ｐゴシック" panose="020B0600070205080204" pitchFamily="50" charset="-128"/>
              </a:rPr>
              <a:t>31,431</a:t>
            </a:r>
            <a:r>
              <a:rPr lang="ja-JP" altLang="en-US" sz="1385" b="1" dirty="0" smtClean="0">
                <a:latin typeface="Arial" panose="020B0604020202020204" pitchFamily="34" charset="0"/>
                <a:ea typeface="ＭＳ Ｐゴシック" panose="020B0600070205080204" pitchFamily="50" charset="-128"/>
              </a:rPr>
              <a:t>戸</a:t>
            </a:r>
            <a:endParaRPr lang="en-US" altLang="ja-JP" sz="1385" b="1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 bwMode="auto">
          <a:xfrm>
            <a:off x="6637749" y="3824786"/>
            <a:ext cx="1005169" cy="295275"/>
          </a:xfrm>
          <a:prstGeom prst="rect">
            <a:avLst/>
          </a:prstGeom>
          <a:noFill/>
        </p:spPr>
        <p:txBody>
          <a:bodyPr wrap="square" lIns="82723" tIns="41362" rIns="82723" bIns="41362">
            <a:spAutoFit/>
          </a:bodyPr>
          <a:lstStyle/>
          <a:p>
            <a:pPr algn="ctr">
              <a:defRPr/>
            </a:pPr>
            <a:r>
              <a:rPr lang="en-US" altLang="ja-JP" sz="1385" b="1" dirty="0" smtClean="0">
                <a:latin typeface="Arial" panose="020B0604020202020204" pitchFamily="34" charset="0"/>
                <a:ea typeface="ＭＳ Ｐゴシック" panose="020B0600070205080204" pitchFamily="50" charset="-128"/>
              </a:rPr>
              <a:t>20</a:t>
            </a:r>
            <a:r>
              <a:rPr lang="en-US" altLang="ja-JP" sz="1385" b="1" dirty="0" smtClean="0">
                <a:latin typeface="Arial" panose="020B0604020202020204" pitchFamily="34" charset="0"/>
              </a:rPr>
              <a:t>2</a:t>
            </a:r>
            <a:r>
              <a:rPr lang="ja-JP" altLang="en-US" sz="1385" b="1" dirty="0" smtClean="0">
                <a:latin typeface="Arial" panose="020B0604020202020204" pitchFamily="34" charset="0"/>
                <a:ea typeface="ＭＳ Ｐゴシック" panose="020B0600070205080204" pitchFamily="50" charset="-128"/>
              </a:rPr>
              <a:t>戸</a:t>
            </a:r>
            <a:r>
              <a:rPr lang="en-US" altLang="ja-JP" sz="1385" baseline="20000" dirty="0" smtClean="0"/>
              <a:t>※1</a:t>
            </a:r>
            <a:endParaRPr lang="en-US" altLang="ja-JP" sz="1385" baseline="20000" dirty="0"/>
          </a:p>
        </p:txBody>
      </p:sp>
      <p:sp>
        <p:nvSpPr>
          <p:cNvPr id="9" name="テキスト ボックス 135"/>
          <p:cNvSpPr txBox="1">
            <a:spLocks noChangeArrowheads="1"/>
          </p:cNvSpPr>
          <p:nvPr/>
        </p:nvSpPr>
        <p:spPr bwMode="auto">
          <a:xfrm>
            <a:off x="5471144" y="4120061"/>
            <a:ext cx="856031" cy="39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723" tIns="41362" rIns="82723" bIns="41362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000" dirty="0" smtClean="0"/>
              <a:t>H3.9</a:t>
            </a:r>
          </a:p>
          <a:p>
            <a:pPr algn="ctr"/>
            <a:r>
              <a:rPr lang="ja-JP" altLang="en-US" sz="1000" dirty="0"/>
              <a:t>　</a:t>
            </a:r>
            <a:r>
              <a:rPr lang="ja-JP" altLang="en-US" sz="1000" dirty="0" smtClean="0"/>
              <a:t>台風</a:t>
            </a:r>
            <a:r>
              <a:rPr lang="en-US" altLang="ja-JP" sz="1000" dirty="0"/>
              <a:t>18</a:t>
            </a:r>
            <a:r>
              <a:rPr lang="ja-JP" altLang="en-US" sz="1000" dirty="0" smtClean="0"/>
              <a:t>号</a:t>
            </a:r>
            <a:endParaRPr lang="ja-JP" altLang="en-US" sz="1000" dirty="0"/>
          </a:p>
        </p:txBody>
      </p:sp>
      <p:sp>
        <p:nvSpPr>
          <p:cNvPr id="10" name="テキスト ボックス 136"/>
          <p:cNvSpPr txBox="1">
            <a:spLocks noChangeArrowheads="1"/>
          </p:cNvSpPr>
          <p:nvPr/>
        </p:nvSpPr>
        <p:spPr bwMode="auto">
          <a:xfrm>
            <a:off x="6752579" y="4110862"/>
            <a:ext cx="801218" cy="39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723" tIns="41362" rIns="82723" bIns="41362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000" dirty="0" smtClean="0"/>
              <a:t>H29.10</a:t>
            </a:r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ctr"/>
            <a:r>
              <a:rPr lang="ja-JP" altLang="en-US" sz="1000" dirty="0" smtClean="0"/>
              <a:t>台風</a:t>
            </a:r>
            <a:r>
              <a:rPr lang="en-US" altLang="ja-JP" sz="1000" dirty="0"/>
              <a:t>21</a:t>
            </a:r>
            <a:r>
              <a:rPr lang="ja-JP" altLang="en-US" sz="1000" dirty="0" smtClean="0"/>
              <a:t>号</a:t>
            </a:r>
            <a:endParaRPr lang="ja-JP" altLang="en-US" sz="1000" dirty="0"/>
          </a:p>
        </p:txBody>
      </p:sp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0380841"/>
              </p:ext>
            </p:extLst>
          </p:nvPr>
        </p:nvGraphicFramePr>
        <p:xfrm>
          <a:off x="1153829" y="2467513"/>
          <a:ext cx="3295368" cy="1942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テキスト ボックス 98"/>
          <p:cNvSpPr txBox="1">
            <a:spLocks noChangeArrowheads="1"/>
          </p:cNvSpPr>
          <p:nvPr/>
        </p:nvSpPr>
        <p:spPr bwMode="auto">
          <a:xfrm>
            <a:off x="1440987" y="2207904"/>
            <a:ext cx="3008312" cy="298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723" tIns="41362" rIns="82723" bIns="41362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ja-JP" altLang="en-US" sz="1400" dirty="0"/>
              <a:t>● 最大</a:t>
            </a:r>
            <a:r>
              <a:rPr lang="en-US" altLang="ja-JP" sz="1400" dirty="0"/>
              <a:t>48</a:t>
            </a:r>
            <a:r>
              <a:rPr lang="ja-JP" altLang="en-US" sz="1400" dirty="0"/>
              <a:t>時間降水量（流域平均）</a:t>
            </a:r>
          </a:p>
        </p:txBody>
      </p:sp>
      <p:sp>
        <p:nvSpPr>
          <p:cNvPr id="13" name="テキスト ボックス 12"/>
          <p:cNvSpPr txBox="1"/>
          <p:nvPr/>
        </p:nvSpPr>
        <p:spPr bwMode="auto">
          <a:xfrm>
            <a:off x="2040468" y="3074236"/>
            <a:ext cx="1970440" cy="514419"/>
          </a:xfrm>
          <a:prstGeom prst="rect">
            <a:avLst/>
          </a:prstGeom>
          <a:noFill/>
          <a:ln>
            <a:noFill/>
          </a:ln>
        </p:spPr>
        <p:txBody>
          <a:bodyPr wrap="none" lIns="82723" tIns="41362" rIns="82723" bIns="41362">
            <a:spAutoFit/>
          </a:bodyPr>
          <a:lstStyle/>
          <a:p>
            <a:pPr>
              <a:defRPr/>
            </a:pPr>
            <a:r>
              <a:rPr lang="ja-JP" altLang="en-US" sz="2800" b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ほぼ同規模</a:t>
            </a:r>
            <a:endParaRPr lang="en-US" altLang="ja-JP" sz="2800" b="1" dirty="0"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14" name="テキスト ボックス 13"/>
          <p:cNvSpPr txBox="1"/>
          <p:nvPr/>
        </p:nvSpPr>
        <p:spPr bwMode="auto">
          <a:xfrm>
            <a:off x="1790699" y="2516981"/>
            <a:ext cx="1083316" cy="295275"/>
          </a:xfrm>
          <a:prstGeom prst="rect">
            <a:avLst/>
          </a:prstGeom>
          <a:noFill/>
        </p:spPr>
        <p:txBody>
          <a:bodyPr wrap="square" lIns="82723" tIns="41362" rIns="82723" bIns="41362">
            <a:spAutoFit/>
          </a:bodyPr>
          <a:lstStyle/>
          <a:p>
            <a:pPr algn="ctr">
              <a:defRPr/>
            </a:pPr>
            <a:r>
              <a:rPr lang="en-US" altLang="ja-JP" sz="1385" b="1" dirty="0" smtClean="0">
                <a:latin typeface="Arial" panose="020B0604020202020204" pitchFamily="34" charset="0"/>
                <a:ea typeface="ＭＳ Ｐゴシック" panose="020B0600070205080204" pitchFamily="50" charset="-128"/>
              </a:rPr>
              <a:t>186.5mm</a:t>
            </a:r>
            <a:endParaRPr lang="en-US" altLang="ja-JP" sz="1385" b="1" dirty="0">
              <a:latin typeface="Arial" panose="020B0604020202020204" pitchFamily="34" charset="0"/>
              <a:ea typeface="ＭＳ Ｐゴシック" panose="020B060007020508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 bwMode="auto">
          <a:xfrm>
            <a:off x="3280223" y="2481529"/>
            <a:ext cx="931862" cy="295275"/>
          </a:xfrm>
          <a:prstGeom prst="rect">
            <a:avLst/>
          </a:prstGeom>
          <a:noFill/>
        </p:spPr>
        <p:txBody>
          <a:bodyPr lIns="82723" tIns="41362" rIns="82723" bIns="41362">
            <a:spAutoFit/>
          </a:bodyPr>
          <a:lstStyle/>
          <a:p>
            <a:pPr algn="ctr">
              <a:defRPr/>
            </a:pPr>
            <a:r>
              <a:rPr lang="en-US" altLang="ja-JP" sz="1385" b="1" dirty="0"/>
              <a:t>189.7</a:t>
            </a:r>
            <a:r>
              <a:rPr lang="en-US" altLang="ja-JP" sz="1385" b="1" dirty="0" smtClean="0"/>
              <a:t>mm</a:t>
            </a:r>
            <a:endParaRPr lang="ja-JP" altLang="en-US" sz="1385" b="1" dirty="0"/>
          </a:p>
        </p:txBody>
      </p:sp>
      <p:sp>
        <p:nvSpPr>
          <p:cNvPr id="16" name="テキスト ボックス 135"/>
          <p:cNvSpPr txBox="1">
            <a:spLocks noChangeArrowheads="1"/>
          </p:cNvSpPr>
          <p:nvPr/>
        </p:nvSpPr>
        <p:spPr bwMode="auto">
          <a:xfrm>
            <a:off x="1826422" y="4110862"/>
            <a:ext cx="1001758" cy="39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723" tIns="41362" rIns="82723" bIns="41362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000" dirty="0" smtClean="0"/>
              <a:t>H3.9</a:t>
            </a:r>
          </a:p>
          <a:p>
            <a:pPr algn="ctr"/>
            <a:r>
              <a:rPr lang="ja-JP" altLang="en-US" sz="1000" dirty="0"/>
              <a:t>　</a:t>
            </a:r>
            <a:r>
              <a:rPr lang="ja-JP" altLang="en-US" sz="1000" dirty="0" smtClean="0"/>
              <a:t>台風</a:t>
            </a:r>
            <a:r>
              <a:rPr lang="en-US" altLang="ja-JP" sz="1000" dirty="0"/>
              <a:t>18</a:t>
            </a:r>
            <a:r>
              <a:rPr lang="ja-JP" altLang="en-US" sz="1000" dirty="0" smtClean="0"/>
              <a:t>号</a:t>
            </a:r>
            <a:endParaRPr lang="ja-JP" altLang="en-US" sz="1000" dirty="0"/>
          </a:p>
        </p:txBody>
      </p:sp>
      <p:sp>
        <p:nvSpPr>
          <p:cNvPr id="17" name="テキスト ボックス 136"/>
          <p:cNvSpPr txBox="1">
            <a:spLocks noChangeArrowheads="1"/>
          </p:cNvSpPr>
          <p:nvPr/>
        </p:nvSpPr>
        <p:spPr bwMode="auto">
          <a:xfrm>
            <a:off x="3280223" y="4142466"/>
            <a:ext cx="891414" cy="39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723" tIns="41362" rIns="82723" bIns="41362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ja-JP" sz="1000" dirty="0" smtClean="0"/>
              <a:t>H29.10</a:t>
            </a:r>
            <a:r>
              <a:rPr lang="ja-JP" altLang="en-US" sz="1000" dirty="0"/>
              <a:t>　</a:t>
            </a:r>
            <a:endParaRPr lang="en-US" altLang="ja-JP" sz="1000" dirty="0" smtClean="0"/>
          </a:p>
          <a:p>
            <a:pPr algn="ctr"/>
            <a:r>
              <a:rPr lang="ja-JP" altLang="en-US" sz="1000" dirty="0" smtClean="0"/>
              <a:t>台風</a:t>
            </a:r>
            <a:r>
              <a:rPr lang="en-US" altLang="ja-JP" sz="1000" dirty="0"/>
              <a:t>21</a:t>
            </a:r>
            <a:r>
              <a:rPr lang="ja-JP" altLang="en-US" sz="1000" dirty="0" smtClean="0"/>
              <a:t>号</a:t>
            </a:r>
            <a:endParaRPr lang="ja-JP" altLang="en-US" sz="1000" dirty="0"/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1154210" y="1086245"/>
            <a:ext cx="6623892" cy="827932"/>
          </a:xfrm>
          <a:prstGeom prst="ellipse">
            <a:avLst/>
          </a:prstGeom>
          <a:gradFill rotWithShape="1">
            <a:gsLst>
              <a:gs pos="0">
                <a:srgbClr val="FF9933"/>
              </a:gs>
              <a:gs pos="50000">
                <a:srgbClr val="FFFFFF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ja-JP" altLang="en-US" sz="1800">
              <a:solidFill>
                <a:prstClr val="black"/>
              </a:solidFill>
              <a:latin typeface="Arial" charset="0"/>
              <a:cs typeface="+mn-cs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1692658" y="1182768"/>
            <a:ext cx="5780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kumimoji="1" sz="3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kumimoji="1" sz="28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None/>
            </a:pPr>
            <a:r>
              <a:rPr lang="ja-JP" altLang="en-US" sz="1800" b="1" dirty="0" smtClean="0">
                <a:latin typeface="Arial" charset="0"/>
              </a:rPr>
              <a:t>流域に降った雨の</a:t>
            </a:r>
            <a:r>
              <a:rPr lang="ja-JP" altLang="en-US" sz="1800" b="1" dirty="0" smtClean="0">
                <a:solidFill>
                  <a:srgbClr val="FF0000"/>
                </a:solidFill>
                <a:latin typeface="Arial" charset="0"/>
              </a:rPr>
              <a:t>約</a:t>
            </a:r>
            <a:r>
              <a:rPr lang="ja-JP" altLang="en-US" sz="1800" b="1" dirty="0">
                <a:solidFill>
                  <a:srgbClr val="FF0000"/>
                </a:solidFill>
                <a:latin typeface="Arial" charset="0"/>
              </a:rPr>
              <a:t>１／４</a:t>
            </a:r>
            <a:r>
              <a:rPr lang="ja-JP" altLang="en-US" sz="1800" b="1" dirty="0" smtClean="0">
                <a:solidFill>
                  <a:srgbClr val="FF0000"/>
                </a:solidFill>
                <a:latin typeface="Arial" charset="0"/>
              </a:rPr>
              <a:t>を</a:t>
            </a:r>
            <a:r>
              <a:rPr lang="ja-JP" altLang="en-US" sz="1800" b="1" dirty="0">
                <a:latin typeface="Arial" charset="0"/>
              </a:rPr>
              <a:t>排水ポンプで</a:t>
            </a:r>
            <a:r>
              <a:rPr lang="ja-JP" altLang="en-US" sz="1800" b="1" dirty="0">
                <a:solidFill>
                  <a:srgbClr val="FF0000"/>
                </a:solidFill>
                <a:latin typeface="Arial" charset="0"/>
              </a:rPr>
              <a:t>流域外に排水。</a:t>
            </a:r>
          </a:p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r>
              <a:rPr lang="ja-JP" altLang="en-US" sz="1800" b="1" dirty="0" smtClean="0">
                <a:solidFill>
                  <a:prstClr val="black"/>
                </a:solidFill>
                <a:latin typeface="Arial" charset="0"/>
                <a:cs typeface="+mn-cs"/>
              </a:rPr>
              <a:t>同規模の降雨に対して</a:t>
            </a:r>
            <a:r>
              <a:rPr lang="ja-JP" altLang="en-US" sz="1800" b="1" dirty="0" smtClean="0">
                <a:solidFill>
                  <a:srgbClr val="FF0000"/>
                </a:solidFill>
                <a:latin typeface="Arial" charset="0"/>
                <a:cs typeface="+mn-cs"/>
              </a:rPr>
              <a:t>約９割の浸水被害を軽減。</a:t>
            </a:r>
            <a:endParaRPr lang="en-US" altLang="ja-JP" sz="1800" b="1" dirty="0" smtClean="0">
              <a:solidFill>
                <a:srgbClr val="FF0000"/>
              </a:solidFill>
              <a:latin typeface="Arial" charset="0"/>
              <a:cs typeface="+mn-cs"/>
            </a:endParaRPr>
          </a:p>
        </p:txBody>
      </p:sp>
      <p:sp>
        <p:nvSpPr>
          <p:cNvPr id="20" name="テキスト ボックス 19"/>
          <p:cNvSpPr txBox="1"/>
          <p:nvPr/>
        </p:nvSpPr>
        <p:spPr bwMode="auto">
          <a:xfrm>
            <a:off x="6637749" y="2545750"/>
            <a:ext cx="1228250" cy="945306"/>
          </a:xfrm>
          <a:prstGeom prst="rect">
            <a:avLst/>
          </a:prstGeom>
          <a:noFill/>
          <a:ln>
            <a:noFill/>
          </a:ln>
        </p:spPr>
        <p:txBody>
          <a:bodyPr wrap="none" lIns="82723" tIns="41362" rIns="82723" bIns="41362">
            <a:spAutoFit/>
          </a:bodyPr>
          <a:lstStyle/>
          <a:p>
            <a:pPr>
              <a:defRPr/>
            </a:pPr>
            <a:r>
              <a:rPr lang="ja-JP" altLang="en-US" sz="2800" b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大幅に</a:t>
            </a:r>
            <a:endParaRPr lang="en-US" altLang="ja-JP" sz="2800" b="1" dirty="0" smtClean="0"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  <a:p>
            <a:pPr>
              <a:defRPr/>
            </a:pPr>
            <a:r>
              <a:rPr lang="ja-JP" altLang="en-US" sz="2800" b="1" dirty="0" smtClean="0"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解消</a:t>
            </a:r>
            <a:endParaRPr lang="en-US" altLang="ja-JP" sz="2800" b="1" dirty="0"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8994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</Words>
  <Application>Microsoft Office PowerPoint</Application>
  <PresentationFormat>画面に合わせる (4:3)</PresentationFormat>
  <Paragraphs>19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日本アジアグループ株式会社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標準A</dc:creator>
  <cp:lastModifiedBy>標準A</cp:lastModifiedBy>
  <cp:revision>1</cp:revision>
  <dcterms:created xsi:type="dcterms:W3CDTF">2018-03-21T11:20:35Z</dcterms:created>
  <dcterms:modified xsi:type="dcterms:W3CDTF">2018-03-21T11:21:07Z</dcterms:modified>
</cp:coreProperties>
</file>