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2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5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EF28-43B0-424A-8176-FBE9169F5772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AF30-7E02-4822-88BB-7E8B703E27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247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EF28-43B0-424A-8176-FBE9169F5772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AF30-7E02-4822-88BB-7E8B703E27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416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EF28-43B0-424A-8176-FBE9169F5772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AF30-7E02-4822-88BB-7E8B703E27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1632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EF28-43B0-424A-8176-FBE9169F5772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AF30-7E02-4822-88BB-7E8B703E27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609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EF28-43B0-424A-8176-FBE9169F5772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AF30-7E02-4822-88BB-7E8B703E27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0750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EF28-43B0-424A-8176-FBE9169F5772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AF30-7E02-4822-88BB-7E8B703E27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798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EF28-43B0-424A-8176-FBE9169F5772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AF30-7E02-4822-88BB-7E8B703E27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1638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EF28-43B0-424A-8176-FBE9169F5772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AF30-7E02-4822-88BB-7E8B703E27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7903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EF28-43B0-424A-8176-FBE9169F5772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AF30-7E02-4822-88BB-7E8B703E27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207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EF28-43B0-424A-8176-FBE9169F5772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AF30-7E02-4822-88BB-7E8B703E27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4325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FEF28-43B0-424A-8176-FBE9169F5772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9AF30-7E02-4822-88BB-7E8B703E27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0138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FEF28-43B0-424A-8176-FBE9169F5772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9AF30-7E02-4822-88BB-7E8B703E27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500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96" t="15434" r="7936"/>
          <a:stretch>
            <a:fillRect/>
          </a:stretch>
        </p:blipFill>
        <p:spPr bwMode="auto">
          <a:xfrm>
            <a:off x="2382539" y="1613553"/>
            <a:ext cx="4605727" cy="289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200"/>
          <p:cNvSpPr txBox="1">
            <a:spLocks noChangeArrowheads="1"/>
          </p:cNvSpPr>
          <p:nvPr/>
        </p:nvSpPr>
        <p:spPr bwMode="auto">
          <a:xfrm>
            <a:off x="2957605" y="2839103"/>
            <a:ext cx="2259012" cy="307975"/>
          </a:xfrm>
          <a:prstGeom prst="rect">
            <a:avLst/>
          </a:prstGeom>
          <a:noFill/>
          <a:ln>
            <a:noFill/>
          </a:ln>
        </p:spPr>
        <p:txBody>
          <a:bodyPr lIns="18000" tIns="45716" rIns="18000" bIns="45716">
            <a:spAutoFit/>
          </a:bodyPr>
          <a:lstStyle>
            <a:lvl1pPr eaLnBrk="0" hangingPunct="0"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ts val="0"/>
              </a:spcBef>
              <a:defRPr/>
            </a:pPr>
            <a:r>
              <a:rPr lang="ja-JP" altLang="en-US" sz="1400" dirty="0" smtClean="0">
                <a:solidFill>
                  <a:schemeClr val="tx1"/>
                </a:solidFill>
                <a:latin typeface="+mn-ea"/>
                <a:ea typeface="+mn-ea"/>
              </a:rPr>
              <a:t>今回の観測水位：</a:t>
            </a:r>
            <a:r>
              <a:rPr lang="en-US" altLang="ja-JP" sz="1400" dirty="0" smtClean="0">
                <a:solidFill>
                  <a:schemeClr val="tx1"/>
                </a:solidFill>
                <a:latin typeface="+mn-ea"/>
                <a:ea typeface="+mn-ea"/>
              </a:rPr>
              <a:t>3.78m</a:t>
            </a:r>
            <a:endParaRPr lang="ja-JP" altLang="en-US" sz="1400" dirty="0" smtClean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7" name="Text Box 200"/>
          <p:cNvSpPr txBox="1">
            <a:spLocks noChangeArrowheads="1"/>
          </p:cNvSpPr>
          <p:nvPr/>
        </p:nvSpPr>
        <p:spPr bwMode="auto">
          <a:xfrm>
            <a:off x="2722270" y="1686904"/>
            <a:ext cx="3562934" cy="461657"/>
          </a:xfrm>
          <a:prstGeom prst="rect">
            <a:avLst/>
          </a:prstGeom>
          <a:noFill/>
          <a:ln>
            <a:noFill/>
          </a:ln>
        </p:spPr>
        <p:txBody>
          <a:bodyPr wrap="square" lIns="18000" tIns="45716" rIns="18000" bIns="45716">
            <a:spAutoFit/>
          </a:bodyPr>
          <a:lstStyle>
            <a:lvl1pPr eaLnBrk="0" hangingPunct="0"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ts val="0"/>
              </a:spcBef>
              <a:defRPr/>
            </a:pPr>
            <a:r>
              <a:rPr lang="ja-JP" altLang="en-US" sz="1200" dirty="0" smtClean="0">
                <a:solidFill>
                  <a:srgbClr val="FF0000"/>
                </a:solidFill>
                <a:latin typeface="+mn-ea"/>
                <a:ea typeface="+mn-ea"/>
              </a:rPr>
              <a:t>もし綾瀬川放水路、綾瀬排水機場が無かった場合、</a:t>
            </a:r>
            <a:endParaRPr lang="en-US" altLang="ja-JP" sz="1200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>
              <a:spcBef>
                <a:spcPts val="0"/>
              </a:spcBef>
              <a:defRPr/>
            </a:pPr>
            <a:r>
              <a:rPr lang="ja-JP" altLang="en-US" sz="1200" dirty="0" smtClean="0">
                <a:solidFill>
                  <a:srgbClr val="FF0000"/>
                </a:solidFill>
                <a:latin typeface="+mn-ea"/>
                <a:ea typeface="+mn-ea"/>
              </a:rPr>
              <a:t>水位は</a:t>
            </a:r>
            <a:r>
              <a:rPr lang="ja-JP" altLang="en-US" sz="1200" b="1" dirty="0" smtClean="0">
                <a:solidFill>
                  <a:srgbClr val="FF0000"/>
                </a:solidFill>
                <a:latin typeface="+mn-ea"/>
                <a:ea typeface="+mn-ea"/>
              </a:rPr>
              <a:t>計画高水位を超える</a:t>
            </a:r>
            <a:r>
              <a:rPr lang="ja-JP" altLang="en-US" sz="1200" dirty="0" smtClean="0">
                <a:solidFill>
                  <a:srgbClr val="FF0000"/>
                </a:solidFill>
                <a:latin typeface="+mn-ea"/>
                <a:ea typeface="+mn-ea"/>
              </a:rPr>
              <a:t>約</a:t>
            </a:r>
            <a:r>
              <a:rPr lang="en-US" altLang="ja-JP" sz="1200" dirty="0" smtClean="0">
                <a:solidFill>
                  <a:srgbClr val="FF0000"/>
                </a:solidFill>
                <a:latin typeface="+mn-ea"/>
                <a:ea typeface="+mn-ea"/>
              </a:rPr>
              <a:t>4.48m</a:t>
            </a:r>
            <a:r>
              <a:rPr lang="ja-JP" altLang="en-US" sz="1200" dirty="0" smtClean="0">
                <a:solidFill>
                  <a:srgbClr val="FF0000"/>
                </a:solidFill>
                <a:latin typeface="+mn-ea"/>
                <a:ea typeface="+mn-ea"/>
              </a:rPr>
              <a:t>になります</a:t>
            </a:r>
          </a:p>
        </p:txBody>
      </p:sp>
      <p:cxnSp>
        <p:nvCxnSpPr>
          <p:cNvPr id="8" name="直線矢印コネクタ 7"/>
          <p:cNvCxnSpPr/>
          <p:nvPr/>
        </p:nvCxnSpPr>
        <p:spPr bwMode="auto">
          <a:xfrm>
            <a:off x="3521167" y="2062815"/>
            <a:ext cx="0" cy="190500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 bwMode="auto">
          <a:xfrm flipV="1">
            <a:off x="3521167" y="2466040"/>
            <a:ext cx="0" cy="388938"/>
          </a:xfrm>
          <a:prstGeom prst="straightConnector1">
            <a:avLst/>
          </a:prstGeom>
          <a:ln w="12700">
            <a:solidFill>
              <a:srgbClr val="FF0000"/>
            </a:solidFill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 bwMode="auto">
          <a:xfrm flipV="1">
            <a:off x="5148354" y="2467628"/>
            <a:ext cx="0" cy="200025"/>
          </a:xfrm>
          <a:prstGeom prst="straightConnector1">
            <a:avLst/>
          </a:prstGeom>
          <a:ln w="127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 bwMode="auto">
          <a:xfrm>
            <a:off x="5148354" y="2062815"/>
            <a:ext cx="0" cy="184150"/>
          </a:xfrm>
          <a:prstGeom prst="straightConnector1">
            <a:avLst/>
          </a:prstGeom>
          <a:ln w="12700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 bwMode="auto">
          <a:xfrm>
            <a:off x="2795680" y="2459690"/>
            <a:ext cx="3351212" cy="0"/>
          </a:xfrm>
          <a:prstGeom prst="line">
            <a:avLst/>
          </a:prstGeom>
          <a:ln w="158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200"/>
          <p:cNvSpPr txBox="1">
            <a:spLocks noChangeArrowheads="1"/>
          </p:cNvSpPr>
          <p:nvPr/>
        </p:nvSpPr>
        <p:spPr bwMode="auto">
          <a:xfrm>
            <a:off x="5240429" y="2208865"/>
            <a:ext cx="1431924" cy="306388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lIns="18000" tIns="45716" rIns="18000" bIns="45716">
            <a:spAutoFit/>
          </a:bodyPr>
          <a:lstStyle>
            <a:lvl1pPr eaLnBrk="0" hangingPunct="0"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2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ts val="0"/>
              </a:spcBef>
              <a:defRPr/>
            </a:pPr>
            <a:r>
              <a:rPr lang="ja-JP" altLang="en-US" sz="1400" b="1" dirty="0" smtClean="0">
                <a:solidFill>
                  <a:schemeClr val="bg1"/>
                </a:solidFill>
                <a:latin typeface="+mn-ea"/>
                <a:ea typeface="+mn-ea"/>
              </a:rPr>
              <a:t>約</a:t>
            </a:r>
            <a:r>
              <a:rPr lang="en-US" altLang="ja-JP" sz="1400" b="1" dirty="0" smtClean="0">
                <a:solidFill>
                  <a:schemeClr val="bg1"/>
                </a:solidFill>
                <a:latin typeface="+mn-ea"/>
                <a:ea typeface="+mn-ea"/>
              </a:rPr>
              <a:t>0.70m</a:t>
            </a:r>
            <a:r>
              <a:rPr lang="ja-JP" altLang="en-US" sz="1400" b="1" dirty="0" smtClean="0">
                <a:solidFill>
                  <a:schemeClr val="bg1"/>
                </a:solidFill>
                <a:latin typeface="+mn-ea"/>
                <a:ea typeface="+mn-ea"/>
              </a:rPr>
              <a:t>の効果</a:t>
            </a:r>
          </a:p>
        </p:txBody>
      </p:sp>
    </p:spTree>
    <p:extLst>
      <p:ext uri="{BB962C8B-B14F-4D97-AF65-F5344CB8AC3E}">
        <p14:creationId xmlns:p14="http://schemas.microsoft.com/office/powerpoint/2010/main" val="3241491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32</Words>
  <Application>Microsoft Office PowerPoint</Application>
  <PresentationFormat>画面に合わせる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>日本アジアグループ株式会社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標準A</dc:creator>
  <cp:lastModifiedBy>標準A</cp:lastModifiedBy>
  <cp:revision>1</cp:revision>
  <dcterms:created xsi:type="dcterms:W3CDTF">2018-03-21T11:23:43Z</dcterms:created>
  <dcterms:modified xsi:type="dcterms:W3CDTF">2018-03-21T11:27:58Z</dcterms:modified>
</cp:coreProperties>
</file>