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sldIdLst>
    <p:sldId id="264" r:id="rId2"/>
    <p:sldId id="262" r:id="rId3"/>
  </p:sldIdLst>
  <p:sldSz cx="9906000" cy="6858000" type="A4"/>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90" y="204"/>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2018/3/21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2018/3/21</a:t>
            </a:fld>
            <a:endParaRPr kumimoji="1" lang="ja-JP" altLang="en-US"/>
          </a:p>
        </p:txBody>
      </p:sp>
      <p:sp>
        <p:nvSpPr>
          <p:cNvPr id="5" name="フッター プレースホルダ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 Box 2"/>
          <p:cNvSpPr txBox="1">
            <a:spLocks noChangeArrowheads="1"/>
          </p:cNvSpPr>
          <p:nvPr/>
        </p:nvSpPr>
        <p:spPr bwMode="auto">
          <a:xfrm>
            <a:off x="263102" y="476672"/>
            <a:ext cx="2984046" cy="2450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1000" i="0" u="none" strike="noStrike" baseline="0" dirty="0">
                <a:solidFill>
                  <a:srgbClr val="000000"/>
                </a:solidFill>
                <a:latin typeface="Times New Roman"/>
                <a:cs typeface="Times New Roman"/>
              </a:rPr>
              <a:t>懐中電灯、携帯ラジオ＋予備乾電池、非常食</a:t>
            </a:r>
          </a:p>
        </p:txBody>
      </p:sp>
      <p:pic>
        <p:nvPicPr>
          <p:cNvPr id="52" name="図 51" descr="l-1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0418" y="784710"/>
            <a:ext cx="2389415" cy="144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 Box 2"/>
          <p:cNvSpPr txBox="1">
            <a:spLocks noChangeArrowheads="1"/>
          </p:cNvSpPr>
          <p:nvPr/>
        </p:nvSpPr>
        <p:spPr bwMode="auto">
          <a:xfrm>
            <a:off x="6427514" y="476672"/>
            <a:ext cx="2984046" cy="24500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1000" i="0" u="none" strike="noStrike" baseline="0" dirty="0">
                <a:solidFill>
                  <a:srgbClr val="000000"/>
                </a:solidFill>
                <a:latin typeface="Times New Roman"/>
                <a:cs typeface="Times New Roman"/>
              </a:rPr>
              <a:t>タオル、貴重品、救急セット（常備薬）、衣類・下着類</a:t>
            </a:r>
          </a:p>
        </p:txBody>
      </p:sp>
      <p:pic>
        <p:nvPicPr>
          <p:cNvPr id="54" name="図 53" descr="l-2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2707" y="946727"/>
            <a:ext cx="2353660" cy="1424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3625" descr="l-3c"/>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00872" y="1082780"/>
            <a:ext cx="2016224" cy="1250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 Box 3627"/>
          <p:cNvSpPr txBox="1">
            <a:spLocks noChangeArrowheads="1"/>
          </p:cNvSpPr>
          <p:nvPr/>
        </p:nvSpPr>
        <p:spPr bwMode="auto">
          <a:xfrm>
            <a:off x="3762209" y="476672"/>
            <a:ext cx="2150244"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lnSpc>
                <a:spcPts val="1200"/>
              </a:lnSpc>
              <a:spcAft>
                <a:spcPts val="0"/>
              </a:spcAft>
            </a:pPr>
            <a:r>
              <a:rPr lang="ja-JP" sz="1000" dirty="0">
                <a:solidFill>
                  <a:srgbClr val="000000"/>
                </a:solidFill>
                <a:latin typeface="Times New Roman"/>
                <a:cs typeface="Times New Roman"/>
              </a:rPr>
              <a:t>ロープ、ちり紙（ティッシュ、トイレットペーパー）、ドライシャンプー、ローソク・マッチ</a:t>
            </a:r>
          </a:p>
        </p:txBody>
      </p:sp>
      <p:pic>
        <p:nvPicPr>
          <p:cNvPr id="57" name="Picture 3629" descr="l-4c"/>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750" y="2730601"/>
            <a:ext cx="2684751" cy="166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 Box 3631"/>
          <p:cNvSpPr txBox="1">
            <a:spLocks noChangeArrowheads="1"/>
          </p:cNvSpPr>
          <p:nvPr/>
        </p:nvSpPr>
        <p:spPr bwMode="auto">
          <a:xfrm>
            <a:off x="472565" y="2448026"/>
            <a:ext cx="2565121"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lnSpc>
                <a:spcPts val="1200"/>
              </a:lnSpc>
              <a:spcAft>
                <a:spcPts val="0"/>
              </a:spcAft>
            </a:pPr>
            <a:r>
              <a:rPr lang="ja-JP" sz="1000" kern="100" dirty="0">
                <a:effectLst/>
                <a:latin typeface="Arial"/>
                <a:ea typeface="ＭＳ ゴシック"/>
                <a:cs typeface="Arial"/>
              </a:rPr>
              <a:t>育児用品、ヘルメット、軍手、携帯ナイフ</a:t>
            </a:r>
            <a:endParaRPr lang="ja-JP" sz="1000" kern="100" dirty="0">
              <a:effectLst/>
              <a:latin typeface="Century"/>
              <a:ea typeface="ＭＳ 明朝"/>
              <a:cs typeface="Times New Roman"/>
            </a:endParaRPr>
          </a:p>
        </p:txBody>
      </p:sp>
      <p:pic>
        <p:nvPicPr>
          <p:cNvPr id="59" name="Picture 3634" descr="l-5c"/>
          <p:cNvPicPr/>
          <p:nvPr/>
        </p:nvPicPr>
        <p:blipFill>
          <a:blip r:embed="rId6" cstate="print">
            <a:extLst>
              <a:ext uri="{28A0092B-C50C-407E-A947-70E740481C1C}">
                <a14:useLocalDpi xmlns:a14="http://schemas.microsoft.com/office/drawing/2010/main" val="0"/>
              </a:ext>
            </a:extLst>
          </a:blip>
          <a:srcRect l="13809" r="15210"/>
          <a:stretch>
            <a:fillRect/>
          </a:stretch>
        </p:blipFill>
        <p:spPr bwMode="auto">
          <a:xfrm>
            <a:off x="3915315" y="2926137"/>
            <a:ext cx="1787338" cy="130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 Box 3635"/>
          <p:cNvSpPr txBox="1">
            <a:spLocks noChangeArrowheads="1"/>
          </p:cNvSpPr>
          <p:nvPr/>
        </p:nvSpPr>
        <p:spPr bwMode="auto">
          <a:xfrm>
            <a:off x="4070568" y="2502001"/>
            <a:ext cx="1533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lnSpc>
                <a:spcPts val="1200"/>
              </a:lnSpc>
              <a:spcAft>
                <a:spcPts val="0"/>
              </a:spcAft>
            </a:pPr>
            <a:r>
              <a:rPr lang="ja-JP" sz="1000" dirty="0">
                <a:solidFill>
                  <a:srgbClr val="000000"/>
                </a:solidFill>
                <a:latin typeface="Times New Roman"/>
                <a:cs typeface="Times New Roman"/>
              </a:rPr>
              <a:t>石鹸、使い捨て食器</a:t>
            </a:r>
          </a:p>
        </p:txBody>
      </p:sp>
      <p:sp>
        <p:nvSpPr>
          <p:cNvPr id="61" name="Text Box 3645"/>
          <p:cNvSpPr txBox="1">
            <a:spLocks noChangeArrowheads="1"/>
          </p:cNvSpPr>
          <p:nvPr/>
        </p:nvSpPr>
        <p:spPr bwMode="auto">
          <a:xfrm>
            <a:off x="474190" y="4350013"/>
            <a:ext cx="1886521"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050" kern="100" dirty="0">
                <a:effectLst/>
                <a:latin typeface="Arial"/>
                <a:ea typeface="ＭＳ ゴシック"/>
                <a:cs typeface="Arial"/>
              </a:rPr>
              <a:t>家のまわりを点検・整備を</a:t>
            </a:r>
            <a:endParaRPr lang="ja-JP" sz="1050" kern="100" dirty="0">
              <a:effectLst/>
              <a:latin typeface="Century"/>
              <a:ea typeface="ＭＳ 明朝"/>
              <a:cs typeface="Times New Roman"/>
            </a:endParaRPr>
          </a:p>
        </p:txBody>
      </p:sp>
      <p:sp>
        <p:nvSpPr>
          <p:cNvPr id="62" name="Text Box 3646"/>
          <p:cNvSpPr txBox="1">
            <a:spLocks noChangeArrowheads="1"/>
          </p:cNvSpPr>
          <p:nvPr/>
        </p:nvSpPr>
        <p:spPr bwMode="auto">
          <a:xfrm>
            <a:off x="535151" y="6420115"/>
            <a:ext cx="2750820" cy="361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000" kern="100" dirty="0">
                <a:effectLst/>
                <a:latin typeface="Arial"/>
                <a:ea typeface="ＭＳ ゴシック"/>
                <a:cs typeface="Arial"/>
              </a:rPr>
              <a:t>家の前の排水溝が詰まっていないかの確認や風で吹き飛ばされる物の撤去等が必要です。</a:t>
            </a:r>
            <a:endParaRPr lang="ja-JP" sz="1000" kern="100" dirty="0">
              <a:effectLst/>
              <a:latin typeface="Century"/>
              <a:ea typeface="ＭＳ 明朝"/>
              <a:cs typeface="Times New Roman"/>
            </a:endParaRPr>
          </a:p>
        </p:txBody>
      </p:sp>
      <p:pic>
        <p:nvPicPr>
          <p:cNvPr id="63" name="Picture 3647" descr="d"/>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01546" y="4578613"/>
            <a:ext cx="2136140" cy="1899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Text Box 3650"/>
          <p:cNvSpPr txBox="1">
            <a:spLocks noChangeArrowheads="1"/>
          </p:cNvSpPr>
          <p:nvPr/>
        </p:nvSpPr>
        <p:spPr bwMode="auto">
          <a:xfrm>
            <a:off x="6518093" y="2551534"/>
            <a:ext cx="163385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050" kern="100" dirty="0">
                <a:effectLst/>
                <a:latin typeface="Arial"/>
                <a:ea typeface="ＭＳ ゴシック"/>
                <a:cs typeface="Arial"/>
              </a:rPr>
              <a:t>家庭でできる簡易水防</a:t>
            </a:r>
            <a:endParaRPr lang="ja-JP" sz="1050" kern="100" dirty="0">
              <a:effectLst/>
              <a:latin typeface="Century"/>
              <a:ea typeface="ＭＳ 明朝"/>
              <a:cs typeface="Times New Roman"/>
            </a:endParaRPr>
          </a:p>
        </p:txBody>
      </p:sp>
      <p:sp>
        <p:nvSpPr>
          <p:cNvPr id="65" name="Text Box 3651"/>
          <p:cNvSpPr txBox="1">
            <a:spLocks noChangeArrowheads="1"/>
          </p:cNvSpPr>
          <p:nvPr/>
        </p:nvSpPr>
        <p:spPr bwMode="auto">
          <a:xfrm>
            <a:off x="6582863" y="3860486"/>
            <a:ext cx="2941955" cy="126619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000" kern="100" dirty="0">
                <a:effectLst/>
                <a:latin typeface="Arial"/>
                <a:ea typeface="ＭＳ ゴシック"/>
                <a:cs typeface="Arial"/>
              </a:rPr>
              <a:t>浸水深が小さいときは、家庭にあるものを使って、水の侵入を減少させることができます。</a:t>
            </a:r>
            <a:endParaRPr lang="ja-JP" sz="1000" kern="100" dirty="0">
              <a:effectLst/>
              <a:latin typeface="Century"/>
              <a:ea typeface="ＭＳ 明朝"/>
              <a:cs typeface="Times New Roman"/>
            </a:endParaRPr>
          </a:p>
          <a:p>
            <a:pPr algn="just">
              <a:spcAft>
                <a:spcPts val="0"/>
              </a:spcAft>
            </a:pPr>
            <a:r>
              <a:rPr lang="ja-JP" sz="1000" kern="100" dirty="0">
                <a:effectLst/>
                <a:latin typeface="Arial"/>
                <a:ea typeface="ＭＳ ゴシック"/>
                <a:cs typeface="Arial"/>
              </a:rPr>
              <a:t>大きめのゴミ袋やポリタンク等に水を入れて、水の侵入口となるところに並べます。</a:t>
            </a:r>
            <a:endParaRPr lang="ja-JP" sz="1000" kern="100" dirty="0">
              <a:effectLst/>
              <a:latin typeface="Century"/>
              <a:ea typeface="ＭＳ 明朝"/>
              <a:cs typeface="Times New Roman"/>
            </a:endParaRPr>
          </a:p>
          <a:p>
            <a:pPr algn="just">
              <a:spcAft>
                <a:spcPts val="0"/>
              </a:spcAft>
            </a:pPr>
            <a:r>
              <a:rPr lang="ja-JP" sz="1000" kern="100" dirty="0">
                <a:effectLst/>
                <a:latin typeface="Arial"/>
                <a:ea typeface="ＭＳ ゴシック"/>
                <a:cs typeface="Arial"/>
              </a:rPr>
              <a:t>プランターをつなげて水の侵入口となるところに並べます。</a:t>
            </a:r>
            <a:endParaRPr lang="ja-JP" sz="1000" kern="100" dirty="0">
              <a:effectLst/>
              <a:latin typeface="Century"/>
              <a:ea typeface="ＭＳ 明朝"/>
              <a:cs typeface="Times New Roman"/>
            </a:endParaRPr>
          </a:p>
          <a:p>
            <a:pPr algn="just">
              <a:spcAft>
                <a:spcPts val="0"/>
              </a:spcAft>
            </a:pPr>
            <a:r>
              <a:rPr lang="ja-JP" sz="1000" kern="100" dirty="0">
                <a:effectLst/>
                <a:latin typeface="Arial"/>
                <a:ea typeface="ＭＳ ゴシック"/>
                <a:cs typeface="Arial"/>
              </a:rPr>
              <a:t>長めの板と土嚢で臨時の止水板を作ります。</a:t>
            </a:r>
            <a:endParaRPr lang="ja-JP" sz="1000" kern="100" dirty="0">
              <a:effectLst/>
              <a:latin typeface="Century"/>
              <a:ea typeface="ＭＳ 明朝"/>
              <a:cs typeface="Times New Roman"/>
            </a:endParaRPr>
          </a:p>
        </p:txBody>
      </p:sp>
      <p:pic>
        <p:nvPicPr>
          <p:cNvPr id="66" name="Picture 3652" descr="e"/>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48268" y="2821864"/>
            <a:ext cx="1307465" cy="92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3653" descr="f"/>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51948" y="2707564"/>
            <a:ext cx="1198880" cy="119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3002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0"/>
          <p:cNvSpPr txBox="1">
            <a:spLocks noChangeArrowheads="1"/>
          </p:cNvSpPr>
          <p:nvPr/>
        </p:nvSpPr>
        <p:spPr bwMode="auto">
          <a:xfrm>
            <a:off x="200472" y="491048"/>
            <a:ext cx="2978603" cy="614324"/>
          </a:xfrm>
          <a:prstGeom prst="rect">
            <a:avLst/>
          </a:prstGeom>
          <a:noFill/>
          <a:ln>
            <a:noFill/>
          </a:ln>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000" i="0" u="none" strike="noStrike" baseline="0" dirty="0" smtClean="0">
                <a:solidFill>
                  <a:srgbClr val="000000"/>
                </a:solidFill>
                <a:latin typeface="ＭＳ ゴシック"/>
                <a:ea typeface="ＭＳ ゴシック"/>
                <a:cs typeface="+mn-cs"/>
              </a:rPr>
              <a:t>テレビ、ラジオやパソコン等から常に最新の気象情報を収集しましょう。</a:t>
            </a:r>
          </a:p>
        </p:txBody>
      </p:sp>
      <p:pic>
        <p:nvPicPr>
          <p:cNvPr id="19" name="図 18" descr="k-c"/>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485" b="8808"/>
          <a:stretch/>
        </p:blipFill>
        <p:spPr bwMode="auto">
          <a:xfrm>
            <a:off x="222923" y="879900"/>
            <a:ext cx="2933700" cy="1973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図 19" descr="h-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3663" y="990118"/>
            <a:ext cx="2245179" cy="1752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30"/>
          <p:cNvSpPr txBox="1">
            <a:spLocks noChangeArrowheads="1"/>
          </p:cNvSpPr>
          <p:nvPr/>
        </p:nvSpPr>
        <p:spPr bwMode="auto">
          <a:xfrm>
            <a:off x="3377709" y="491048"/>
            <a:ext cx="3197086" cy="614324"/>
          </a:xfrm>
          <a:prstGeom prst="rect">
            <a:avLst/>
          </a:prstGeom>
          <a:noFill/>
          <a:ln>
            <a:noFill/>
          </a:ln>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000" i="0" u="none" strike="noStrike" baseline="0" dirty="0" smtClean="0">
                <a:solidFill>
                  <a:srgbClr val="000000"/>
                </a:solidFill>
                <a:latin typeface="ＭＳ ゴシック"/>
                <a:ea typeface="ＭＳ ゴシック"/>
                <a:cs typeface="+mn-cs"/>
              </a:rPr>
              <a:t>避難場所や安全な避難ルートを確認しましょう。</a:t>
            </a:r>
          </a:p>
        </p:txBody>
      </p:sp>
      <p:sp>
        <p:nvSpPr>
          <p:cNvPr id="22" name="Text Box 2"/>
          <p:cNvSpPr txBox="1">
            <a:spLocks noChangeArrowheads="1"/>
          </p:cNvSpPr>
          <p:nvPr/>
        </p:nvSpPr>
        <p:spPr bwMode="auto">
          <a:xfrm>
            <a:off x="6677042" y="491048"/>
            <a:ext cx="3054898" cy="214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1000" i="0" u="none" strike="noStrike" baseline="0" dirty="0">
                <a:solidFill>
                  <a:srgbClr val="000000"/>
                </a:solidFill>
                <a:latin typeface="Times New Roman"/>
                <a:cs typeface="Times New Roman"/>
              </a:rPr>
              <a:t>動きやすい格好で、荷物は最小限にしましょう</a:t>
            </a:r>
            <a:endParaRPr lang="en-US" altLang="ja-JP" sz="1000" i="0" u="none" strike="noStrike" baseline="0" dirty="0">
              <a:solidFill>
                <a:srgbClr val="000000"/>
              </a:solidFill>
              <a:latin typeface="Times New Roman"/>
              <a:cs typeface="Times New Roman"/>
            </a:endParaRPr>
          </a:p>
        </p:txBody>
      </p:sp>
      <p:pic>
        <p:nvPicPr>
          <p:cNvPr id="23" name="図 22" descr="i-c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7427" y="828207"/>
            <a:ext cx="1061357" cy="1896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2"/>
          <p:cNvSpPr txBox="1">
            <a:spLocks noChangeArrowheads="1"/>
          </p:cNvSpPr>
          <p:nvPr/>
        </p:nvSpPr>
        <p:spPr bwMode="auto">
          <a:xfrm>
            <a:off x="251741" y="3254499"/>
            <a:ext cx="2047875" cy="214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1000" i="0" u="none" strike="noStrike" baseline="0" dirty="0">
                <a:solidFill>
                  <a:srgbClr val="000000"/>
                </a:solidFill>
                <a:latin typeface="ＭＳ ゴシック"/>
                <a:ea typeface="ＭＳ ゴシック"/>
              </a:rPr>
              <a:t>洪水氾濫水は勢いが強い</a:t>
            </a:r>
            <a:endParaRPr lang="ja-JP" altLang="en-US" sz="1000" i="0" u="none" strike="noStrike" baseline="0" dirty="0">
              <a:solidFill>
                <a:srgbClr val="000000"/>
              </a:solidFill>
              <a:latin typeface="Times New Roman"/>
              <a:ea typeface="ＭＳ ゴシック"/>
              <a:cs typeface="Times New Roman"/>
            </a:endParaRPr>
          </a:p>
          <a:p>
            <a:pPr algn="l" rtl="0">
              <a:defRPr sz="1000"/>
            </a:pPr>
            <a:endParaRPr lang="ja-JP" altLang="en-US" sz="1000" i="0" u="none" strike="noStrike" baseline="0" dirty="0">
              <a:solidFill>
                <a:srgbClr val="000000"/>
              </a:solidFill>
              <a:latin typeface="Times New Roman"/>
              <a:cs typeface="Times New Roman"/>
            </a:endParaRPr>
          </a:p>
        </p:txBody>
      </p:sp>
      <p:pic>
        <p:nvPicPr>
          <p:cNvPr id="25" name="図 24" descr="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0416" y="3645024"/>
            <a:ext cx="1360714"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オブジェクト 3"/>
          <p:cNvPicPr>
            <a:picLocks noChangeArrowheads="1"/>
          </p:cNvPicPr>
          <p:nvPr/>
        </p:nvPicPr>
        <p:blipFill>
          <a:blip r:embed="rId6" cstate="print">
            <a:extLst>
              <a:ext uri="{28A0092B-C50C-407E-A947-70E740481C1C}">
                <a14:useLocalDpi xmlns:a14="http://schemas.microsoft.com/office/drawing/2010/main" val="0"/>
              </a:ext>
            </a:extLst>
          </a:blip>
          <a:srcRect t="-446" b="-534"/>
          <a:stretch>
            <a:fillRect/>
          </a:stretch>
        </p:blipFill>
        <p:spPr bwMode="auto">
          <a:xfrm>
            <a:off x="2113198" y="3468812"/>
            <a:ext cx="1027339" cy="70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12"/>
          <p:cNvSpPr txBox="1">
            <a:spLocks noChangeArrowheads="1"/>
          </p:cNvSpPr>
          <p:nvPr/>
        </p:nvSpPr>
        <p:spPr bwMode="auto">
          <a:xfrm>
            <a:off x="287118" y="5328909"/>
            <a:ext cx="2978604" cy="6102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900" b="0" i="0" u="none" strike="noStrike" baseline="0" dirty="0">
                <a:solidFill>
                  <a:srgbClr val="000000"/>
                </a:solidFill>
                <a:latin typeface="ＭＳ ゴシック"/>
                <a:ea typeface="ＭＳ ゴシック"/>
              </a:rPr>
              <a:t>洪水氾濫は、勢いが強く水深が膝程度あると大人でも歩くのが困難です。</a:t>
            </a:r>
            <a:endParaRPr lang="ja-JP" altLang="en-US" sz="900" b="0" i="0" u="none" strike="noStrike" baseline="0" dirty="0">
              <a:solidFill>
                <a:srgbClr val="000000"/>
              </a:solidFill>
              <a:latin typeface="Times New Roman"/>
              <a:ea typeface="ＭＳ ゴシック"/>
              <a:cs typeface="Times New Roman"/>
            </a:endParaRPr>
          </a:p>
          <a:p>
            <a:pPr algn="l" rtl="0">
              <a:defRPr sz="1000"/>
            </a:pPr>
            <a:r>
              <a:rPr lang="ja-JP" altLang="en-US" sz="900" b="0" i="0" u="none" strike="noStrike" baseline="0" dirty="0">
                <a:solidFill>
                  <a:srgbClr val="000000"/>
                </a:solidFill>
                <a:latin typeface="ＭＳ ゴシック"/>
                <a:ea typeface="ＭＳ ゴシック"/>
              </a:rPr>
              <a:t>緊急避難として、高い堅牢な建物にとどまることも選択枝の一つです。</a:t>
            </a:r>
            <a:endParaRPr lang="ja-JP" altLang="en-US" sz="900" b="0" i="0" u="none" strike="noStrike" baseline="0" dirty="0">
              <a:solidFill>
                <a:srgbClr val="000000"/>
              </a:solidFill>
              <a:latin typeface="Times New Roman"/>
              <a:ea typeface="ＭＳ ゴシック"/>
              <a:cs typeface="Times New Roman"/>
            </a:endParaRPr>
          </a:p>
          <a:p>
            <a:pPr algn="l" rtl="0">
              <a:defRPr sz="1000"/>
            </a:pPr>
            <a:endParaRPr lang="ja-JP" altLang="en-US" sz="900" b="0" i="0" u="none" strike="noStrike" baseline="0" dirty="0">
              <a:solidFill>
                <a:srgbClr val="000000"/>
              </a:solidFill>
              <a:latin typeface="Times New Roman"/>
              <a:cs typeface="Times New Roman"/>
            </a:endParaRPr>
          </a:p>
        </p:txBody>
      </p:sp>
      <p:sp>
        <p:nvSpPr>
          <p:cNvPr id="28" name="Text Box 2"/>
          <p:cNvSpPr txBox="1">
            <a:spLocks noChangeArrowheads="1"/>
          </p:cNvSpPr>
          <p:nvPr/>
        </p:nvSpPr>
        <p:spPr bwMode="auto">
          <a:xfrm>
            <a:off x="3377709" y="3254499"/>
            <a:ext cx="2047875" cy="214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ja-JP" altLang="en-US" sz="1000" i="0" u="none" strike="noStrike" baseline="0" dirty="0">
                <a:solidFill>
                  <a:srgbClr val="000000"/>
                </a:solidFill>
                <a:latin typeface="Times New Roman"/>
                <a:cs typeface="Times New Roman"/>
              </a:rPr>
              <a:t>水面下は危険です</a:t>
            </a:r>
          </a:p>
        </p:txBody>
      </p:sp>
      <p:pic>
        <p:nvPicPr>
          <p:cNvPr id="29" name="図 28" descr="c"/>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84848" y="3617790"/>
            <a:ext cx="2597604" cy="198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オブジェクト 3"/>
          <p:cNvPicPr>
            <a:picLocks noChangeArrowheads="1"/>
          </p:cNvPicPr>
          <p:nvPr/>
        </p:nvPicPr>
        <p:blipFill>
          <a:blip r:embed="rId8" cstate="print">
            <a:extLst>
              <a:ext uri="{28A0092B-C50C-407E-A947-70E740481C1C}">
                <a14:useLocalDpi xmlns:a14="http://schemas.microsoft.com/office/drawing/2010/main" val="0"/>
              </a:ext>
            </a:extLst>
          </a:blip>
          <a:srcRect t="-446" b="-534"/>
          <a:stretch>
            <a:fillRect/>
          </a:stretch>
        </p:blipFill>
        <p:spPr bwMode="auto">
          <a:xfrm>
            <a:off x="5241032" y="3468812"/>
            <a:ext cx="1038225" cy="71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図 30" descr="j-c"/>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77764" y="3717032"/>
            <a:ext cx="2539732" cy="233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30"/>
          <p:cNvSpPr txBox="1">
            <a:spLocks noChangeArrowheads="1"/>
          </p:cNvSpPr>
          <p:nvPr/>
        </p:nvSpPr>
        <p:spPr bwMode="auto">
          <a:xfrm>
            <a:off x="6677042" y="3254499"/>
            <a:ext cx="2978603" cy="614324"/>
          </a:xfrm>
          <a:prstGeom prst="rect">
            <a:avLst/>
          </a:prstGeom>
          <a:noFill/>
          <a:ln>
            <a:noFill/>
          </a:ln>
          <a:extLst/>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indent="0" algn="l" rtl="0">
              <a:defRPr sz="1000"/>
            </a:pPr>
            <a:r>
              <a:rPr lang="ja-JP" altLang="en-US" sz="1000" i="0" u="none" strike="noStrike" baseline="0" dirty="0">
                <a:solidFill>
                  <a:srgbClr val="000000"/>
                </a:solidFill>
                <a:latin typeface="ＭＳ ゴシック"/>
                <a:ea typeface="ＭＳ ゴシック"/>
                <a:cs typeface="+mn-cs"/>
              </a:rPr>
              <a:t>一人での避難は避け、近所で声をかけ合い避難しましょう。</a:t>
            </a:r>
          </a:p>
          <a:p>
            <a:pPr marL="0" indent="0" algn="l" rtl="0">
              <a:defRPr sz="1000"/>
            </a:pPr>
            <a:endParaRPr lang="ja-JP" altLang="en-US" sz="1000" i="0" u="none" strike="noStrike" baseline="0" dirty="0">
              <a:solidFill>
                <a:srgbClr val="000000"/>
              </a:solidFill>
              <a:latin typeface="ＭＳ ゴシック"/>
              <a:ea typeface="ＭＳ ゴシック"/>
              <a:cs typeface="+mn-cs"/>
            </a:endParaRPr>
          </a:p>
        </p:txBody>
      </p:sp>
    </p:spTree>
    <p:extLst>
      <p:ext uri="{BB962C8B-B14F-4D97-AF65-F5344CB8AC3E}">
        <p14:creationId xmlns:p14="http://schemas.microsoft.com/office/powerpoint/2010/main" val="33410211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260</Words>
  <Application>Microsoft Office PowerPoint</Application>
  <PresentationFormat>A4 210 x 297 mm</PresentationFormat>
  <Paragraphs>20</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Ｐゴシック</vt:lpstr>
      <vt:lpstr>ＭＳ ゴシック</vt:lpstr>
      <vt:lpstr>ＭＳ 明朝</vt:lpstr>
      <vt:lpstr>Arial</vt:lpstr>
      <vt:lpstr>Calibri</vt:lpstr>
      <vt:lpstr>Century</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kazufumi</dc:creator>
  <cp:lastModifiedBy>標準A</cp:lastModifiedBy>
  <cp:revision>22</cp:revision>
  <dcterms:created xsi:type="dcterms:W3CDTF">2016-03-21T03:10:22Z</dcterms:created>
  <dcterms:modified xsi:type="dcterms:W3CDTF">2018-03-21T07:32:56Z</dcterms:modified>
</cp:coreProperties>
</file>