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3180" y="114"/>
      </p:cViewPr>
      <p:guideLst>
        <p:guide orient="horz" pos="3062"/>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20077"/>
            <a:ext cx="5829300" cy="208389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509048"/>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89326"/>
            <a:ext cx="1543050" cy="82950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89326"/>
            <a:ext cx="4514850" cy="82950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247189"/>
            <a:ext cx="5829300" cy="1930867"/>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20536"/>
            <a:ext cx="5829300" cy="21266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76164"/>
            <a:ext cx="303014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083086"/>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176164"/>
            <a:ext cx="303133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083086"/>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87074"/>
            <a:ext cx="2256235" cy="1647313"/>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87075"/>
            <a:ext cx="3833813" cy="82973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34388"/>
            <a:ext cx="2256235" cy="66500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805296"/>
            <a:ext cx="4114800" cy="80340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68665"/>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2018/10/4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89325"/>
            <a:ext cx="6172200" cy="16203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68433"/>
            <a:ext cx="6172200" cy="641597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010716"/>
            <a:ext cx="1600200" cy="517598"/>
          </a:xfrm>
          <a:prstGeom prst="rect">
            <a:avLst/>
          </a:prstGeom>
        </p:spPr>
        <p:txBody>
          <a:bodyPr vert="horz" lIns="91440" tIns="45720" rIns="91440" bIns="45720" rtlCol="0" anchor="ctr"/>
          <a:lstStyle>
            <a:lvl1pPr algn="l">
              <a:defRPr sz="1200">
                <a:solidFill>
                  <a:schemeClr val="tx1">
                    <a:tint val="75000"/>
                  </a:schemeClr>
                </a:solidFill>
              </a:defRPr>
            </a:lvl1pPr>
          </a:lstStyle>
          <a:p>
            <a:fld id="{B023C858-07EF-45D3-A973-86D7B3F145B1}" type="datetimeFigureOut">
              <a:rPr kumimoji="1" lang="ja-JP" altLang="en-US" smtClean="0"/>
              <a:t>2018/10/4</a:t>
            </a:fld>
            <a:endParaRPr kumimoji="1" lang="ja-JP" altLang="en-US"/>
          </a:p>
        </p:txBody>
      </p:sp>
      <p:sp>
        <p:nvSpPr>
          <p:cNvPr id="5" name="フッター プレースホルダー 4"/>
          <p:cNvSpPr>
            <a:spLocks noGrp="1"/>
          </p:cNvSpPr>
          <p:nvPr>
            <p:ph type="ftr" sz="quarter" idx="3"/>
          </p:nvPr>
        </p:nvSpPr>
        <p:spPr>
          <a:xfrm>
            <a:off x="2343150" y="9010716"/>
            <a:ext cx="2171700" cy="51759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010716"/>
            <a:ext cx="1600200" cy="517598"/>
          </a:xfrm>
          <a:prstGeom prst="rect">
            <a:avLst/>
          </a:prstGeom>
        </p:spPr>
        <p:txBody>
          <a:bodyPr vert="horz" lIns="91440" tIns="45720" rIns="91440" bIns="45720" rtlCol="0" anchor="ctr"/>
          <a:lstStyle>
            <a:lvl1pPr algn="r">
              <a:defRPr sz="12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00" y="0"/>
            <a:ext cx="6840000" cy="900000"/>
          </a:xfrm>
          <a:prstGeom prst="rect">
            <a:avLst/>
          </a:prstGeom>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40000" y="1044000"/>
            <a:ext cx="6120000" cy="244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１．工事を受注する際には施工に携わる作業員に係る法定福利費を適切に考慮し、</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40000" y="3564000"/>
            <a:ext cx="6120000" cy="2952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７．労働者である社員と請負関係にある者を明確に区分し、雇用する社員については、</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（再下請に出す場合）下請企業に対し、社会保険関係法令に関する正しい知識の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08000" y="1044000"/>
            <a:ext cx="432000" cy="2448000"/>
          </a:xfrm>
          <a:prstGeom prst="rect">
            <a:avLst/>
          </a:prstGeom>
          <a:ln/>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元 請 企 業</a:t>
            </a:r>
          </a:p>
        </p:txBody>
      </p:sp>
      <p:sp>
        <p:nvSpPr>
          <p:cNvPr id="3" name="正方形/長方形 2"/>
          <p:cNvSpPr/>
          <p:nvPr/>
        </p:nvSpPr>
        <p:spPr>
          <a:xfrm>
            <a:off x="108000" y="3564000"/>
            <a:ext cx="432000" cy="2952000"/>
          </a:xfrm>
          <a:prstGeom prst="rect">
            <a:avLst/>
          </a:prstGeom>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下 請 企 業</a:t>
            </a:r>
          </a:p>
        </p:txBody>
      </p:sp>
      <p:sp>
        <p:nvSpPr>
          <p:cNvPr id="4" name="正方形/長方形 3"/>
          <p:cNvSpPr/>
          <p:nvPr/>
        </p:nvSpPr>
        <p:spPr>
          <a:xfrm>
            <a:off x="4500" y="6517850"/>
            <a:ext cx="6849000" cy="32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288000" tIns="108000" rIns="288000" bIns="36000" rtlCol="0" anchor="t" anchorCtr="0"/>
          <a:lstStyle/>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当社は、「東京都建設業社会保険加入推進地域会議」において採択された</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社会保険加入を</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進めるにあたって守るべき行動基準</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を遵守することを宣言します。</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100" dirty="0">
                <a:solidFill>
                  <a:schemeClr val="tx1"/>
                </a:solidFill>
                <a:latin typeface="ＭＳ ゴシック" panose="020B0609070205080204" pitchFamily="49" charset="-128"/>
                <a:ea typeface="ＭＳ ゴシック" panose="020B0609070205080204" pitchFamily="49" charset="-128"/>
              </a:rPr>
              <a:t>平成　　　年　　　月　　　日</a:t>
            </a:r>
          </a:p>
        </p:txBody>
      </p:sp>
      <p:graphicFrame>
        <p:nvGraphicFramePr>
          <p:cNvPr id="8" name="表 7"/>
          <p:cNvGraphicFramePr>
            <a:graphicFrameLocks noGrp="1"/>
          </p:cNvGraphicFramePr>
          <p:nvPr>
            <p:extLst>
              <p:ext uri="{D42A27DB-BD31-4B8C-83A1-F6EECF244321}">
                <p14:modId xmlns:p14="http://schemas.microsoft.com/office/powerpoint/2010/main" val="374373647"/>
              </p:ext>
            </p:extLst>
          </p:nvPr>
        </p:nvGraphicFramePr>
        <p:xfrm>
          <a:off x="475476" y="7704000"/>
          <a:ext cx="5907048" cy="1112520"/>
        </p:xfrm>
        <a:graphic>
          <a:graphicData uri="http://schemas.openxmlformats.org/drawingml/2006/table">
            <a:tbl>
              <a:tblPr firstRow="1" bandRow="1">
                <a:tableStyleId>{5940675A-B579-460E-94D1-54222C63F5DA}</a:tableStyleId>
              </a:tblPr>
              <a:tblGrid>
                <a:gridCol w="1047048">
                  <a:extLst>
                    <a:ext uri="{9D8B030D-6E8A-4147-A177-3AD203B41FA5}">
                      <a16:colId xmlns:a16="http://schemas.microsoft.com/office/drawing/2014/main" val="20000"/>
                    </a:ext>
                  </a:extLst>
                </a:gridCol>
                <a:gridCol w="4860000">
                  <a:extLst>
                    <a:ext uri="{9D8B030D-6E8A-4147-A177-3AD203B41FA5}">
                      <a16:colId xmlns:a16="http://schemas.microsoft.com/office/drawing/2014/main" val="20001"/>
                    </a:ext>
                  </a:extLst>
                </a:gridCol>
              </a:tblGrid>
              <a:tr h="370840">
                <a:tc>
                  <a:txBody>
                    <a:bodyPr/>
                    <a:lstStyle/>
                    <a:p>
                      <a:pPr algn="ctr"/>
                      <a:r>
                        <a:rPr kumimoji="1" lang="ja-JP" altLang="en-US" sz="1100" dirty="0"/>
                        <a:t>会　社　名</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370840">
                <a:tc>
                  <a:txBody>
                    <a:bodyPr/>
                    <a:lstStyle/>
                    <a:p>
                      <a:pPr algn="ctr"/>
                      <a:r>
                        <a:rPr kumimoji="1" lang="ja-JP" altLang="en-US" sz="1100" dirty="0"/>
                        <a:t>代　表　者</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r h="370840">
                <a:tc>
                  <a:txBody>
                    <a:bodyPr/>
                    <a:lstStyle/>
                    <a:p>
                      <a:pPr algn="ctr"/>
                      <a:r>
                        <a:rPr kumimoji="1" lang="ja-JP" altLang="en-US" sz="1100" dirty="0"/>
                        <a:t>所　在　地</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2"/>
                  </a:ext>
                </a:extLst>
              </a:tr>
            </a:tbl>
          </a:graphicData>
        </a:graphic>
      </p:graphicFrame>
      <p:sp>
        <p:nvSpPr>
          <p:cNvPr id="11" name="正方形/長方形 10"/>
          <p:cNvSpPr/>
          <p:nvPr/>
        </p:nvSpPr>
        <p:spPr>
          <a:xfrm>
            <a:off x="-9000" y="8929850"/>
            <a:ext cx="6876000" cy="79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44000" rIns="144000" rtlCol="0" anchor="ctr"/>
          <a:lstStyle/>
          <a:p>
            <a:pPr>
              <a:lnSpc>
                <a:spcPts val="18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＜送付先・問い合わせ先＞　</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東京都</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建設業社会保険加入推進地域会議　事務局（関東地方整備局 建政部 建設産業第一課）</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048-600-1921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048-601-3151【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代表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635</TotalTime>
  <Words>113</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建設産業第一課長</dc:creator>
  <cp:lastModifiedBy>石井　孝志</cp:lastModifiedBy>
  <cp:revision>22</cp:revision>
  <cp:lastPrinted>2017-10-19T09:47:30Z</cp:lastPrinted>
  <dcterms:created xsi:type="dcterms:W3CDTF">2017-10-12T00:53:27Z</dcterms:created>
  <dcterms:modified xsi:type="dcterms:W3CDTF">2018-10-04T04:52:55Z</dcterms:modified>
</cp:coreProperties>
</file>