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72185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240" y="-96"/>
      </p:cViewPr>
      <p:guideLst>
        <p:guide orient="horz" pos="3062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20077"/>
            <a:ext cx="5829300" cy="2083896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509048"/>
            <a:ext cx="4800600" cy="248447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4577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25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89326"/>
            <a:ext cx="1543050" cy="829507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89326"/>
            <a:ext cx="4514850" cy="829507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1841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80703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247189"/>
            <a:ext cx="5829300" cy="1930867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20536"/>
            <a:ext cx="5829300" cy="2126654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643257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268433"/>
            <a:ext cx="3028950" cy="64159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268433"/>
            <a:ext cx="3028950" cy="641597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85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76164"/>
            <a:ext cx="3030141" cy="9069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083086"/>
            <a:ext cx="3030141" cy="56013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176164"/>
            <a:ext cx="3031331" cy="9069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083086"/>
            <a:ext cx="3031331" cy="560131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10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942849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10047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87074"/>
            <a:ext cx="2256235" cy="1647313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87075"/>
            <a:ext cx="3833813" cy="82973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34388"/>
            <a:ext cx="2256235" cy="665001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09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805296"/>
            <a:ext cx="4114800" cy="80340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68665"/>
            <a:ext cx="4114800" cy="583311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アイコンをクリックして図を追加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608700"/>
            <a:ext cx="4114800" cy="114096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94046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89325"/>
            <a:ext cx="6172200" cy="16203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68433"/>
            <a:ext cx="6172200" cy="641597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010716"/>
            <a:ext cx="1600200" cy="5175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23C858-07EF-45D3-A973-86D7B3F145B1}" type="datetimeFigureOut">
              <a:rPr kumimoji="1" lang="ja-JP" altLang="en-US" smtClean="0"/>
              <a:t>2017/10/19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010716"/>
            <a:ext cx="2171700" cy="5175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010716"/>
            <a:ext cx="1600200" cy="51759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A7EFFF-7FB4-4F7F-AB52-47A04AB05D0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82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正方形/長方形 4"/>
          <p:cNvSpPr/>
          <p:nvPr/>
        </p:nvSpPr>
        <p:spPr>
          <a:xfrm>
            <a:off x="9000" y="0"/>
            <a:ext cx="6840000" cy="900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tIns="180000" bIns="36000" rtlCol="0" anchor="ctr"/>
          <a:lstStyle/>
          <a:p>
            <a:pPr algn="ctr"/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社会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保険加入を進めるに</a:t>
            </a:r>
            <a:r>
              <a:rPr kumimoji="1" lang="ja-JP" altLang="en-US" sz="2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あたって守るべき行動基準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0000" y="1044000"/>
            <a:ext cx="6120000" cy="2448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108000" rIns="108000" bIns="36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１．工事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を受注する際には施工に携わる作業員に係る法定福利費を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適切に考慮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ダンピング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受注をしない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２．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企業を選定する際には、法令上求められる適切な保険に加入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していること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確認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３．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施工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する現場に携わる下請企業に対し、作業員を法令上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求められる適切な保険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加入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させることを求め、作業員が適切な保険に加入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していること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確認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４．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企業に対し、社会保険関係法令に関する正しい知識の普及に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努め、下請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指導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ガイドライン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に基づいた指導を行う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５．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企業に対し、法定福利費を内訳明示した見積書の活用を促し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、法定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福利費相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当額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を適切に見込んだ金額で契約する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540000" y="3564000"/>
            <a:ext cx="6120000" cy="2952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08000" tIns="108000" rIns="108000" bIns="36000" rtlCol="0" anchor="t" anchorCtr="0"/>
          <a:lstStyle/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６．工事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を受注する際には必要な法定福利費の額を適切に積算して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法定福利費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を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内訳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明示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した見積書を提出し、ダンピング受注をしない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７．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労働者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である社員と請負関係にある者を明確に区分し、雇用する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社員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ついては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法令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に従って必要な保険に加入させる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８．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再下請に出す場合）下請企業を選定する際には、法令上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求められる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適切な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に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加入していることを確認する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９．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再下請に出す場合）下請企業に対し、作業員を法令上求められる適切な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保険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加入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させることを求める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再下請に出す場合）下請企業に対し、社会保険関係法令に関する正しい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知識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の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普及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に努め、下請指導ガイドラインに基づいた指導を行う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en-US" altLang="ja-JP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</a:t>
            </a:r>
            <a:r>
              <a:rPr lang="ja-JP" altLang="en-US" sz="1200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．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（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再下請に出す場合）下請企業に対し、法定福利費を内訳明示した見積書の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活用</a:t>
            </a:r>
            <a:endParaRPr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を</a:t>
            </a:r>
            <a:r>
              <a:rPr lang="ja-JP" altLang="en-US" sz="12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促し、法定福利費相当額を適切に見込んだ金額で契約する</a:t>
            </a:r>
            <a:r>
              <a:rPr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こと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108000" y="1044000"/>
            <a:ext cx="432000" cy="244800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元 請 企 業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08000" y="3564000"/>
            <a:ext cx="432000" cy="2952000"/>
          </a:xfrm>
          <a:prstGeom prst="rect">
            <a:avLst/>
          </a:prstGeom>
          <a:solidFill>
            <a:schemeClr val="accent6">
              <a:lumMod val="75000"/>
            </a:schemeClr>
          </a:solidFill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kumimoji="1" lang="ja-JP" altLang="en-US" sz="16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下 請 企 業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4" name="正方形/長方形 3"/>
          <p:cNvSpPr/>
          <p:nvPr/>
        </p:nvSpPr>
        <p:spPr>
          <a:xfrm>
            <a:off x="4500" y="6517850"/>
            <a:ext cx="6849000" cy="3204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288000" tIns="108000" rIns="288000" bIns="36000" rtlCol="0" anchor="t" anchorCtr="0"/>
          <a:lstStyle/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当社は、「埼玉県建設業社会保険加入推進地域会議」において採択された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『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社会保険加入を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進めるにあたって守るべき行動基準</a:t>
            </a:r>
            <a:r>
              <a:rPr kumimoji="1" lang="en-US" altLang="ja-JP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』</a:t>
            </a:r>
            <a:r>
              <a:rPr kumimoji="1" lang="ja-JP" altLang="en-US" sz="12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を遵守することを宣言します。</a:t>
            </a:r>
            <a:endParaRPr kumimoji="1" lang="en-US" altLang="ja-JP" sz="1200" dirty="0" smtClean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endParaRPr lang="en-US" altLang="ja-JP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pPr>
              <a:lnSpc>
                <a:spcPts val="2000"/>
              </a:lnSpc>
            </a:pPr>
            <a:r>
              <a:rPr kumimoji="1" lang="ja-JP" altLang="en-US" sz="1100" dirty="0" smtClean="0">
                <a:solidFill>
                  <a:schemeClr val="tx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　　　年　　　月　　　日</a:t>
            </a:r>
            <a:endParaRPr kumimoji="1" lang="ja-JP" altLang="en-US" sz="1100" dirty="0">
              <a:solidFill>
                <a:schemeClr val="tx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8" name="表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373647"/>
              </p:ext>
            </p:extLst>
          </p:nvPr>
        </p:nvGraphicFramePr>
        <p:xfrm>
          <a:off x="475476" y="7704000"/>
          <a:ext cx="5907048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47048"/>
                <a:gridCol w="48600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会　社　名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代　表　者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 smtClean="0"/>
                        <a:t>所　在　地</a:t>
                      </a:r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endParaRPr kumimoji="1" lang="ja-JP" altLang="en-US" sz="1100" dirty="0">
                        <a:latin typeface="ＭＳ ゴシック" panose="020B0609070205080204" pitchFamily="49" charset="-128"/>
                        <a:ea typeface="ＭＳ ゴシック" panose="020B0609070205080204" pitchFamily="49" charset="-12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11" name="正方形/長方形 10"/>
          <p:cNvSpPr/>
          <p:nvPr/>
        </p:nvSpPr>
        <p:spPr>
          <a:xfrm>
            <a:off x="-9000" y="8929850"/>
            <a:ext cx="6876000" cy="792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144000" rIns="144000" rtlCol="0" anchor="ctr"/>
          <a:lstStyle/>
          <a:p>
            <a:pPr>
              <a:lnSpc>
                <a:spcPts val="1800"/>
              </a:lnSpc>
            </a:pP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＜送付先・問い合わせ先＞　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埼玉県建設業社会保険加入推進地域会議　事務局（関東地方整備局 建政部 建設産業第一課）</a:t>
            </a:r>
            <a:endParaRPr kumimoji="1" lang="en-US" altLang="ja-JP" sz="1200" dirty="0" smtClean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800"/>
              </a:lnSpc>
            </a:pP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FAX</a:t>
            </a: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048-600-1921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／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048-601-3151【</a:t>
            </a:r>
            <a:r>
              <a:rPr lang="ja-JP" altLang="en-US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代表</a:t>
            </a:r>
            <a:r>
              <a:rPr lang="en-US" altLang="ja-JP" sz="1200" dirty="0" smtClean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】</a:t>
            </a:r>
            <a:endParaRPr kumimoji="1" lang="ja-JP" altLang="en-US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29106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634</TotalTime>
  <Words>113</Words>
  <Application>Microsoft Office PowerPoint</Application>
  <PresentationFormat>ユーザー設定</PresentationFormat>
  <Paragraphs>35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Blank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cp:lastPrinted>2017-10-19T09:47:30Z</cp:lastPrinted>
  <dcterms:created xsi:type="dcterms:W3CDTF">2017-10-12T00:53:27Z</dcterms:created>
  <dcterms:modified xsi:type="dcterms:W3CDTF">2017-10-19T09:49:21Z</dcterms:modified>
</cp:coreProperties>
</file>