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72185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240" y="-96"/>
      </p:cViewPr>
      <p:guideLst>
        <p:guide orient="horz" pos="306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20077"/>
            <a:ext cx="5829300" cy="208389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509048"/>
            <a:ext cx="480060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5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2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89326"/>
            <a:ext cx="1543050" cy="82950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89326"/>
            <a:ext cx="4514850" cy="82950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1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07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247189"/>
            <a:ext cx="5829300" cy="19308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20536"/>
            <a:ext cx="5829300" cy="21266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2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268433"/>
            <a:ext cx="3028950" cy="64159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268433"/>
            <a:ext cx="3028950" cy="64159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76164"/>
            <a:ext cx="303014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083086"/>
            <a:ext cx="303014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176164"/>
            <a:ext cx="303133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083086"/>
            <a:ext cx="303133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28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00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87074"/>
            <a:ext cx="2256235" cy="1647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87075"/>
            <a:ext cx="3833813" cy="829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34388"/>
            <a:ext cx="2256235" cy="66500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805296"/>
            <a:ext cx="4114800" cy="803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68665"/>
            <a:ext cx="4114800" cy="58331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08700"/>
            <a:ext cx="4114800" cy="1140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4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68433"/>
            <a:ext cx="6172200" cy="641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10716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3C858-07EF-45D3-A973-86D7B3F145B1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010716"/>
            <a:ext cx="21717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010716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7EFFF-7FB4-4F7F-AB52-47A04AB05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8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9000" y="0"/>
            <a:ext cx="6840000" cy="900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180000" bIns="36000" rtlCol="0" anchor="ctr"/>
          <a:lstStyle/>
          <a:p>
            <a:pPr algn="ctr"/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保険加入を進めるに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あたって守るべき行動基準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0000" y="1044000"/>
            <a:ext cx="6120000" cy="24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108000" rIns="108000" bIns="3600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１．工事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を受注する際には施工に携わる作業員に係る法定福利費を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適切に考慮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ダンピング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受注をしない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下請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企業を選定する際には、法令上求められる適切な保険に加入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していること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確認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施工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する現場に携わる下請企業に対し、作業員を法令上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求められる適切な保険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加入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させることを求め、作業員が適切な保険に加入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していること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下請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企業に対し、社会保険関係法令に関する正しい知識の普及に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努め、下請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指導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ガイドライン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に基づいた指導を行う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下請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企業に対し、法定福利費を内訳明示した見積書の活用を促し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、法定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福利費相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当額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を適切に見込んだ金額で契約する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0000" y="3564000"/>
            <a:ext cx="6120000" cy="29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108000" rIns="108000" bIns="3600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６．工事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を受注する際には必要な法定福利費の額を適切に積算して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法定福利費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内訳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明示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した見積書を提出し、ダンピング受注をしない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労働者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である社員と請負関係にある者を明確に区分し、雇用する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社員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ついては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法令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に従って必要な保険に加入させる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再下請に出す場合）下請企業を選定する際には、法令上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求められる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適切な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に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加入していることを確認する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再下請に出す場合）下請企業に対し、作業員を法令上求められる適切な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加入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させることを求める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再下請に出す場合）下請企業に対し、社会保険関係法令に関する正しい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知識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普及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に努め、下請指導ガイドラインに基づいた指導を行う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再下請に出す場合）下請企業に対し、法定福利費を内訳明示した見積書の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を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促し、法定福利費相当額を適切に見込んだ金額で契約する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8000" y="1044000"/>
            <a:ext cx="432000" cy="2448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元 請 企 業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8000" y="3564000"/>
            <a:ext cx="432000" cy="29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 請 企 業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500" y="6517850"/>
            <a:ext cx="6849000" cy="32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88000" tIns="108000" rIns="288000" bIns="36000" rtlCol="0" anchor="t" anchorCtr="0"/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当社は、「埼玉県建設業社会保険加入推進地域会議」において採択された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社会保険加入を</a:t>
            </a:r>
            <a:endParaRPr kumimoji="1"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進めるにあたって守るべき行動基準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を遵守することを宣言します。</a:t>
            </a:r>
            <a:endParaRPr kumimoji="1"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　　　年　　　月　　　日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3647"/>
              </p:ext>
            </p:extLst>
          </p:nvPr>
        </p:nvGraphicFramePr>
        <p:xfrm>
          <a:off x="475476" y="7704000"/>
          <a:ext cx="590704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7048"/>
                <a:gridCol w="486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会　社　名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代　表　者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所　在　地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-9000" y="8929850"/>
            <a:ext cx="6876000" cy="79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rIns="144000"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＜送付先・問い合わせ先＞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埼玉県建設業社会保険加入推進地域会議　事務局（関東地方整備局 建政部 建設産業第一課）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048-600-1921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／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048-601-3151【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1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634</TotalTime>
  <Words>113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2017-10-19T09:47:30Z</cp:lastPrinted>
  <dcterms:created xsi:type="dcterms:W3CDTF">2017-10-12T00:53:27Z</dcterms:created>
  <dcterms:modified xsi:type="dcterms:W3CDTF">2017-10-19T09:49:21Z</dcterms:modified>
</cp:coreProperties>
</file>